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handoutMasterIdLst>
    <p:handoutMasterId r:id="rId65"/>
  </p:handoutMasterIdLst>
  <p:sldIdLst>
    <p:sldId id="256" r:id="rId3"/>
    <p:sldId id="257" r:id="rId5"/>
    <p:sldId id="258" r:id="rId6"/>
    <p:sldId id="308" r:id="rId7"/>
    <p:sldId id="346" r:id="rId8"/>
    <p:sldId id="366" r:id="rId9"/>
    <p:sldId id="347" r:id="rId10"/>
    <p:sldId id="398" r:id="rId11"/>
    <p:sldId id="348" r:id="rId12"/>
    <p:sldId id="368" r:id="rId13"/>
    <p:sldId id="369" r:id="rId14"/>
    <p:sldId id="370" r:id="rId15"/>
    <p:sldId id="371" r:id="rId16"/>
    <p:sldId id="372" r:id="rId17"/>
    <p:sldId id="373" r:id="rId18"/>
    <p:sldId id="374" r:id="rId19"/>
    <p:sldId id="375" r:id="rId20"/>
    <p:sldId id="376" r:id="rId21"/>
    <p:sldId id="377" r:id="rId22"/>
    <p:sldId id="350" r:id="rId23"/>
    <p:sldId id="351" r:id="rId24"/>
    <p:sldId id="352" r:id="rId25"/>
    <p:sldId id="353" r:id="rId26"/>
    <p:sldId id="354" r:id="rId27"/>
    <p:sldId id="355" r:id="rId28"/>
    <p:sldId id="356" r:id="rId29"/>
    <p:sldId id="378" r:id="rId30"/>
    <p:sldId id="359" r:id="rId31"/>
    <p:sldId id="358" r:id="rId32"/>
    <p:sldId id="360" r:id="rId33"/>
    <p:sldId id="379" r:id="rId34"/>
    <p:sldId id="380" r:id="rId35"/>
    <p:sldId id="381" r:id="rId36"/>
    <p:sldId id="382" r:id="rId37"/>
    <p:sldId id="383" r:id="rId38"/>
    <p:sldId id="384" r:id="rId39"/>
    <p:sldId id="385" r:id="rId40"/>
    <p:sldId id="386" r:id="rId41"/>
    <p:sldId id="361" r:id="rId42"/>
    <p:sldId id="387" r:id="rId43"/>
    <p:sldId id="388" r:id="rId44"/>
    <p:sldId id="389" r:id="rId45"/>
    <p:sldId id="390" r:id="rId46"/>
    <p:sldId id="391" r:id="rId47"/>
    <p:sldId id="392" r:id="rId48"/>
    <p:sldId id="399" r:id="rId49"/>
    <p:sldId id="400" r:id="rId50"/>
    <p:sldId id="401" r:id="rId51"/>
    <p:sldId id="402" r:id="rId52"/>
    <p:sldId id="403" r:id="rId53"/>
    <p:sldId id="362" r:id="rId54"/>
    <p:sldId id="363" r:id="rId55"/>
    <p:sldId id="394" r:id="rId56"/>
    <p:sldId id="393" r:id="rId57"/>
    <p:sldId id="357" r:id="rId58"/>
    <p:sldId id="396" r:id="rId59"/>
    <p:sldId id="397" r:id="rId60"/>
    <p:sldId id="349" r:id="rId61"/>
    <p:sldId id="331" r:id="rId62"/>
    <p:sldId id="451" r:id="rId63"/>
    <p:sldId id="270" r:id="rId64"/>
  </p:sldIdLst>
  <p:sldSz cx="12192000" cy="6858000"/>
  <p:notesSz cx="6858000" cy="9144000"/>
  <p:custDataLst>
    <p:tags r:id="rId69"/>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9999"/>
    <a:srgbClr val="C1E2E5"/>
    <a:srgbClr val="51ADB7"/>
    <a:srgbClr val="014D53"/>
    <a:srgbClr val="FF9933"/>
    <a:srgbClr val="FF6600"/>
    <a:srgbClr val="FF7C80"/>
    <a:srgbClr val="FF3399"/>
    <a:srgbClr val="FF33CC"/>
    <a:srgbClr val="7DC2C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342" autoAdjust="0"/>
    <p:restoredTop sz="87971" autoAdjust="0"/>
  </p:normalViewPr>
  <p:slideViewPr>
    <p:cSldViewPr snapToGrid="0">
      <p:cViewPr>
        <p:scale>
          <a:sx n="75" d="100"/>
          <a:sy n="75" d="100"/>
        </p:scale>
        <p:origin x="1392" y="540"/>
      </p:cViewPr>
      <p:guideLst/>
    </p:cSldViewPr>
  </p:slideViewPr>
  <p:notesTextViewPr>
    <p:cViewPr>
      <p:scale>
        <a:sx n="1" d="1"/>
        <a:sy n="1" d="1"/>
      </p:scale>
      <p:origin x="0" y="0"/>
    </p:cViewPr>
  </p:notesTextViewPr>
  <p:notesViewPr>
    <p:cSldViewPr snapToGrid="0">
      <p:cViewPr varScale="1">
        <p:scale>
          <a:sx n="67" d="100"/>
          <a:sy n="67" d="100"/>
        </p:scale>
        <p:origin x="2400" y="72"/>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9" Type="http://schemas.openxmlformats.org/officeDocument/2006/relationships/tags" Target="tags/tag1.xml"/><Relationship Id="rId68" Type="http://schemas.openxmlformats.org/officeDocument/2006/relationships/tableStyles" Target="tableStyles.xml"/><Relationship Id="rId67" Type="http://schemas.openxmlformats.org/officeDocument/2006/relationships/viewProps" Target="viewProps.xml"/><Relationship Id="rId66" Type="http://schemas.openxmlformats.org/officeDocument/2006/relationships/presProps" Target="presProps.xml"/><Relationship Id="rId65" Type="http://schemas.openxmlformats.org/officeDocument/2006/relationships/handoutMaster" Target="handoutMasters/handoutMaster1.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C47FE23-F5A8-42E9-9888-C3A84DB64DCA}"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EE0775B-E8BF-40E3-8D21-20EEF706AAFA}"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95224A5-F0C5-4B72-8135-2FAC1AE300C9}"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C8AECDA-B852-4CA6-98F9-FDA299AD4FD3}"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封面</a:t>
            </a:r>
            <a:endParaRPr lang="zh-CN" altLang="en-US" dirty="0"/>
          </a:p>
        </p:txBody>
      </p:sp>
      <p:sp>
        <p:nvSpPr>
          <p:cNvPr id="4" name="灯片编号占位符 3"/>
          <p:cNvSpPr>
            <a:spLocks noGrp="1"/>
          </p:cNvSpPr>
          <p:nvPr>
            <p:ph type="sldNum" sz="quarter" idx="10"/>
          </p:nvPr>
        </p:nvSpPr>
        <p:spPr/>
        <p:txBody>
          <a:bodyPr/>
          <a:lstStyle/>
          <a:p>
            <a:fld id="{FC8AECDA-B852-4CA6-98F9-FDA299AD4FD3}"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C8AECDA-B852-4CA6-98F9-FDA299AD4FD3}"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C8AECDA-B852-4CA6-98F9-FDA299AD4FD3}"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C8AECDA-B852-4CA6-98F9-FDA299AD4FD3}"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C8AECDA-B852-4CA6-98F9-FDA299AD4FD3}"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C8AECDA-B852-4CA6-98F9-FDA299AD4FD3}"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C8AECDA-B852-4CA6-98F9-FDA299AD4FD3}"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C8AECDA-B852-4CA6-98F9-FDA299AD4FD3}"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C8AECDA-B852-4CA6-98F9-FDA299AD4FD3}"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C8AECDA-B852-4CA6-98F9-FDA299AD4FD3}"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C8AECDA-B852-4CA6-98F9-FDA299AD4FD3}"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章节页</a:t>
            </a:r>
            <a:endParaRPr lang="en-US" altLang="zh-CN" dirty="0"/>
          </a:p>
        </p:txBody>
      </p:sp>
      <p:sp>
        <p:nvSpPr>
          <p:cNvPr id="4" name="灯片编号占位符 3"/>
          <p:cNvSpPr>
            <a:spLocks noGrp="1"/>
          </p:cNvSpPr>
          <p:nvPr>
            <p:ph type="sldNum" sz="quarter" idx="10"/>
          </p:nvPr>
        </p:nvSpPr>
        <p:spPr/>
        <p:txBody>
          <a:bodyPr/>
          <a:lstStyle/>
          <a:p>
            <a:fld id="{FC8AECDA-B852-4CA6-98F9-FDA299AD4FD3}"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C8AECDA-B852-4CA6-98F9-FDA299AD4FD3}"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C8AECDA-B852-4CA6-98F9-FDA299AD4FD3}"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C8AECDA-B852-4CA6-98F9-FDA299AD4FD3}"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C8AECDA-B852-4CA6-98F9-FDA299AD4FD3}"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C8AECDA-B852-4CA6-98F9-FDA299AD4FD3}"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C8AECDA-B852-4CA6-98F9-FDA299AD4FD3}"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C8AECDA-B852-4CA6-98F9-FDA299AD4FD3}"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C8AECDA-B852-4CA6-98F9-FDA299AD4FD3}"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C8AECDA-B852-4CA6-98F9-FDA299AD4FD3}"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C8AECDA-B852-4CA6-98F9-FDA299AD4FD3}"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目录</a:t>
            </a:r>
            <a:endParaRPr lang="zh-CN" altLang="en-US" dirty="0"/>
          </a:p>
        </p:txBody>
      </p:sp>
      <p:sp>
        <p:nvSpPr>
          <p:cNvPr id="4" name="灯片编号占位符 3"/>
          <p:cNvSpPr>
            <a:spLocks noGrp="1"/>
          </p:cNvSpPr>
          <p:nvPr>
            <p:ph type="sldNum" sz="quarter" idx="10"/>
          </p:nvPr>
        </p:nvSpPr>
        <p:spPr/>
        <p:txBody>
          <a:bodyPr/>
          <a:lstStyle/>
          <a:p>
            <a:fld id="{FC8AECDA-B852-4CA6-98F9-FDA299AD4FD3}"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C8AECDA-B852-4CA6-98F9-FDA299AD4FD3}" type="slidenum">
              <a:rPr lang="zh-CN" altLang="en-US" smtClean="0"/>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C8AECDA-B852-4CA6-98F9-FDA299AD4FD3}" type="slidenum">
              <a:rPr lang="zh-CN" altLang="en-US" smtClean="0"/>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C8AECDA-B852-4CA6-98F9-FDA299AD4FD3}" type="slidenum">
              <a:rPr lang="zh-CN" altLang="en-US" smtClean="0"/>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C8AECDA-B852-4CA6-98F9-FDA299AD4FD3}" type="slidenum">
              <a:rPr lang="zh-CN" altLang="en-US" smtClean="0"/>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考虑如图</a:t>
            </a:r>
            <a:r>
              <a:rPr lang="en-US" altLang="zh-CN" dirty="0"/>
              <a:t>4-14</a:t>
            </a:r>
            <a:r>
              <a:rPr lang="zh-CN" altLang="en-US" dirty="0"/>
              <a:t>所示的情况，模式串中出现失配的位置</a:t>
            </a:r>
            <a:r>
              <a:rPr lang="en-US" altLang="zh-CN" dirty="0" err="1"/>
              <a:t>i</a:t>
            </a:r>
            <a:r>
              <a:rPr lang="zh-CN" altLang="en-US" dirty="0"/>
              <a:t>为</a:t>
            </a:r>
            <a:r>
              <a:rPr lang="en-US" altLang="zh-CN" dirty="0"/>
              <a:t>2</a:t>
            </a:r>
            <a:r>
              <a:rPr lang="zh-CN" altLang="en-US" dirty="0"/>
              <a:t>，最右边与坏字符相等的字符位置</a:t>
            </a:r>
            <a:r>
              <a:rPr lang="en-US" altLang="zh-CN" dirty="0" err="1"/>
              <a:t>ri</a:t>
            </a:r>
            <a:r>
              <a:rPr lang="zh-CN" altLang="en-US" dirty="0"/>
              <a:t>为</a:t>
            </a:r>
            <a:r>
              <a:rPr lang="en-US" altLang="zh-CN" dirty="0"/>
              <a:t>4</a:t>
            </a:r>
            <a:r>
              <a:rPr lang="zh-CN" altLang="en-US" dirty="0"/>
              <a:t>，则向右移动位数为</a:t>
            </a:r>
            <a:r>
              <a:rPr lang="en-US" altLang="zh-CN" dirty="0" err="1"/>
              <a:t>i-ri</a:t>
            </a:r>
            <a:r>
              <a:rPr lang="zh-CN" altLang="en-US" dirty="0"/>
              <a:t>为</a:t>
            </a:r>
            <a:r>
              <a:rPr lang="en-US" altLang="zh-CN" dirty="0"/>
              <a:t>-2</a:t>
            </a:r>
            <a:r>
              <a:rPr lang="zh-CN" altLang="en-US" dirty="0"/>
              <a:t>，按照以上规则，模式串又需要向左移动。出现这种情况是因为模式串中最右边与坏字符相等的字符位置在失配位置的右边，此时可选择将模式串只向右移动</a:t>
            </a:r>
            <a:r>
              <a:rPr lang="en-US" altLang="zh-CN" dirty="0"/>
              <a:t>1</a:t>
            </a:r>
            <a:r>
              <a:rPr lang="zh-CN" altLang="en-US" dirty="0"/>
              <a:t>位。此外，为了更好地处理这种情况，可以充分利用失配位置右边的字符已经匹配成功的信息，引入“好后缀规则”，搭配“坏字符规则”共同使用，构成</a:t>
            </a:r>
            <a:r>
              <a:rPr lang="en-US" altLang="zh-CN" dirty="0"/>
              <a:t>BM</a:t>
            </a:r>
            <a:r>
              <a:rPr lang="zh-CN" altLang="en-US" dirty="0"/>
              <a:t>算法。</a:t>
            </a:r>
            <a:endParaRPr lang="zh-CN" altLang="en-US" dirty="0"/>
          </a:p>
        </p:txBody>
      </p:sp>
      <p:sp>
        <p:nvSpPr>
          <p:cNvPr id="4" name="灯片编号占位符 3"/>
          <p:cNvSpPr>
            <a:spLocks noGrp="1"/>
          </p:cNvSpPr>
          <p:nvPr>
            <p:ph type="sldNum" sz="quarter" idx="5"/>
          </p:nvPr>
        </p:nvSpPr>
        <p:spPr/>
        <p:txBody>
          <a:bodyPr/>
          <a:lstStyle/>
          <a:p>
            <a:fld id="{FC8AECDA-B852-4CA6-98F9-FDA299AD4FD3}" type="slidenum">
              <a:rPr lang="zh-CN" altLang="en-US" smtClean="0"/>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C8AECDA-B852-4CA6-98F9-FDA299AD4FD3}" type="slidenum">
              <a:rPr lang="zh-CN" altLang="en-US" smtClean="0"/>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C8AECDA-B852-4CA6-98F9-FDA299AD4FD3}" type="slidenum">
              <a:rPr lang="zh-CN" altLang="en-US" smtClean="0"/>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C8AECDA-B852-4CA6-98F9-FDA299AD4FD3}" type="slidenum">
              <a:rPr lang="zh-CN" altLang="en-US" smtClean="0"/>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C8AECDA-B852-4CA6-98F9-FDA299AD4FD3}" type="slidenum">
              <a:rPr lang="zh-CN" altLang="en-US" smtClean="0"/>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C8AECDA-B852-4CA6-98F9-FDA299AD4FD3}"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C8AECDA-B852-4CA6-98F9-FDA299AD4FD3}" type="slidenum">
              <a:rPr lang="zh-CN" altLang="en-US" smtClean="0"/>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C8AECDA-B852-4CA6-98F9-FDA299AD4FD3}" type="slidenum">
              <a:rPr lang="zh-CN" altLang="en-US" smtClean="0"/>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C8AECDA-B852-4CA6-98F9-FDA299AD4FD3}" type="slidenum">
              <a:rPr lang="zh-CN" altLang="en-US" smtClean="0"/>
            </a:fld>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C8AECDA-B852-4CA6-98F9-FDA299AD4FD3}" type="slidenum">
              <a:rPr lang="zh-CN" altLang="en-US" smtClean="0"/>
            </a:fld>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C8AECDA-B852-4CA6-98F9-FDA299AD4FD3}" type="slidenum">
              <a:rPr lang="zh-CN" altLang="en-US" smtClean="0"/>
            </a:fld>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示例中黑色背景的字符即为</a:t>
            </a:r>
            <a:r>
              <a:rPr lang="en-US" altLang="zh-CN" sz="1800" kern="100" dirty="0">
                <a:effectLst/>
                <a:latin typeface="Times New Roman" panose="02020603050405020304" pitchFamily="18" charset="0"/>
                <a:ea typeface="宋体" panose="02010600030101010101" pitchFamily="2" charset="-122"/>
              </a:rPr>
              <a:t>“</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下一位字符</a:t>
            </a:r>
            <a:r>
              <a:rPr lang="en-US" altLang="zh-CN" sz="1800" kern="100" dirty="0">
                <a:effectLst/>
                <a:latin typeface="Times New Roman" panose="02020603050405020304" pitchFamily="18" charset="0"/>
                <a:ea typeface="宋体" panose="02010600030101010101" pitchFamily="2" charset="-122"/>
              </a:rPr>
              <a:t>”</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。在第一趟匹配出现失配情况时，目标串中下一位字符为</a:t>
            </a:r>
            <a:r>
              <a:rPr lang="en-US" altLang="zh-CN" sz="1800" kern="100" dirty="0">
                <a:effectLst/>
                <a:latin typeface="Times New Roman" panose="02020603050405020304" pitchFamily="18" charset="0"/>
                <a:ea typeface="宋体" panose="02010600030101010101" pitchFamily="2" charset="-122"/>
              </a:rPr>
              <a:t>'d'</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，考虑到模式串</a:t>
            </a:r>
            <a:r>
              <a:rPr lang="en-US" altLang="zh-CN" sz="1800" i="1" kern="100" dirty="0">
                <a:effectLst/>
                <a:latin typeface="Times New Roman" panose="02020603050405020304" pitchFamily="18" charset="0"/>
                <a:ea typeface="宋体" panose="02010600030101010101" pitchFamily="2" charset="-122"/>
              </a:rPr>
              <a:t>t</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中并没有出现过字符</a:t>
            </a:r>
            <a:r>
              <a:rPr lang="en-US" altLang="zh-CN" sz="1800" kern="100" dirty="0">
                <a:effectLst/>
                <a:latin typeface="Times New Roman" panose="02020603050405020304" pitchFamily="18" charset="0"/>
                <a:ea typeface="宋体" panose="02010600030101010101" pitchFamily="2" charset="-122"/>
              </a:rPr>
              <a:t>'d'</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，所以可将模式串整体右移到</a:t>
            </a:r>
            <a:r>
              <a:rPr lang="en-US" altLang="zh-CN" sz="1800" kern="100" dirty="0">
                <a:effectLst/>
                <a:latin typeface="Times New Roman" panose="02020603050405020304" pitchFamily="18" charset="0"/>
                <a:ea typeface="宋体" panose="02010600030101010101" pitchFamily="2" charset="-122"/>
              </a:rPr>
              <a:t>'d'</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之后，重新开始匹配；在第二趟匹配中，出现失配时，目标串中下一位字符为</a:t>
            </a:r>
            <a:r>
              <a:rPr lang="en-US" altLang="zh-CN" sz="1800" kern="100" dirty="0">
                <a:effectLst/>
                <a:latin typeface="Times New Roman" panose="02020603050405020304" pitchFamily="18" charset="0"/>
                <a:ea typeface="宋体" panose="02010600030101010101" pitchFamily="2" charset="-122"/>
              </a:rPr>
              <a:t>'c'</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，由于</a:t>
            </a:r>
            <a:r>
              <a:rPr lang="en-US" altLang="zh-CN" sz="1800" kern="100" dirty="0">
                <a:effectLst/>
                <a:latin typeface="Times New Roman" panose="02020603050405020304" pitchFamily="18" charset="0"/>
                <a:ea typeface="宋体" panose="02010600030101010101" pitchFamily="2" charset="-122"/>
              </a:rPr>
              <a:t>'c'</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在模式串中出现，故将模式串向右移动，使目标串中的下一位字符</a:t>
            </a:r>
            <a:r>
              <a:rPr lang="en-US" altLang="zh-CN" sz="1800" kern="100" dirty="0">
                <a:effectLst/>
                <a:latin typeface="Times New Roman" panose="02020603050405020304" pitchFamily="18" charset="0"/>
                <a:ea typeface="宋体" panose="02010600030101010101" pitchFamily="2" charset="-122"/>
              </a:rPr>
              <a:t>'c'</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与模式串中的</a:t>
            </a:r>
            <a:r>
              <a:rPr lang="en-US" altLang="zh-CN" sz="1800" kern="100" dirty="0">
                <a:effectLst/>
                <a:latin typeface="Times New Roman" panose="02020603050405020304" pitchFamily="18" charset="0"/>
                <a:ea typeface="宋体" panose="02010600030101010101" pitchFamily="2" charset="-122"/>
              </a:rPr>
              <a:t>'c'</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对齐，继续进行匹配。可以发现，在</a:t>
            </a:r>
            <a:r>
              <a:rPr lang="en-US" altLang="zh-CN" sz="1800" kern="100" dirty="0">
                <a:effectLst/>
                <a:latin typeface="Times New Roman" panose="02020603050405020304" pitchFamily="18" charset="0"/>
                <a:ea typeface="宋体" panose="02010600030101010101" pitchFamily="2" charset="-122"/>
              </a:rPr>
              <a:t>Sunday</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算法中，通过考察</a:t>
            </a:r>
            <a:r>
              <a:rPr lang="en-US" altLang="zh-CN" sz="1800" kern="100" dirty="0">
                <a:effectLst/>
                <a:latin typeface="Times New Roman" panose="02020603050405020304" pitchFamily="18" charset="0"/>
                <a:ea typeface="宋体" panose="02010600030101010101" pitchFamily="2" charset="-122"/>
              </a:rPr>
              <a:t>“</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下一位字符</a:t>
            </a:r>
            <a:r>
              <a:rPr lang="en-US" altLang="zh-CN" sz="1800" kern="100" dirty="0">
                <a:effectLst/>
                <a:latin typeface="Times New Roman" panose="02020603050405020304" pitchFamily="18" charset="0"/>
                <a:ea typeface="宋体" panose="02010600030101010101" pitchFamily="2" charset="-122"/>
              </a:rPr>
              <a:t>”</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在模式串中出现的情况来决定模式串向右移动的位数。</a:t>
            </a:r>
            <a:endParaRPr lang="zh-CN" altLang="en-US" dirty="0"/>
          </a:p>
        </p:txBody>
      </p:sp>
      <p:sp>
        <p:nvSpPr>
          <p:cNvPr id="4" name="灯片编号占位符 3"/>
          <p:cNvSpPr>
            <a:spLocks noGrp="1"/>
          </p:cNvSpPr>
          <p:nvPr>
            <p:ph type="sldNum" sz="quarter" idx="5"/>
          </p:nvPr>
        </p:nvSpPr>
        <p:spPr/>
        <p:txBody>
          <a:bodyPr/>
          <a:lstStyle/>
          <a:p>
            <a:fld id="{FC8AECDA-B852-4CA6-98F9-FDA299AD4FD3}" type="slidenum">
              <a:rPr lang="zh-CN" altLang="en-US" smtClean="0"/>
            </a:fld>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C8AECDA-B852-4CA6-98F9-FDA299AD4FD3}" type="slidenum">
              <a:rPr lang="zh-CN" altLang="en-US" smtClean="0"/>
            </a:fld>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C8AECDA-B852-4CA6-98F9-FDA299AD4FD3}" type="slidenum">
              <a:rPr lang="zh-CN" altLang="en-US" smtClean="0"/>
            </a:fld>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C8AECDA-B852-4CA6-98F9-FDA299AD4FD3}" type="slidenum">
              <a:rPr lang="zh-CN" altLang="en-US" smtClean="0"/>
            </a:fld>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C8AECDA-B852-4CA6-98F9-FDA299AD4FD3}" type="slidenum">
              <a:rPr lang="zh-CN" altLang="en-US" smtClean="0"/>
            </a:fld>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C8AECDA-B852-4CA6-98F9-FDA299AD4FD3}"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C8AECDA-B852-4CA6-98F9-FDA299AD4FD3}" type="slidenum">
              <a:rPr lang="zh-CN" altLang="en-US" smtClean="0"/>
            </a:fld>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C8AECDA-B852-4CA6-98F9-FDA299AD4FD3}" type="slidenum">
              <a:rPr lang="zh-CN" altLang="en-US" smtClean="0"/>
            </a:fld>
            <a:endParaRPr lang="zh-CN"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结语</a:t>
            </a:r>
            <a:endParaRPr lang="en-US" altLang="zh-CN" dirty="0"/>
          </a:p>
        </p:txBody>
      </p:sp>
      <p:sp>
        <p:nvSpPr>
          <p:cNvPr id="4" name="灯片编号占位符 3"/>
          <p:cNvSpPr>
            <a:spLocks noGrp="1"/>
          </p:cNvSpPr>
          <p:nvPr>
            <p:ph type="sldNum" sz="quarter" idx="10"/>
          </p:nvPr>
        </p:nvSpPr>
        <p:spPr/>
        <p:txBody>
          <a:bodyPr/>
          <a:lstStyle/>
          <a:p>
            <a:fld id="{FC8AECDA-B852-4CA6-98F9-FDA299AD4FD3}"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C8AECDA-B852-4CA6-98F9-FDA299AD4FD3}"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C8AECDA-B852-4CA6-98F9-FDA299AD4FD3}"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C8AECDA-B852-4CA6-98F9-FDA299AD4FD3}"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C8AECDA-B852-4CA6-98F9-FDA299AD4FD3}"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838200" y="564948"/>
            <a:ext cx="10515600" cy="518958"/>
          </a:xfrm>
          <a:prstGeom prst="rect">
            <a:avLst/>
          </a:prstGeom>
        </p:spPr>
        <p:txBody>
          <a:bodyPr>
            <a:normAutofit/>
          </a:bodyPr>
          <a:lstStyle>
            <a:lvl1pPr algn="ctr">
              <a:defRPr sz="2600" b="1">
                <a:latin typeface="华文中宋" panose="02010600040101010101" pitchFamily="2" charset="-122"/>
                <a:ea typeface="华文中宋" panose="02010600040101010101" pitchFamily="2" charset="-122"/>
              </a:defRPr>
            </a:lvl1pPr>
          </a:lstStyle>
          <a:p>
            <a:r>
              <a:rPr lang="zh-CN" altLang="en-US" dirty="0"/>
              <a:t>单击此处编辑一级标题样式</a:t>
            </a:r>
            <a:endParaRPr lang="zh-CN" altLang="en-US" dirty="0"/>
          </a:p>
        </p:txBody>
      </p:sp>
      <p:pic>
        <p:nvPicPr>
          <p:cNvPr id="3" name="图片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289530" y="6483551"/>
            <a:ext cx="1612940" cy="239914"/>
          </a:xfrm>
          <a:prstGeom prst="rect">
            <a:avLst/>
          </a:prstGeom>
        </p:spPr>
      </p:pic>
      <p:cxnSp>
        <p:nvCxnSpPr>
          <p:cNvPr id="4" name="直接连接符 3"/>
          <p:cNvCxnSpPr/>
          <p:nvPr userDrawn="1"/>
        </p:nvCxnSpPr>
        <p:spPr>
          <a:xfrm flipH="1">
            <a:off x="333915" y="6603508"/>
            <a:ext cx="4674965" cy="0"/>
          </a:xfrm>
          <a:prstGeom prst="line">
            <a:avLst/>
          </a:prstGeom>
          <a:ln>
            <a:solidFill>
              <a:srgbClr val="00ABA5"/>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userDrawn="1"/>
        </p:nvCxnSpPr>
        <p:spPr>
          <a:xfrm flipH="1">
            <a:off x="7181755" y="6603508"/>
            <a:ext cx="4674965" cy="0"/>
          </a:xfrm>
          <a:prstGeom prst="line">
            <a:avLst/>
          </a:prstGeom>
          <a:ln>
            <a:solidFill>
              <a:srgbClr val="00ABA5"/>
            </a:solidFill>
          </a:ln>
        </p:spPr>
        <p:style>
          <a:lnRef idx="1">
            <a:schemeClr val="accent1"/>
          </a:lnRef>
          <a:fillRef idx="0">
            <a:schemeClr val="accent1"/>
          </a:fillRef>
          <a:effectRef idx="0">
            <a:schemeClr val="accent1"/>
          </a:effectRef>
          <a:fontRef idx="minor">
            <a:schemeClr val="tx1"/>
          </a:fontRef>
        </p:style>
      </p:cxnSp>
      <p:grpSp>
        <p:nvGrpSpPr>
          <p:cNvPr id="10" name="组合 9"/>
          <p:cNvGrpSpPr/>
          <p:nvPr userDrawn="1"/>
        </p:nvGrpSpPr>
        <p:grpSpPr>
          <a:xfrm>
            <a:off x="333915" y="84221"/>
            <a:ext cx="531773" cy="420912"/>
            <a:chOff x="218722" y="105704"/>
            <a:chExt cx="573744" cy="454133"/>
          </a:xfrm>
        </p:grpSpPr>
        <p:grpSp>
          <p:nvGrpSpPr>
            <p:cNvPr id="11" name="组合 10"/>
            <p:cNvGrpSpPr/>
            <p:nvPr userDrawn="1"/>
          </p:nvGrpSpPr>
          <p:grpSpPr>
            <a:xfrm>
              <a:off x="218722" y="105704"/>
              <a:ext cx="490325" cy="454133"/>
              <a:chOff x="6175344" y="342254"/>
              <a:chExt cx="7803037" cy="7227071"/>
            </a:xfrm>
          </p:grpSpPr>
          <p:sp>
            <p:nvSpPr>
              <p:cNvPr id="13" name="六边形 12"/>
              <p:cNvSpPr/>
              <p:nvPr/>
            </p:nvSpPr>
            <p:spPr>
              <a:xfrm rot="5400000">
                <a:off x="5847446" y="670152"/>
                <a:ext cx="7227071" cy="6571275"/>
              </a:xfrm>
              <a:prstGeom prst="hexagon">
                <a:avLst>
                  <a:gd name="adj" fmla="val 30493"/>
                  <a:gd name="vf" fmla="val 115470"/>
                </a:avLst>
              </a:prstGeom>
              <a:gradFill>
                <a:gsLst>
                  <a:gs pos="87000">
                    <a:srgbClr val="00ABA5"/>
                  </a:gs>
                  <a:gs pos="57000">
                    <a:srgbClr val="007684"/>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平行四边形 13"/>
              <p:cNvSpPr/>
              <p:nvPr/>
            </p:nvSpPr>
            <p:spPr>
              <a:xfrm rot="19714174">
                <a:off x="8249707" y="3214634"/>
                <a:ext cx="5728674" cy="3087560"/>
              </a:xfrm>
              <a:prstGeom prst="parallelogram">
                <a:avLst>
                  <a:gd name="adj" fmla="val 61032"/>
                </a:avLst>
              </a:prstGeom>
              <a:solidFill>
                <a:srgbClr val="00AB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 name="平行四边形 11"/>
            <p:cNvSpPr/>
            <p:nvPr userDrawn="1"/>
          </p:nvSpPr>
          <p:spPr>
            <a:xfrm rot="19714174">
              <a:off x="432489" y="310360"/>
              <a:ext cx="359977" cy="194015"/>
            </a:xfrm>
            <a:prstGeom prst="parallelogram">
              <a:avLst>
                <a:gd name="adj" fmla="val 6103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副标题 2"/>
          <p:cNvSpPr>
            <a:spLocks noGrp="1"/>
          </p:cNvSpPr>
          <p:nvPr>
            <p:ph type="subTitle" idx="1" hasCustomPrompt="1"/>
          </p:nvPr>
        </p:nvSpPr>
        <p:spPr>
          <a:xfrm>
            <a:off x="584225" y="271204"/>
            <a:ext cx="4864359" cy="327421"/>
          </a:xfrm>
          <a:prstGeom prst="rect">
            <a:avLst/>
          </a:prstGeom>
        </p:spPr>
        <p:txBody>
          <a:bodyPr>
            <a:normAutofit/>
          </a:bodyPr>
          <a:lstStyle>
            <a:lvl1pPr marL="0" indent="0" algn="l">
              <a:buNone/>
              <a:defRPr sz="1200">
                <a:latin typeface="微软雅黑" panose="020B0503020204020204" pitchFamily="34" charset="-122"/>
                <a:ea typeface="微软雅黑" panose="020B0503020204020204"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单击此处编辑小节名</a:t>
            </a:r>
            <a:endParaRPr lang="zh-CN" altLang="en-US" dirty="0"/>
          </a:p>
        </p:txBody>
      </p:sp>
      <p:sp>
        <p:nvSpPr>
          <p:cNvPr id="20" name="文本占位符 2"/>
          <p:cNvSpPr>
            <a:spLocks noGrp="1"/>
          </p:cNvSpPr>
          <p:nvPr>
            <p:ph type="body" idx="10" hasCustomPrompt="1"/>
          </p:nvPr>
        </p:nvSpPr>
        <p:spPr>
          <a:xfrm>
            <a:off x="6798353" y="200366"/>
            <a:ext cx="5157787" cy="323806"/>
          </a:xfrm>
        </p:spPr>
        <p:txBody>
          <a:bodyPr anchor="b">
            <a:normAutofit/>
          </a:bodyPr>
          <a:lstStyle>
            <a:lvl1pPr marL="0" indent="0" algn="r">
              <a:lnSpc>
                <a:spcPct val="100000"/>
              </a:lnSpc>
              <a:buNone/>
              <a:defRPr sz="1200" b="0">
                <a:solidFill>
                  <a:schemeClr val="bg1">
                    <a:lumMod val="65000"/>
                  </a:schemeClr>
                </a:solidFill>
                <a:latin typeface="微软雅黑" panose="020B0503020204020204" pitchFamily="34" charset="-122"/>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数据结构</a:t>
            </a:r>
            <a:endParaRPr lang="zh-CN" altLang="en-US" dirty="0"/>
          </a:p>
        </p:txBody>
      </p:sp>
      <p:sp>
        <p:nvSpPr>
          <p:cNvPr id="21" name="内容占位符 2"/>
          <p:cNvSpPr>
            <a:spLocks noGrp="1"/>
          </p:cNvSpPr>
          <p:nvPr>
            <p:ph idx="11" hasCustomPrompt="1"/>
          </p:nvPr>
        </p:nvSpPr>
        <p:spPr>
          <a:xfrm>
            <a:off x="584225" y="1276350"/>
            <a:ext cx="11055325" cy="5057775"/>
          </a:xfrm>
        </p:spPr>
        <p:txBody>
          <a:bodyPr>
            <a:normAutofit/>
          </a:bodyPr>
          <a:lstStyle>
            <a:lvl1pPr marL="0" indent="0">
              <a:buFontTx/>
              <a:buNone/>
              <a:defRPr sz="2000">
                <a:latin typeface="微软雅黑" panose="020B0503020204020204" pitchFamily="34" charset="-122"/>
                <a:ea typeface="微软雅黑" panose="020B0503020204020204" pitchFamily="34" charset="-122"/>
              </a:defRPr>
            </a:lvl1pPr>
            <a:lvl2pPr marL="457200" indent="0">
              <a:buFontTx/>
              <a:buNone/>
              <a:defRPr sz="2800"/>
            </a:lvl2pPr>
            <a:lvl3pPr marL="914400" indent="0">
              <a:buFontTx/>
              <a:buNone/>
              <a:defRPr sz="2400"/>
            </a:lvl3pPr>
            <a:lvl4pPr marL="1371600" indent="0">
              <a:buFontTx/>
              <a:buNone/>
              <a:defRPr sz="2000"/>
            </a:lvl4pPr>
            <a:lvl5pPr marL="1828800" indent="0">
              <a:buFontTx/>
              <a:buNone/>
              <a:defRPr sz="2000"/>
            </a:lvl5pPr>
            <a:lvl6pPr>
              <a:defRPr sz="2000"/>
            </a:lvl6pPr>
            <a:lvl7pPr>
              <a:defRPr sz="2000"/>
            </a:lvl7pPr>
            <a:lvl8pPr>
              <a:defRPr sz="2000"/>
            </a:lvl8pPr>
            <a:lvl9pPr>
              <a:defRPr sz="2000"/>
            </a:lvl9pPr>
          </a:lstStyle>
          <a:p>
            <a:pPr lvl="0"/>
            <a:r>
              <a:rPr lang="zh-CN" altLang="en-US" dirty="0"/>
              <a:t>单击此处编辑正文</a:t>
            </a:r>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自定义版式（深色）">
    <p:spTree>
      <p:nvGrpSpPr>
        <p:cNvPr id="1" name=""/>
        <p:cNvGrpSpPr/>
        <p:nvPr/>
      </p:nvGrpSpPr>
      <p:grpSpPr>
        <a:xfrm>
          <a:off x="0" y="0"/>
          <a:ext cx="0" cy="0"/>
          <a:chOff x="0" y="0"/>
          <a:chExt cx="0" cy="0"/>
        </a:xfrm>
      </p:grpSpPr>
      <p:sp>
        <p:nvSpPr>
          <p:cNvPr id="15" name="矩形: 圆角 6"/>
          <p:cNvSpPr/>
          <p:nvPr userDrawn="1"/>
        </p:nvSpPr>
        <p:spPr>
          <a:xfrm>
            <a:off x="0" y="0"/>
            <a:ext cx="12192000" cy="6857999"/>
          </a:xfrm>
          <a:prstGeom prst="roundRect">
            <a:avLst>
              <a:gd name="adj" fmla="val 0"/>
            </a:avLst>
          </a:prstGeom>
          <a:gradFill>
            <a:gsLst>
              <a:gs pos="22000">
                <a:srgbClr val="016773"/>
              </a:gs>
              <a:gs pos="100000">
                <a:srgbClr val="00ABA5"/>
              </a:gs>
            </a:gsLst>
            <a:lin ang="30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 name="标题 1"/>
          <p:cNvSpPr>
            <a:spLocks noGrp="1"/>
          </p:cNvSpPr>
          <p:nvPr>
            <p:ph type="title" hasCustomPrompt="1"/>
          </p:nvPr>
        </p:nvSpPr>
        <p:spPr>
          <a:xfrm>
            <a:off x="838200" y="564948"/>
            <a:ext cx="10515600" cy="518958"/>
          </a:xfrm>
          <a:prstGeom prst="rect">
            <a:avLst/>
          </a:prstGeom>
        </p:spPr>
        <p:txBody>
          <a:bodyPr>
            <a:normAutofit/>
          </a:bodyPr>
          <a:lstStyle>
            <a:lvl1pPr algn="ctr">
              <a:defRPr sz="2600" b="1">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defRPr>
            </a:lvl1pPr>
          </a:lstStyle>
          <a:p>
            <a:r>
              <a:rPr lang="zh-CN" altLang="en-US" dirty="0"/>
              <a:t>单击此处编辑一级标题样式</a:t>
            </a:r>
            <a:endParaRPr lang="zh-CN" altLang="en-US" dirty="0"/>
          </a:p>
        </p:txBody>
      </p:sp>
      <p:cxnSp>
        <p:nvCxnSpPr>
          <p:cNvPr id="4" name="直接连接符 3"/>
          <p:cNvCxnSpPr/>
          <p:nvPr userDrawn="1"/>
        </p:nvCxnSpPr>
        <p:spPr>
          <a:xfrm flipH="1">
            <a:off x="333915" y="6603508"/>
            <a:ext cx="4674965" cy="0"/>
          </a:xfrm>
          <a:prstGeom prst="line">
            <a:avLst/>
          </a:prstGeom>
          <a:ln>
            <a:solidFill>
              <a:srgbClr val="7DC2C9"/>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userDrawn="1"/>
        </p:nvCxnSpPr>
        <p:spPr>
          <a:xfrm flipH="1">
            <a:off x="7181755" y="6603508"/>
            <a:ext cx="4674965" cy="0"/>
          </a:xfrm>
          <a:prstGeom prst="line">
            <a:avLst/>
          </a:prstGeom>
          <a:ln>
            <a:solidFill>
              <a:srgbClr val="7DC2C9"/>
            </a:solidFill>
          </a:ln>
        </p:spPr>
        <p:style>
          <a:lnRef idx="1">
            <a:schemeClr val="accent1"/>
          </a:lnRef>
          <a:fillRef idx="0">
            <a:schemeClr val="accent1"/>
          </a:fillRef>
          <a:effectRef idx="0">
            <a:schemeClr val="accent1"/>
          </a:effectRef>
          <a:fontRef idx="minor">
            <a:schemeClr val="tx1"/>
          </a:fontRef>
        </p:style>
      </p:cxnSp>
      <p:grpSp>
        <p:nvGrpSpPr>
          <p:cNvPr id="10" name="组合 9"/>
          <p:cNvGrpSpPr/>
          <p:nvPr userDrawn="1"/>
        </p:nvGrpSpPr>
        <p:grpSpPr>
          <a:xfrm>
            <a:off x="333915" y="84221"/>
            <a:ext cx="531773" cy="420912"/>
            <a:chOff x="218722" y="105704"/>
            <a:chExt cx="573744" cy="454133"/>
          </a:xfrm>
        </p:grpSpPr>
        <p:grpSp>
          <p:nvGrpSpPr>
            <p:cNvPr id="11" name="组合 10"/>
            <p:cNvGrpSpPr/>
            <p:nvPr userDrawn="1"/>
          </p:nvGrpSpPr>
          <p:grpSpPr>
            <a:xfrm>
              <a:off x="218722" y="105704"/>
              <a:ext cx="490325" cy="454133"/>
              <a:chOff x="6175344" y="342254"/>
              <a:chExt cx="7803037" cy="7227071"/>
            </a:xfrm>
          </p:grpSpPr>
          <p:sp>
            <p:nvSpPr>
              <p:cNvPr id="13" name="六边形 12"/>
              <p:cNvSpPr/>
              <p:nvPr/>
            </p:nvSpPr>
            <p:spPr>
              <a:xfrm rot="5400000">
                <a:off x="5847446" y="670152"/>
                <a:ext cx="7227071" cy="6571275"/>
              </a:xfrm>
              <a:prstGeom prst="hexagon">
                <a:avLst>
                  <a:gd name="adj" fmla="val 30493"/>
                  <a:gd name="vf" fmla="val 115470"/>
                </a:avLst>
              </a:prstGeom>
              <a:gradFill>
                <a:gsLst>
                  <a:gs pos="87000">
                    <a:srgbClr val="00ABA5"/>
                  </a:gs>
                  <a:gs pos="10000">
                    <a:srgbClr val="007684"/>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平行四边形 13"/>
              <p:cNvSpPr/>
              <p:nvPr/>
            </p:nvSpPr>
            <p:spPr>
              <a:xfrm rot="19714174">
                <a:off x="8249707" y="3214634"/>
                <a:ext cx="5728674" cy="3087560"/>
              </a:xfrm>
              <a:prstGeom prst="parallelogram">
                <a:avLst>
                  <a:gd name="adj" fmla="val 61032"/>
                </a:avLst>
              </a:prstGeom>
              <a:solidFill>
                <a:srgbClr val="7DC2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 name="平行四边形 11"/>
            <p:cNvSpPr/>
            <p:nvPr userDrawn="1"/>
          </p:nvSpPr>
          <p:spPr>
            <a:xfrm rot="19714174">
              <a:off x="432489" y="310360"/>
              <a:ext cx="359977" cy="194015"/>
            </a:xfrm>
            <a:prstGeom prst="parallelogram">
              <a:avLst>
                <a:gd name="adj" fmla="val 61032"/>
              </a:avLst>
            </a:prstGeom>
            <a:solidFill>
              <a:srgbClr val="C1E2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副标题 2"/>
          <p:cNvSpPr>
            <a:spLocks noGrp="1"/>
          </p:cNvSpPr>
          <p:nvPr>
            <p:ph type="subTitle" idx="1" hasCustomPrompt="1"/>
          </p:nvPr>
        </p:nvSpPr>
        <p:spPr>
          <a:xfrm>
            <a:off x="784250" y="271204"/>
            <a:ext cx="4864359" cy="327421"/>
          </a:xfrm>
          <a:prstGeom prst="rect">
            <a:avLst/>
          </a:prstGeom>
        </p:spPr>
        <p:txBody>
          <a:bodyPr>
            <a:normAutofit/>
          </a:bodyPr>
          <a:lstStyle>
            <a:lvl1pPr marL="0" indent="0" algn="l">
              <a:buNone/>
              <a:defRPr sz="1200">
                <a:solidFill>
                  <a:srgbClr val="C1E2E5"/>
                </a:solidFill>
                <a:latin typeface="微软雅黑" panose="020B0503020204020204" pitchFamily="34" charset="-122"/>
                <a:ea typeface="微软雅黑" panose="020B0503020204020204"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单击此处编辑小节名</a:t>
            </a:r>
            <a:endParaRPr lang="zh-CN" altLang="en-US" dirty="0"/>
          </a:p>
        </p:txBody>
      </p:sp>
      <p:sp>
        <p:nvSpPr>
          <p:cNvPr id="20" name="文本占位符 2"/>
          <p:cNvSpPr>
            <a:spLocks noGrp="1"/>
          </p:cNvSpPr>
          <p:nvPr>
            <p:ph type="body" idx="10" hasCustomPrompt="1"/>
          </p:nvPr>
        </p:nvSpPr>
        <p:spPr>
          <a:xfrm>
            <a:off x="6798353" y="200366"/>
            <a:ext cx="5157787" cy="323806"/>
          </a:xfrm>
        </p:spPr>
        <p:txBody>
          <a:bodyPr anchor="b">
            <a:normAutofit/>
          </a:bodyPr>
          <a:lstStyle>
            <a:lvl1pPr marL="0" indent="0" algn="r">
              <a:lnSpc>
                <a:spcPct val="100000"/>
              </a:lnSpc>
              <a:buNone/>
              <a:defRPr sz="1200" b="0">
                <a:solidFill>
                  <a:srgbClr val="C1E2E5"/>
                </a:solidFill>
                <a:latin typeface="微软雅黑" panose="020B0503020204020204" pitchFamily="34" charset="-122"/>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数据结构</a:t>
            </a:r>
            <a:endParaRPr lang="zh-CN" altLang="en-US" dirty="0"/>
          </a:p>
        </p:txBody>
      </p:sp>
      <p:sp>
        <p:nvSpPr>
          <p:cNvPr id="21" name="内容占位符 2"/>
          <p:cNvSpPr>
            <a:spLocks noGrp="1"/>
          </p:cNvSpPr>
          <p:nvPr>
            <p:ph idx="11" hasCustomPrompt="1"/>
          </p:nvPr>
        </p:nvSpPr>
        <p:spPr>
          <a:xfrm>
            <a:off x="584225" y="1276350"/>
            <a:ext cx="11055325" cy="5057775"/>
          </a:xfrm>
        </p:spPr>
        <p:txBody>
          <a:bodyPr>
            <a:normAutofit/>
          </a:bodyPr>
          <a:lstStyle>
            <a:lvl1pPr marL="0" indent="0">
              <a:buFontTx/>
              <a:buNone/>
              <a:defRPr sz="200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1pPr>
            <a:lvl2pPr marL="457200" indent="0">
              <a:buFontTx/>
              <a:buNone/>
              <a:defRPr sz="2800"/>
            </a:lvl2pPr>
            <a:lvl3pPr marL="914400" indent="0">
              <a:buFontTx/>
              <a:buNone/>
              <a:defRPr sz="2400"/>
            </a:lvl3pPr>
            <a:lvl4pPr marL="1371600" indent="0">
              <a:buFontTx/>
              <a:buNone/>
              <a:defRPr sz="2000"/>
            </a:lvl4pPr>
            <a:lvl5pPr marL="1828800" indent="0">
              <a:buFontTx/>
              <a:buNone/>
              <a:defRPr sz="2000"/>
            </a:lvl5pPr>
            <a:lvl6pPr>
              <a:defRPr sz="2000"/>
            </a:lvl6pPr>
            <a:lvl7pPr>
              <a:defRPr sz="2000"/>
            </a:lvl7pPr>
            <a:lvl8pPr>
              <a:defRPr sz="2000"/>
            </a:lvl8pPr>
            <a:lvl9pPr>
              <a:defRPr sz="2000"/>
            </a:lvl9pPr>
          </a:lstStyle>
          <a:p>
            <a:pPr lvl="0"/>
            <a:r>
              <a:rPr lang="zh-CN" altLang="en-US" dirty="0"/>
              <a:t>单击此处编辑正文</a:t>
            </a:r>
            <a:endParaRPr lang="zh-CN" altLang="en-US" dirty="0"/>
          </a:p>
        </p:txBody>
      </p:sp>
      <p:pic>
        <p:nvPicPr>
          <p:cNvPr id="6" name="图片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272109" y="6483552"/>
            <a:ext cx="1647783" cy="245096"/>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结语">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289530" y="6483551"/>
            <a:ext cx="1612940" cy="239914"/>
          </a:xfrm>
          <a:prstGeom prst="rect">
            <a:avLst/>
          </a:prstGeom>
        </p:spPr>
      </p:pic>
      <p:cxnSp>
        <p:nvCxnSpPr>
          <p:cNvPr id="3" name="直接连接符 2"/>
          <p:cNvCxnSpPr/>
          <p:nvPr userDrawn="1"/>
        </p:nvCxnSpPr>
        <p:spPr>
          <a:xfrm flipH="1">
            <a:off x="333915" y="6603508"/>
            <a:ext cx="4674965" cy="0"/>
          </a:xfrm>
          <a:prstGeom prst="line">
            <a:avLst/>
          </a:prstGeom>
          <a:ln>
            <a:solidFill>
              <a:srgbClr val="00ABA5"/>
            </a:solidFill>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userDrawn="1"/>
        </p:nvCxnSpPr>
        <p:spPr>
          <a:xfrm flipH="1">
            <a:off x="7181755" y="6603508"/>
            <a:ext cx="4674965" cy="0"/>
          </a:xfrm>
          <a:prstGeom prst="line">
            <a:avLst/>
          </a:prstGeom>
          <a:ln>
            <a:solidFill>
              <a:srgbClr val="00ABA5"/>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一">
    <p:bg>
      <p:bgPr>
        <a:solidFill>
          <a:schemeClr val="bg1"/>
        </a:solidFill>
        <a:effectLst/>
      </p:bgPr>
    </p:bg>
    <p:spTree>
      <p:nvGrpSpPr>
        <p:cNvPr id="1" name=""/>
        <p:cNvGrpSpPr/>
        <p:nvPr/>
      </p:nvGrpSpPr>
      <p:grpSpPr>
        <a:xfrm>
          <a:off x="0" y="0"/>
          <a:ext cx="0" cy="0"/>
          <a:chOff x="0" y="0"/>
          <a:chExt cx="0" cy="0"/>
        </a:xfrm>
      </p:grpSpPr>
      <p:sp>
        <p:nvSpPr>
          <p:cNvPr id="7" name="文本框 6"/>
          <p:cNvSpPr txBox="1"/>
          <p:nvPr userDrawn="1"/>
        </p:nvSpPr>
        <p:spPr>
          <a:xfrm>
            <a:off x="8754004" y="255456"/>
            <a:ext cx="3216924" cy="276999"/>
          </a:xfrm>
          <a:prstGeom prst="rect">
            <a:avLst/>
          </a:prstGeom>
          <a:noFill/>
        </p:spPr>
        <p:txBody>
          <a:bodyPr wrap="square" rtlCol="0">
            <a:spAutoFit/>
          </a:bodyPr>
          <a:lstStyle/>
          <a:p>
            <a:pPr algn="r"/>
            <a:r>
              <a:rPr lang="zh-CN" altLang="en-US" sz="1200" spc="120" dirty="0">
                <a:solidFill>
                  <a:schemeClr val="bg1">
                    <a:lumMod val="65000"/>
                  </a:schemeClr>
                </a:solidFill>
                <a:latin typeface="微软雅黑" panose="020B0503020204020204" pitchFamily="34" charset="-122"/>
                <a:ea typeface="微软雅黑" panose="020B0503020204020204" pitchFamily="34" charset="-122"/>
              </a:rPr>
              <a:t>数据结构</a:t>
            </a:r>
            <a:endParaRPr lang="zh-CN" altLang="zh-CN" sz="1200" spc="120" dirty="0">
              <a:solidFill>
                <a:schemeClr val="bg1">
                  <a:lumMod val="65000"/>
                </a:schemeClr>
              </a:solidFill>
              <a:latin typeface="微软雅黑" panose="020B0503020204020204" pitchFamily="34" charset="-122"/>
              <a:ea typeface="微软雅黑" panose="020B0503020204020204" pitchFamily="34" charset="-122"/>
            </a:endParaRPr>
          </a:p>
        </p:txBody>
      </p:sp>
      <p:grpSp>
        <p:nvGrpSpPr>
          <p:cNvPr id="9" name="组合 8"/>
          <p:cNvGrpSpPr/>
          <p:nvPr userDrawn="1"/>
        </p:nvGrpSpPr>
        <p:grpSpPr>
          <a:xfrm>
            <a:off x="333915" y="84221"/>
            <a:ext cx="531773" cy="420912"/>
            <a:chOff x="218722" y="105704"/>
            <a:chExt cx="573744" cy="454133"/>
          </a:xfrm>
        </p:grpSpPr>
        <p:grpSp>
          <p:nvGrpSpPr>
            <p:cNvPr id="3" name="组合 2"/>
            <p:cNvGrpSpPr/>
            <p:nvPr userDrawn="1"/>
          </p:nvGrpSpPr>
          <p:grpSpPr>
            <a:xfrm>
              <a:off x="218722" y="105704"/>
              <a:ext cx="490325" cy="454133"/>
              <a:chOff x="6175344" y="342254"/>
              <a:chExt cx="7803037" cy="7227071"/>
            </a:xfrm>
          </p:grpSpPr>
          <p:sp>
            <p:nvSpPr>
              <p:cNvPr id="4" name="六边形 3"/>
              <p:cNvSpPr/>
              <p:nvPr/>
            </p:nvSpPr>
            <p:spPr>
              <a:xfrm rot="5400000">
                <a:off x="5847446" y="670152"/>
                <a:ext cx="7227071" cy="6571275"/>
              </a:xfrm>
              <a:prstGeom prst="hexagon">
                <a:avLst>
                  <a:gd name="adj" fmla="val 30493"/>
                  <a:gd name="vf" fmla="val 115470"/>
                </a:avLst>
              </a:prstGeom>
              <a:gradFill>
                <a:gsLst>
                  <a:gs pos="87000">
                    <a:srgbClr val="00ABA5"/>
                  </a:gs>
                  <a:gs pos="57000">
                    <a:srgbClr val="007684"/>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平行四边形 4"/>
              <p:cNvSpPr/>
              <p:nvPr/>
            </p:nvSpPr>
            <p:spPr>
              <a:xfrm rot="19714174">
                <a:off x="8249707" y="3214634"/>
                <a:ext cx="5728674" cy="3087560"/>
              </a:xfrm>
              <a:prstGeom prst="parallelogram">
                <a:avLst>
                  <a:gd name="adj" fmla="val 61032"/>
                </a:avLst>
              </a:prstGeom>
              <a:solidFill>
                <a:srgbClr val="00AB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平行四边形 7"/>
            <p:cNvSpPr/>
            <p:nvPr userDrawn="1"/>
          </p:nvSpPr>
          <p:spPr>
            <a:xfrm rot="19714174">
              <a:off x="432489" y="310360"/>
              <a:ext cx="359977" cy="194015"/>
            </a:xfrm>
            <a:prstGeom prst="parallelogram">
              <a:avLst>
                <a:gd name="adj" fmla="val 6103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矩形 5"/>
          <p:cNvSpPr/>
          <p:nvPr userDrawn="1"/>
        </p:nvSpPr>
        <p:spPr>
          <a:xfrm>
            <a:off x="572335" y="230736"/>
            <a:ext cx="6324687" cy="275590"/>
          </a:xfrm>
          <a:prstGeom prst="rect">
            <a:avLst/>
          </a:prstGeom>
        </p:spPr>
        <p:txBody>
          <a:bodyPr wrap="square">
            <a:spAutoFit/>
          </a:bodyPr>
          <a:lstStyle/>
          <a:p>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rPr>
              <a:t>第一节</a:t>
            </a:r>
            <a:r>
              <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rPr>
              <a:t>  </a:t>
            </a:r>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rPr>
              <a:t>前馈神经网络</a:t>
            </a:r>
            <a:endPar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pic>
        <p:nvPicPr>
          <p:cNvPr id="10" name="图片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289530" y="6483551"/>
            <a:ext cx="1612940" cy="239914"/>
          </a:xfrm>
          <a:prstGeom prst="rect">
            <a:avLst/>
          </a:prstGeom>
        </p:spPr>
      </p:pic>
      <p:cxnSp>
        <p:nvCxnSpPr>
          <p:cNvPr id="13" name="直接连接符 12"/>
          <p:cNvCxnSpPr/>
          <p:nvPr userDrawn="1"/>
        </p:nvCxnSpPr>
        <p:spPr>
          <a:xfrm flipH="1">
            <a:off x="333915" y="6603508"/>
            <a:ext cx="4674965" cy="0"/>
          </a:xfrm>
          <a:prstGeom prst="line">
            <a:avLst/>
          </a:prstGeom>
          <a:ln>
            <a:solidFill>
              <a:srgbClr val="00ABA5"/>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flipH="1">
            <a:off x="7181755" y="6603508"/>
            <a:ext cx="4674965" cy="0"/>
          </a:xfrm>
          <a:prstGeom prst="line">
            <a:avLst/>
          </a:prstGeom>
          <a:ln>
            <a:solidFill>
              <a:srgbClr val="00ABA5"/>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Masters/_rels/slideMaster1.xml.rels><?xml version="1.0" encoding="UTF-8" standalone="yes"?>
<Relationships xmlns="http://schemas.openxmlformats.org/package/2006/relationships"><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FCE56C6-9774-47FC-A39E-CCCBDFE7815A}"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8FC8200-D7D1-4D60-9004-3F0BBDC27A78}"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3.xml"/><Relationship Id="rId2" Type="http://schemas.openxmlformats.org/officeDocument/2006/relationships/image" Target="../media/image4.png"/><Relationship Id="rId1"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3.xml"/><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xml"/><Relationship Id="rId1" Type="http://schemas.openxmlformats.org/officeDocument/2006/relationships/image" Target="../media/image7.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xml"/><Relationship Id="rId1" Type="http://schemas.openxmlformats.org/officeDocument/2006/relationships/image" Target="../media/image8.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1.xml"/><Relationship Id="rId1" Type="http://schemas.openxmlformats.org/officeDocument/2006/relationships/image" Target="../media/image9.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1.xml"/><Relationship Id="rId1" Type="http://schemas.openxmlformats.org/officeDocument/2006/relationships/image" Target="../media/image9.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1.xml"/><Relationship Id="rId1" Type="http://schemas.openxmlformats.org/officeDocument/2006/relationships/image" Target="../media/image10.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1.xml"/><Relationship Id="rId1" Type="http://schemas.openxmlformats.org/officeDocument/2006/relationships/image" Target="../media/image11.pn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1.xml"/><Relationship Id="rId1" Type="http://schemas.openxmlformats.org/officeDocument/2006/relationships/image" Target="../media/image12.pn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1.xml"/><Relationship Id="rId1" Type="http://schemas.openxmlformats.org/officeDocument/2006/relationships/image" Target="../media/image13.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1.xml"/><Relationship Id="rId1" Type="http://schemas.openxmlformats.org/officeDocument/2006/relationships/image" Target="../media/image14.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1.xml"/><Relationship Id="rId1" Type="http://schemas.openxmlformats.org/officeDocument/2006/relationships/image" Target="../media/image15.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1.xml"/><Relationship Id="rId1" Type="http://schemas.openxmlformats.org/officeDocument/2006/relationships/image" Target="../media/image16.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6" Type="http://schemas.openxmlformats.org/officeDocument/2006/relationships/notesSlide" Target="../notesSlides/notesSlide51.xml"/><Relationship Id="rId5" Type="http://schemas.openxmlformats.org/officeDocument/2006/relationships/slideLayout" Target="../slideLayouts/slideLayout3.xml"/><Relationship Id="rId4" Type="http://schemas.openxmlformats.org/officeDocument/2006/relationships/image" Target="../media/image17.png"/><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image" Target="../media/image5.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7684"/>
        </a:solidFill>
        <a:effectLst/>
      </p:bgPr>
    </p:bg>
    <p:spTree>
      <p:nvGrpSpPr>
        <p:cNvPr id="1" name=""/>
        <p:cNvGrpSpPr/>
        <p:nvPr/>
      </p:nvGrpSpPr>
      <p:grpSpPr>
        <a:xfrm>
          <a:off x="0" y="0"/>
          <a:ext cx="0" cy="0"/>
          <a:chOff x="0" y="0"/>
          <a:chExt cx="0" cy="0"/>
        </a:xfrm>
      </p:grpSpPr>
      <p:pic>
        <p:nvPicPr>
          <p:cNvPr id="18" name="图片 17"/>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0480" y="-46319"/>
            <a:ext cx="12192000" cy="5716503"/>
          </a:xfrm>
          <a:prstGeom prst="rect">
            <a:avLst/>
          </a:prstGeom>
        </p:spPr>
      </p:pic>
      <p:pic>
        <p:nvPicPr>
          <p:cNvPr id="17" name="图片 16"/>
          <p:cNvPicPr>
            <a:picLocks noChangeAspect="1"/>
          </p:cNvPicPr>
          <p:nvPr/>
        </p:nvPicPr>
        <p:blipFill rotWithShape="1">
          <a:blip r:embed="rId1" cstate="print">
            <a:extLst>
              <a:ext uri="{28A0092B-C50C-407E-A947-70E740481C1C}">
                <a14:useLocalDpi xmlns:a14="http://schemas.microsoft.com/office/drawing/2010/main" val="0"/>
              </a:ext>
            </a:extLst>
          </a:blip>
          <a:srcRect l="7288" t="60187" r="62545" b="13687"/>
          <a:stretch>
            <a:fillRect/>
          </a:stretch>
        </p:blipFill>
        <p:spPr>
          <a:xfrm flipH="1" flipV="1">
            <a:off x="8544560" y="5394960"/>
            <a:ext cx="3677920" cy="1493520"/>
          </a:xfrm>
          <a:prstGeom prst="rect">
            <a:avLst/>
          </a:prstGeom>
        </p:spPr>
      </p:pic>
      <p:pic>
        <p:nvPicPr>
          <p:cNvPr id="15" name="图片 14"/>
          <p:cNvPicPr>
            <a:picLocks noChangeAspect="1"/>
          </p:cNvPicPr>
          <p:nvPr/>
        </p:nvPicPr>
        <p:blipFill rotWithShape="1">
          <a:blip r:embed="rId1" cstate="print">
            <a:extLst>
              <a:ext uri="{28A0092B-C50C-407E-A947-70E740481C1C}">
                <a14:useLocalDpi xmlns:a14="http://schemas.microsoft.com/office/drawing/2010/main" val="0"/>
              </a:ext>
            </a:extLst>
          </a:blip>
          <a:srcRect l="24826" b="55447"/>
          <a:stretch>
            <a:fillRect/>
          </a:stretch>
        </p:blipFill>
        <p:spPr>
          <a:xfrm>
            <a:off x="-132080" y="4453337"/>
            <a:ext cx="9165288" cy="2546903"/>
          </a:xfrm>
          <a:prstGeom prst="rect">
            <a:avLst/>
          </a:prstGeom>
        </p:spPr>
      </p:pic>
      <p:grpSp>
        <p:nvGrpSpPr>
          <p:cNvPr id="12" name="组合 11"/>
          <p:cNvGrpSpPr/>
          <p:nvPr/>
        </p:nvGrpSpPr>
        <p:grpSpPr>
          <a:xfrm>
            <a:off x="-905689" y="342255"/>
            <a:ext cx="14873910" cy="7227071"/>
            <a:chOff x="2275139" y="1708487"/>
            <a:chExt cx="7788686" cy="3784438"/>
          </a:xfrm>
        </p:grpSpPr>
        <p:sp>
          <p:nvSpPr>
            <p:cNvPr id="9" name="六边形 8"/>
            <p:cNvSpPr/>
            <p:nvPr/>
          </p:nvSpPr>
          <p:spPr>
            <a:xfrm rot="5400000">
              <a:off x="5811401" y="1880190"/>
              <a:ext cx="3784438" cy="3441032"/>
            </a:xfrm>
            <a:prstGeom prst="hexagon">
              <a:avLst>
                <a:gd name="adj" fmla="val 30493"/>
                <a:gd name="vf" fmla="val 115470"/>
              </a:avLst>
            </a:prstGeom>
            <a:gradFill>
              <a:gsLst>
                <a:gs pos="77000">
                  <a:srgbClr val="016773"/>
                </a:gs>
                <a:gs pos="100000">
                  <a:srgbClr val="007684"/>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平行四边形 9"/>
            <p:cNvSpPr/>
            <p:nvPr/>
          </p:nvSpPr>
          <p:spPr>
            <a:xfrm rot="19714174">
              <a:off x="7064019" y="3212601"/>
              <a:ext cx="2999806" cy="1616793"/>
            </a:xfrm>
            <a:prstGeom prst="parallelogram">
              <a:avLst>
                <a:gd name="adj" fmla="val 61032"/>
              </a:avLst>
            </a:prstGeom>
            <a:solidFill>
              <a:srgbClr val="00AB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单圆角矩形 10"/>
            <p:cNvSpPr/>
            <p:nvPr/>
          </p:nvSpPr>
          <p:spPr>
            <a:xfrm>
              <a:off x="2275139" y="3590090"/>
              <a:ext cx="5733603" cy="45719"/>
            </a:xfrm>
            <a:prstGeom prst="round1Rect">
              <a:avLst/>
            </a:prstGeom>
            <a:solidFill>
              <a:srgbClr val="00AB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文本框 3"/>
          <p:cNvSpPr txBox="1"/>
          <p:nvPr/>
        </p:nvSpPr>
        <p:spPr>
          <a:xfrm>
            <a:off x="2727158" y="2057400"/>
            <a:ext cx="6737684" cy="1015663"/>
          </a:xfrm>
          <a:prstGeom prst="rect">
            <a:avLst/>
          </a:prstGeom>
          <a:noFill/>
        </p:spPr>
        <p:txBody>
          <a:bodyPr wrap="square" rtlCol="0">
            <a:spAutoFit/>
          </a:bodyPr>
          <a:lstStyle/>
          <a:p>
            <a:pPr algn="ctr"/>
            <a:r>
              <a:rPr lang="zh-CN" altLang="en-US" sz="6000" b="1" dirty="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rPr>
              <a:t>数据结构</a:t>
            </a:r>
            <a:endParaRPr lang="zh-CN" altLang="en-US" sz="6000" b="1" dirty="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endParaRPr>
          </a:p>
        </p:txBody>
      </p:sp>
      <p:sp>
        <p:nvSpPr>
          <p:cNvPr id="5" name="文本框 4"/>
          <p:cNvSpPr txBox="1"/>
          <p:nvPr/>
        </p:nvSpPr>
        <p:spPr>
          <a:xfrm>
            <a:off x="1598664" y="342255"/>
            <a:ext cx="3015569" cy="609398"/>
          </a:xfrm>
          <a:prstGeom prst="rect">
            <a:avLst/>
          </a:prstGeom>
          <a:noFill/>
        </p:spPr>
        <p:txBody>
          <a:bodyPr wrap="none" rtlCol="0">
            <a:spAutoFit/>
          </a:bodyPr>
          <a:lstStyle/>
          <a:p>
            <a:pPr>
              <a:lnSpc>
                <a:spcPct val="120000"/>
              </a:lnSpc>
            </a:pPr>
            <a:r>
              <a:rPr lang="zh-CN" altLang="en-US" sz="1400" dirty="0">
                <a:solidFill>
                  <a:schemeClr val="bg1"/>
                </a:solidFill>
                <a:latin typeface="微软雅黑" panose="020B0503020204020204" pitchFamily="34" charset="-122"/>
                <a:ea typeface="微软雅黑" panose="020B0503020204020204" pitchFamily="34" charset="-122"/>
              </a:rPr>
              <a:t>计算机领域本科教育教学改革试点</a:t>
            </a:r>
            <a:endParaRPr lang="en-US" altLang="zh-CN" sz="1400" dirty="0">
              <a:solidFill>
                <a:schemeClr val="bg1"/>
              </a:solidFill>
              <a:latin typeface="微软雅黑" panose="020B0503020204020204" pitchFamily="34" charset="-122"/>
              <a:ea typeface="微软雅黑" panose="020B0503020204020204" pitchFamily="34" charset="-122"/>
            </a:endParaRPr>
          </a:p>
          <a:p>
            <a:pPr>
              <a:lnSpc>
                <a:spcPct val="120000"/>
              </a:lnSpc>
            </a:pPr>
            <a:r>
              <a:rPr lang="zh-CN" altLang="en-US" sz="1400" dirty="0">
                <a:solidFill>
                  <a:schemeClr val="bg1"/>
                </a:solidFill>
                <a:latin typeface="微软雅黑" panose="020B0503020204020204" pitchFamily="34" charset="-122"/>
                <a:ea typeface="微软雅黑" panose="020B0503020204020204" pitchFamily="34" charset="-122"/>
              </a:rPr>
              <a:t>工作计划（“</a:t>
            </a:r>
            <a:r>
              <a:rPr lang="en-US" altLang="zh-CN" sz="1400" dirty="0">
                <a:solidFill>
                  <a:schemeClr val="bg1"/>
                </a:solidFill>
                <a:latin typeface="微软雅黑" panose="020B0503020204020204" pitchFamily="34" charset="-122"/>
                <a:ea typeface="微软雅黑" panose="020B0503020204020204" pitchFamily="34" charset="-122"/>
              </a:rPr>
              <a:t>101</a:t>
            </a:r>
            <a:r>
              <a:rPr lang="zh-CN" altLang="en-US" sz="1400" dirty="0">
                <a:solidFill>
                  <a:schemeClr val="bg1"/>
                </a:solidFill>
                <a:latin typeface="微软雅黑" panose="020B0503020204020204" pitchFamily="34" charset="-122"/>
                <a:ea typeface="微软雅黑" panose="020B0503020204020204" pitchFamily="34" charset="-122"/>
              </a:rPr>
              <a:t>计划”）研究成果</a:t>
            </a:r>
            <a:endParaRPr lang="zh-CN" altLang="en-US" dirty="0">
              <a:solidFill>
                <a:schemeClr val="bg1"/>
              </a:solidFill>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0865" y="231750"/>
            <a:ext cx="701051" cy="808481"/>
          </a:xfrm>
          <a:prstGeom prst="rect">
            <a:avLst/>
          </a:prstGeom>
        </p:spPr>
      </p:pic>
      <p:sp>
        <p:nvSpPr>
          <p:cNvPr id="7" name="文本框 6"/>
          <p:cNvSpPr txBox="1"/>
          <p:nvPr/>
        </p:nvSpPr>
        <p:spPr>
          <a:xfrm>
            <a:off x="4034782" y="4299065"/>
            <a:ext cx="4122438" cy="430374"/>
          </a:xfrm>
          <a:prstGeom prst="rect">
            <a:avLst/>
          </a:prstGeom>
          <a:noFill/>
        </p:spPr>
        <p:txBody>
          <a:bodyPr wrap="square" rtlCol="0">
            <a:spAutoFit/>
          </a:bodyPr>
          <a:lstStyle/>
          <a:p>
            <a:pPr marL="0" lvl="1" algn="ctr">
              <a:lnSpc>
                <a:spcPct val="120000"/>
              </a:lnSpc>
            </a:pPr>
            <a:r>
              <a:rPr lang="zh-CN" altLang="en-US" sz="2000" spc="3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俞勇、张铭、陈越、韩文弢</a:t>
            </a:r>
            <a:endParaRPr lang="zh-CN" altLang="en-US" sz="2000" spc="3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8" name="文本框 7"/>
          <p:cNvSpPr txBox="1"/>
          <p:nvPr/>
        </p:nvSpPr>
        <p:spPr>
          <a:xfrm>
            <a:off x="3016738" y="4985017"/>
            <a:ext cx="6158524" cy="396583"/>
          </a:xfrm>
          <a:prstGeom prst="rect">
            <a:avLst/>
          </a:prstGeom>
          <a:noFill/>
        </p:spPr>
        <p:txBody>
          <a:bodyPr wrap="square" rtlCol="0">
            <a:spAutoFit/>
          </a:bodyPr>
          <a:lstStyle/>
          <a:p>
            <a:pPr marL="0" lvl="1" algn="ctr">
              <a:lnSpc>
                <a:spcPct val="120000"/>
              </a:lnSpc>
            </a:pPr>
            <a:r>
              <a:rPr lang="zh-CN" altLang="en-US" spc="3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上海交通大学、北京大学、浙江大学、清华大学</a:t>
            </a:r>
            <a:endParaRPr lang="zh-CN" altLang="en-US" spc="3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9" name="文本框 18"/>
          <p:cNvSpPr txBox="1"/>
          <p:nvPr/>
        </p:nvSpPr>
        <p:spPr>
          <a:xfrm rot="1849986">
            <a:off x="8195789" y="49084"/>
            <a:ext cx="4944370" cy="2163608"/>
          </a:xfrm>
          <a:prstGeom prst="rect">
            <a:avLst/>
          </a:prstGeom>
          <a:noFill/>
        </p:spPr>
        <p:txBody>
          <a:bodyPr wrap="square" rtlCol="0">
            <a:noAutofit/>
            <a:scene3d>
              <a:camera prst="isometricTopUp">
                <a:rot lat="19176265" lon="2388000" rev="19890000"/>
              </a:camera>
              <a:lightRig rig="threePt" dir="t"/>
            </a:scene3d>
          </a:bodyPr>
          <a:lstStyle/>
          <a:p>
            <a:pPr algn="ctr"/>
            <a:r>
              <a:rPr lang="en-US" altLang="zh-CN" sz="19900" b="1" dirty="0">
                <a:gradFill>
                  <a:gsLst>
                    <a:gs pos="30000">
                      <a:srgbClr val="007684"/>
                    </a:gs>
                    <a:gs pos="83000">
                      <a:srgbClr val="016773"/>
                    </a:gs>
                  </a:gsLst>
                  <a:lin ang="5400000" scaled="0"/>
                </a:gradFill>
                <a:latin typeface="Bauhaus 93" panose="04030905020B02020C02" pitchFamily="82" charset="0"/>
                <a:ea typeface="Segoe UI Black" panose="020B0A02040204020203" pitchFamily="34" charset="0"/>
              </a:rPr>
              <a:t>101</a:t>
            </a:r>
            <a:endParaRPr lang="zh-CN" altLang="en-US" sz="19900" b="1" dirty="0">
              <a:gradFill>
                <a:gsLst>
                  <a:gs pos="30000">
                    <a:srgbClr val="007684"/>
                  </a:gs>
                  <a:gs pos="83000">
                    <a:srgbClr val="016773"/>
                  </a:gs>
                </a:gsLst>
                <a:lin ang="5400000" scaled="0"/>
              </a:gradFill>
              <a:latin typeface="Bauhaus 93" panose="04030905020B02020C02" pitchFamily="82"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2400" dirty="0"/>
              <a:t>字符串的顺序存储实现</a:t>
            </a:r>
            <a:endParaRPr lang="zh-CN" altLang="en-US" sz="2400" dirty="0"/>
          </a:p>
        </p:txBody>
      </p:sp>
      <p:sp>
        <p:nvSpPr>
          <p:cNvPr id="3" name="副标题 2"/>
          <p:cNvSpPr>
            <a:spLocks noGrp="1"/>
          </p:cNvSpPr>
          <p:nvPr>
            <p:ph type="subTitle" idx="1"/>
          </p:nvPr>
        </p:nvSpPr>
        <p:spPr/>
        <p:txBody>
          <a:bodyPr/>
          <a:lstStyle/>
          <a:p>
            <a:r>
              <a:rPr lang="en-US" altLang="zh-CN" dirty="0"/>
              <a:t>4.3   </a:t>
            </a:r>
            <a:r>
              <a:rPr lang="zh-CN" altLang="en-US" dirty="0"/>
              <a:t>字符串的存储实现</a:t>
            </a:r>
            <a:endParaRPr lang="zh-CN" altLang="en-US" dirty="0"/>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endParaRPr lang="zh-CN" altLang="en-US" dirty="0"/>
          </a:p>
        </p:txBody>
      </p:sp>
      <p:sp>
        <p:nvSpPr>
          <p:cNvPr id="5" name="内容占位符 4"/>
          <p:cNvSpPr>
            <a:spLocks noGrp="1"/>
          </p:cNvSpPr>
          <p:nvPr>
            <p:ph idx="11"/>
          </p:nvPr>
        </p:nvSpPr>
        <p:spPr>
          <a:xfrm>
            <a:off x="584225" y="1276350"/>
            <a:ext cx="5227491" cy="4743450"/>
          </a:xfrm>
        </p:spPr>
        <p:txBody>
          <a:bodyPr>
            <a:normAutofit/>
          </a:bodyPr>
          <a:lstStyle/>
          <a:p>
            <a:pPr algn="just">
              <a:lnSpc>
                <a:spcPct val="110000"/>
              </a:lnSpc>
            </a:pPr>
            <a:r>
              <a:rPr lang="en-US" altLang="zh-CN" sz="2200" b="1" dirty="0"/>
              <a:t>2. </a:t>
            </a:r>
            <a:r>
              <a:rPr lang="zh-CN" altLang="en-US" sz="2200" b="1" dirty="0"/>
              <a:t>字符串删除</a:t>
            </a:r>
            <a:endParaRPr lang="zh-CN" altLang="en-US" sz="2200" b="1" dirty="0"/>
          </a:p>
          <a:p>
            <a:pPr algn="just">
              <a:lnSpc>
                <a:spcPct val="110000"/>
              </a:lnSpc>
            </a:pPr>
            <a:r>
              <a:rPr lang="zh-CN" altLang="en-US" sz="2200" dirty="0"/>
              <a:t>将字符串</a:t>
            </a:r>
            <a:r>
              <a:rPr lang="en-US" altLang="zh-CN" sz="2200" dirty="0"/>
              <a:t>s</a:t>
            </a:r>
            <a:r>
              <a:rPr lang="zh-CN" altLang="en-US" sz="2200" dirty="0"/>
              <a:t>从</a:t>
            </a:r>
            <a:r>
              <a:rPr lang="en-US" altLang="zh-CN" sz="2200" dirty="0"/>
              <a:t>pos</a:t>
            </a:r>
            <a:r>
              <a:rPr lang="zh-CN" altLang="en-US" sz="2200" dirty="0"/>
              <a:t>位置开始删除长度为</a:t>
            </a:r>
            <a:r>
              <a:rPr lang="en-US" altLang="zh-CN" sz="2200" dirty="0" err="1"/>
              <a:t>len</a:t>
            </a:r>
            <a:r>
              <a:rPr lang="zh-CN" altLang="en-US" sz="2200" dirty="0"/>
              <a:t>的子串。将字符串</a:t>
            </a:r>
            <a:r>
              <a:rPr lang="en-US" altLang="zh-CN" sz="2200" dirty="0"/>
              <a:t>s</a:t>
            </a:r>
            <a:r>
              <a:rPr lang="zh-CN" altLang="en-US" sz="2200" dirty="0"/>
              <a:t>中</a:t>
            </a:r>
            <a:r>
              <a:rPr lang="en-US" altLang="zh-CN" sz="2200" dirty="0" err="1"/>
              <a:t>pos+len</a:t>
            </a:r>
            <a:r>
              <a:rPr lang="zh-CN" altLang="en-US" sz="2200" dirty="0"/>
              <a:t>后面的部分逐位向前移动，最后更新字符串</a:t>
            </a:r>
            <a:r>
              <a:rPr lang="en-US" altLang="zh-CN" sz="2200" dirty="0"/>
              <a:t>s</a:t>
            </a:r>
            <a:r>
              <a:rPr lang="zh-CN" altLang="en-US" sz="2200" dirty="0"/>
              <a:t>的</a:t>
            </a:r>
            <a:r>
              <a:rPr lang="en-US" altLang="zh-CN" sz="2200" dirty="0"/>
              <a:t>length</a:t>
            </a:r>
            <a:r>
              <a:rPr lang="zh-CN" altLang="en-US" sz="2200" dirty="0"/>
              <a:t>属性。</a:t>
            </a:r>
            <a:endParaRPr lang="en-US" altLang="zh-CN" sz="2200" dirty="0"/>
          </a:p>
          <a:p>
            <a:pPr algn="just">
              <a:lnSpc>
                <a:spcPct val="110000"/>
              </a:lnSpc>
            </a:pPr>
            <a:endParaRPr lang="en-US" altLang="zh-CN" sz="2200" dirty="0"/>
          </a:p>
          <a:p>
            <a:pPr algn="just">
              <a:lnSpc>
                <a:spcPct val="110000"/>
              </a:lnSpc>
            </a:pPr>
            <a:r>
              <a:rPr lang="zh-CN" altLang="en-US" sz="2200" b="1" dirty="0"/>
              <a:t>时间复杂度</a:t>
            </a:r>
            <a:r>
              <a:rPr lang="zh-CN" altLang="en-US" sz="2200" dirty="0"/>
              <a:t>：最坏情况是将</a:t>
            </a:r>
            <a:r>
              <a:rPr lang="en-US" altLang="zh-CN" sz="2200" dirty="0"/>
              <a:t>s</a:t>
            </a:r>
            <a:r>
              <a:rPr lang="zh-CN" altLang="en-US" sz="2200" dirty="0"/>
              <a:t>开头的</a:t>
            </a:r>
            <a:r>
              <a:rPr lang="en-US" altLang="zh-CN" sz="2200" dirty="0" err="1"/>
              <a:t>len</a:t>
            </a:r>
            <a:r>
              <a:rPr lang="zh-CN" altLang="en-US" sz="2200" dirty="0"/>
              <a:t>个字符删除，时间复杂度是</a:t>
            </a:r>
            <a:r>
              <a:rPr lang="en-US" altLang="zh-CN" sz="2200" b="1" dirty="0"/>
              <a:t>O(n)</a:t>
            </a:r>
            <a:r>
              <a:rPr lang="zh-CN" altLang="en-US" sz="2200" dirty="0"/>
              <a:t>，其中</a:t>
            </a:r>
            <a:r>
              <a:rPr lang="en-US" altLang="zh-CN" sz="2200" dirty="0"/>
              <a:t>n</a:t>
            </a:r>
            <a:r>
              <a:rPr lang="zh-CN" altLang="en-US" sz="2200" dirty="0"/>
              <a:t>是</a:t>
            </a:r>
            <a:r>
              <a:rPr lang="en-US" altLang="zh-CN" sz="2200" dirty="0"/>
              <a:t>s</a:t>
            </a:r>
            <a:r>
              <a:rPr lang="zh-CN" altLang="en-US" sz="2200" dirty="0"/>
              <a:t>的长度。</a:t>
            </a:r>
            <a:endParaRPr lang="zh-CN" altLang="en-US" sz="2200" dirty="0"/>
          </a:p>
        </p:txBody>
      </p:sp>
      <p:sp>
        <p:nvSpPr>
          <p:cNvPr id="6" name="内容占位符 4"/>
          <p:cNvSpPr txBox="1"/>
          <p:nvPr/>
        </p:nvSpPr>
        <p:spPr>
          <a:xfrm>
            <a:off x="584226" y="3604847"/>
            <a:ext cx="5227490" cy="2744558"/>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000" kern="1200">
                <a:solidFill>
                  <a:schemeClr val="tx1"/>
                </a:solidFill>
                <a:latin typeface="微软雅黑" panose="020B0503020204020204" pitchFamily="34" charset="-122"/>
                <a:ea typeface="微软雅黑" panose="020B0503020204020204" pitchFamily="34" charset="-122"/>
                <a:cs typeface="+mn-cs"/>
              </a:defRPr>
            </a:lvl1pPr>
            <a:lvl2pPr marL="457200" indent="0" algn="l" defTabSz="914400" rtl="0" eaLnBrk="1" latinLnBrk="0" hangingPunct="1">
              <a:lnSpc>
                <a:spcPct val="90000"/>
              </a:lnSpc>
              <a:spcBef>
                <a:spcPts val="500"/>
              </a:spcBef>
              <a:buFontTx/>
              <a:buNone/>
              <a:defRPr sz="2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2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endParaRPr lang="en-US" altLang="zh-CN" sz="2200" dirty="0"/>
          </a:p>
        </p:txBody>
      </p:sp>
      <p:sp>
        <p:nvSpPr>
          <p:cNvPr id="8" name="任意多边形: 形状 7"/>
          <p:cNvSpPr/>
          <p:nvPr/>
        </p:nvSpPr>
        <p:spPr>
          <a:xfrm>
            <a:off x="5893420" y="1478280"/>
            <a:ext cx="6062720" cy="4026881"/>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lvl="0" eaLnBrk="0" fontAlgn="base" hangingPunct="0">
              <a:spcBef>
                <a:spcPct val="0"/>
              </a:spcBef>
              <a:spcAft>
                <a:spcPct val="0"/>
              </a:spcAft>
            </a:pPr>
            <a:r>
              <a:rPr lang="zh-CN" altLang="zh-CN" sz="1600" dirty="0">
                <a:latin typeface="微软雅黑" panose="020B0503020204020204" pitchFamily="34" charset="-122"/>
                <a:ea typeface="微软雅黑" panose="020B0503020204020204" pitchFamily="34" charset="-122"/>
              </a:rPr>
              <a:t>——————————————————————</a:t>
            </a:r>
            <a:endParaRPr lang="zh-CN" altLang="zh-CN" sz="1600"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zh-CN" altLang="en-US" sz="1600" dirty="0">
                <a:latin typeface="微软雅黑" panose="020B0503020204020204" pitchFamily="34" charset="-122"/>
                <a:ea typeface="微软雅黑" panose="020B0503020204020204" pitchFamily="34" charset="-122"/>
              </a:rPr>
              <a:t>算法</a:t>
            </a:r>
            <a:r>
              <a:rPr lang="en-US" altLang="zh-CN" sz="1600" dirty="0">
                <a:latin typeface="微软雅黑" panose="020B0503020204020204" pitchFamily="34" charset="-122"/>
                <a:ea typeface="微软雅黑" panose="020B0503020204020204" pitchFamily="34" charset="-122"/>
              </a:rPr>
              <a:t>4-2  </a:t>
            </a:r>
            <a:r>
              <a:rPr lang="zh-CN" altLang="en-US" sz="1600" dirty="0">
                <a:latin typeface="微软雅黑" panose="020B0503020204020204" pitchFamily="34" charset="-122"/>
                <a:ea typeface="微软雅黑" panose="020B0503020204020204" pitchFamily="34" charset="-122"/>
              </a:rPr>
              <a:t>字符串删除操作</a:t>
            </a:r>
            <a:r>
              <a:rPr lang="en-US" altLang="zh-CN" sz="1600" dirty="0" err="1">
                <a:latin typeface="微软雅黑" panose="020B0503020204020204" pitchFamily="34" charset="-122"/>
                <a:ea typeface="微软雅黑" panose="020B0503020204020204" pitchFamily="34" charset="-122"/>
              </a:rPr>
              <a:t>StrRemove</a:t>
            </a:r>
            <a:r>
              <a:rPr lang="en-US" altLang="zh-CN" sz="1600" dirty="0">
                <a:latin typeface="微软雅黑" panose="020B0503020204020204" pitchFamily="34" charset="-122"/>
                <a:ea typeface="微软雅黑" panose="020B0503020204020204" pitchFamily="34" charset="-122"/>
              </a:rPr>
              <a:t>(s, pos, </a:t>
            </a:r>
            <a:r>
              <a:rPr lang="en-US" altLang="zh-CN" sz="1600" dirty="0" err="1">
                <a:latin typeface="微软雅黑" panose="020B0503020204020204" pitchFamily="34" charset="-122"/>
                <a:ea typeface="微软雅黑" panose="020B0503020204020204" pitchFamily="34" charset="-122"/>
              </a:rPr>
              <a:t>len</a:t>
            </a:r>
            <a:r>
              <a:rPr lang="en-US" altLang="zh-CN" sz="1600" dirty="0">
                <a:latin typeface="微软雅黑" panose="020B0503020204020204" pitchFamily="34" charset="-122"/>
                <a:ea typeface="微软雅黑" panose="020B0503020204020204" pitchFamily="34" charset="-122"/>
              </a:rPr>
              <a:t>)</a:t>
            </a:r>
            <a:endParaRPr lang="en-US" altLang="zh-CN" sz="1600"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zh-CN" altLang="zh-CN" sz="1600" dirty="0">
                <a:latin typeface="微软雅黑" panose="020B0503020204020204" pitchFamily="34" charset="-122"/>
                <a:ea typeface="微软雅黑" panose="020B0503020204020204" pitchFamily="34" charset="-122"/>
              </a:rPr>
              <a:t>——————————————————————</a:t>
            </a:r>
            <a:endParaRPr lang="zh-CN" altLang="zh-CN" sz="1600"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zh-CN" altLang="en-US" sz="1600" dirty="0">
                <a:latin typeface="微软雅黑" panose="020B0503020204020204" pitchFamily="34" charset="-122"/>
                <a:ea typeface="微软雅黑" panose="020B0503020204020204" pitchFamily="34" charset="-122"/>
              </a:rPr>
              <a:t>输入：字符串</a:t>
            </a:r>
            <a:r>
              <a:rPr lang="en-US" altLang="zh-CN" sz="1600" dirty="0">
                <a:latin typeface="微软雅黑" panose="020B0503020204020204" pitchFamily="34" charset="-122"/>
                <a:ea typeface="微软雅黑" panose="020B0503020204020204" pitchFamily="34" charset="-122"/>
              </a:rPr>
              <a:t>s </a:t>
            </a:r>
            <a:r>
              <a:rPr lang="zh-CN" altLang="en-US" sz="1600" dirty="0">
                <a:latin typeface="微软雅黑" panose="020B0503020204020204" pitchFamily="34" charset="-122"/>
                <a:ea typeface="微软雅黑" panose="020B0503020204020204" pitchFamily="34" charset="-122"/>
              </a:rPr>
              <a:t>，要删除的位置</a:t>
            </a:r>
            <a:r>
              <a:rPr lang="en-US" altLang="zh-CN" sz="1600" dirty="0">
                <a:latin typeface="微软雅黑" panose="020B0503020204020204" pitchFamily="34" charset="-122"/>
                <a:ea typeface="微软雅黑" panose="020B0503020204020204" pitchFamily="34" charset="-122"/>
              </a:rPr>
              <a:t>pos≥1</a:t>
            </a:r>
            <a:r>
              <a:rPr lang="zh-CN" altLang="en-US" sz="1600" dirty="0">
                <a:latin typeface="微软雅黑" panose="020B0503020204020204" pitchFamily="34" charset="-122"/>
                <a:ea typeface="微软雅黑" panose="020B0503020204020204" pitchFamily="34" charset="-122"/>
              </a:rPr>
              <a:t>，删除的字符个数</a:t>
            </a:r>
            <a:r>
              <a:rPr lang="en-US" altLang="zh-CN" sz="1600" dirty="0" err="1">
                <a:latin typeface="微软雅黑" panose="020B0503020204020204" pitchFamily="34" charset="-122"/>
                <a:ea typeface="微软雅黑" panose="020B0503020204020204" pitchFamily="34" charset="-122"/>
              </a:rPr>
              <a:t>len</a:t>
            </a:r>
            <a:endParaRPr lang="en-US" altLang="zh-CN" sz="1600"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zh-CN" altLang="en-US" sz="1600" dirty="0">
                <a:latin typeface="微软雅黑" panose="020B0503020204020204" pitchFamily="34" charset="-122"/>
                <a:ea typeface="微软雅黑" panose="020B0503020204020204" pitchFamily="34" charset="-122"/>
              </a:rPr>
              <a:t>输出：删除子串后的字符串</a:t>
            </a:r>
            <a:r>
              <a:rPr lang="en-US" altLang="zh-CN" sz="1600" dirty="0">
                <a:latin typeface="微软雅黑" panose="020B0503020204020204" pitchFamily="34" charset="-122"/>
                <a:ea typeface="微软雅黑" panose="020B0503020204020204" pitchFamily="34" charset="-122"/>
              </a:rPr>
              <a:t>s</a:t>
            </a:r>
            <a:endParaRPr lang="en-US" altLang="zh-CN" sz="1600"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en-US" altLang="zh-CN" sz="1600" dirty="0">
                <a:latin typeface="微软雅黑" panose="020B0503020204020204" pitchFamily="34" charset="-122"/>
                <a:ea typeface="微软雅黑" panose="020B0503020204020204" pitchFamily="34" charset="-122"/>
              </a:rPr>
              <a:t>n ← </a:t>
            </a:r>
            <a:r>
              <a:rPr lang="en-US" altLang="zh-CN" sz="1600" dirty="0" err="1">
                <a:latin typeface="微软雅黑" panose="020B0503020204020204" pitchFamily="34" charset="-122"/>
                <a:ea typeface="微软雅黑" panose="020B0503020204020204" pitchFamily="34" charset="-122"/>
              </a:rPr>
              <a:t>s.length</a:t>
            </a:r>
            <a:endParaRPr lang="en-US" altLang="zh-CN" sz="1600"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en-US" altLang="zh-CN" sz="1600" dirty="0">
                <a:latin typeface="微软雅黑" panose="020B0503020204020204" pitchFamily="34" charset="-122"/>
                <a:ea typeface="微软雅黑" panose="020B0503020204020204" pitchFamily="34" charset="-122"/>
              </a:rPr>
              <a:t>if pos+len-1&lt;n then</a:t>
            </a:r>
            <a:endParaRPr lang="en-US" altLang="zh-CN" sz="1600"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en-US" altLang="zh-CN" sz="1600" dirty="0">
                <a:latin typeface="微软雅黑" panose="020B0503020204020204" pitchFamily="34" charset="-122"/>
                <a:ea typeface="微软雅黑" panose="020B0503020204020204" pitchFamily="34" charset="-122"/>
              </a:rPr>
              <a:t>|  for </a:t>
            </a:r>
            <a:r>
              <a:rPr lang="en-US" altLang="zh-CN" sz="1600" dirty="0" err="1">
                <a:latin typeface="微软雅黑" panose="020B0503020204020204" pitchFamily="34" charset="-122"/>
                <a:ea typeface="微软雅黑" panose="020B0503020204020204" pitchFamily="34" charset="-122"/>
              </a:rPr>
              <a:t>i</a:t>
            </a:r>
            <a:r>
              <a:rPr lang="en-US" altLang="zh-CN" sz="1600" dirty="0">
                <a:latin typeface="微软雅黑" panose="020B0503020204020204" pitchFamily="34" charset="-122"/>
                <a:ea typeface="微软雅黑" panose="020B0503020204020204" pitchFamily="34" charset="-122"/>
              </a:rPr>
              <a:t> ← pos+len-1 to n-1 do </a:t>
            </a:r>
            <a:endParaRPr lang="en-US" altLang="zh-CN" sz="1600"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en-US" altLang="zh-CN" sz="1600" dirty="0">
                <a:latin typeface="微软雅黑" panose="020B0503020204020204" pitchFamily="34" charset="-122"/>
                <a:ea typeface="微软雅黑" panose="020B0503020204020204" pitchFamily="34" charset="-122"/>
              </a:rPr>
              <a:t>|  |  </a:t>
            </a:r>
            <a:r>
              <a:rPr lang="en-US" altLang="zh-CN" sz="1600" dirty="0" err="1">
                <a:latin typeface="微软雅黑" panose="020B0503020204020204" pitchFamily="34" charset="-122"/>
                <a:ea typeface="微软雅黑" panose="020B0503020204020204" pitchFamily="34" charset="-122"/>
              </a:rPr>
              <a:t>s.data</a:t>
            </a:r>
            <a:r>
              <a:rPr lang="en-US" altLang="zh-CN" sz="1600" dirty="0">
                <a:latin typeface="微软雅黑" panose="020B0503020204020204" pitchFamily="34" charset="-122"/>
                <a:ea typeface="微软雅黑" panose="020B0503020204020204" pitchFamily="34" charset="-122"/>
              </a:rPr>
              <a:t>[</a:t>
            </a:r>
            <a:r>
              <a:rPr lang="en-US" altLang="zh-CN" sz="1600" dirty="0" err="1">
                <a:latin typeface="微软雅黑" panose="020B0503020204020204" pitchFamily="34" charset="-122"/>
                <a:ea typeface="微软雅黑" panose="020B0503020204020204" pitchFamily="34" charset="-122"/>
              </a:rPr>
              <a:t>i-len</a:t>
            </a:r>
            <a:r>
              <a:rPr lang="en-US" altLang="zh-CN" sz="1600" dirty="0">
                <a:latin typeface="微软雅黑" panose="020B0503020204020204" pitchFamily="34" charset="-122"/>
                <a:ea typeface="微软雅黑" panose="020B0503020204020204" pitchFamily="34" charset="-122"/>
              </a:rPr>
              <a:t>] ← </a:t>
            </a:r>
            <a:r>
              <a:rPr lang="en-US" altLang="zh-CN" sz="1600" dirty="0" err="1">
                <a:latin typeface="微软雅黑" panose="020B0503020204020204" pitchFamily="34" charset="-122"/>
                <a:ea typeface="微软雅黑" panose="020B0503020204020204" pitchFamily="34" charset="-122"/>
              </a:rPr>
              <a:t>s.data</a:t>
            </a:r>
            <a:r>
              <a:rPr lang="en-US" altLang="zh-CN" sz="1600" dirty="0">
                <a:latin typeface="微软雅黑" panose="020B0503020204020204" pitchFamily="34" charset="-122"/>
                <a:ea typeface="微软雅黑" panose="020B0503020204020204" pitchFamily="34" charset="-122"/>
              </a:rPr>
              <a:t>[</a:t>
            </a:r>
            <a:r>
              <a:rPr lang="en-US" altLang="zh-CN" sz="1600" dirty="0" err="1">
                <a:latin typeface="微软雅黑" panose="020B0503020204020204" pitchFamily="34" charset="-122"/>
                <a:ea typeface="微软雅黑" panose="020B0503020204020204" pitchFamily="34" charset="-122"/>
              </a:rPr>
              <a:t>i</a:t>
            </a:r>
            <a:r>
              <a:rPr lang="en-US" altLang="zh-CN" sz="1600" dirty="0">
                <a:latin typeface="微软雅黑" panose="020B0503020204020204" pitchFamily="34" charset="-122"/>
                <a:ea typeface="微软雅黑" panose="020B0503020204020204" pitchFamily="34" charset="-122"/>
              </a:rPr>
              <a:t>]</a:t>
            </a:r>
            <a:endParaRPr lang="en-US" altLang="zh-CN" sz="1600"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en-US" altLang="zh-CN" sz="1600" dirty="0">
                <a:latin typeface="微软雅黑" panose="020B0503020204020204" pitchFamily="34" charset="-122"/>
                <a:ea typeface="微软雅黑" panose="020B0503020204020204" pitchFamily="34" charset="-122"/>
              </a:rPr>
              <a:t>|  end</a:t>
            </a:r>
            <a:endParaRPr lang="en-US" altLang="zh-CN" sz="1600"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en-US" altLang="zh-CN" sz="1600" dirty="0">
                <a:latin typeface="微软雅黑" panose="020B0503020204020204" pitchFamily="34" charset="-122"/>
                <a:ea typeface="微软雅黑" panose="020B0503020204020204" pitchFamily="34" charset="-122"/>
              </a:rPr>
              <a:t>|  </a:t>
            </a:r>
            <a:r>
              <a:rPr lang="en-US" altLang="zh-CN" sz="1600" dirty="0" err="1">
                <a:latin typeface="微软雅黑" panose="020B0503020204020204" pitchFamily="34" charset="-122"/>
                <a:ea typeface="微软雅黑" panose="020B0503020204020204" pitchFamily="34" charset="-122"/>
              </a:rPr>
              <a:t>s.length</a:t>
            </a:r>
            <a:r>
              <a:rPr lang="en-US" altLang="zh-CN" sz="1600" dirty="0">
                <a:latin typeface="微软雅黑" panose="020B0503020204020204" pitchFamily="34" charset="-122"/>
                <a:ea typeface="微软雅黑" panose="020B0503020204020204" pitchFamily="34" charset="-122"/>
              </a:rPr>
              <a:t> ← n – </a:t>
            </a:r>
            <a:r>
              <a:rPr lang="en-US" altLang="zh-CN" sz="1600" dirty="0" err="1">
                <a:latin typeface="微软雅黑" panose="020B0503020204020204" pitchFamily="34" charset="-122"/>
                <a:ea typeface="微软雅黑" panose="020B0503020204020204" pitchFamily="34" charset="-122"/>
              </a:rPr>
              <a:t>len</a:t>
            </a:r>
            <a:endParaRPr lang="en-US" altLang="zh-CN" sz="1600"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en-US" altLang="zh-CN" sz="1600" dirty="0">
                <a:latin typeface="微软雅黑" panose="020B0503020204020204" pitchFamily="34" charset="-122"/>
                <a:ea typeface="微软雅黑" panose="020B0503020204020204" pitchFamily="34" charset="-122"/>
              </a:rPr>
              <a:t>else  //</a:t>
            </a:r>
            <a:r>
              <a:rPr lang="zh-CN" altLang="en-US" sz="1600" dirty="0">
                <a:latin typeface="微软雅黑" panose="020B0503020204020204" pitchFamily="34" charset="-122"/>
                <a:ea typeface="微软雅黑" panose="020B0503020204020204" pitchFamily="34" charset="-122"/>
              </a:rPr>
              <a:t>从数组下标</a:t>
            </a:r>
            <a:r>
              <a:rPr lang="en-US" altLang="zh-CN" sz="1600" dirty="0">
                <a:latin typeface="微软雅黑" panose="020B0503020204020204" pitchFamily="34" charset="-122"/>
                <a:ea typeface="微软雅黑" panose="020B0503020204020204" pitchFamily="34" charset="-122"/>
              </a:rPr>
              <a:t>pos-1</a:t>
            </a:r>
            <a:r>
              <a:rPr lang="zh-CN" altLang="en-US" sz="1600" dirty="0">
                <a:latin typeface="微软雅黑" panose="020B0503020204020204" pitchFamily="34" charset="-122"/>
                <a:ea typeface="微软雅黑" panose="020B0503020204020204" pitchFamily="34" charset="-122"/>
              </a:rPr>
              <a:t>开始的所有字符都删掉</a:t>
            </a:r>
            <a:endParaRPr lang="zh-CN" altLang="en-US" sz="1600"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en-US" altLang="zh-CN" sz="1600" dirty="0">
                <a:latin typeface="微软雅黑" panose="020B0503020204020204" pitchFamily="34" charset="-122"/>
                <a:ea typeface="微软雅黑" panose="020B0503020204020204" pitchFamily="34" charset="-122"/>
              </a:rPr>
              <a:t>|  </a:t>
            </a:r>
            <a:r>
              <a:rPr lang="en-US" altLang="zh-CN" sz="1600" dirty="0" err="1">
                <a:latin typeface="微软雅黑" panose="020B0503020204020204" pitchFamily="34" charset="-122"/>
                <a:ea typeface="微软雅黑" panose="020B0503020204020204" pitchFamily="34" charset="-122"/>
              </a:rPr>
              <a:t>s.length</a:t>
            </a:r>
            <a:r>
              <a:rPr lang="en-US" altLang="zh-CN" sz="1600" dirty="0">
                <a:latin typeface="微软雅黑" panose="020B0503020204020204" pitchFamily="34" charset="-122"/>
                <a:ea typeface="微软雅黑" panose="020B0503020204020204" pitchFamily="34" charset="-122"/>
              </a:rPr>
              <a:t> ← pos-1</a:t>
            </a:r>
            <a:endParaRPr lang="en-US" altLang="zh-CN" sz="1600"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en-US" altLang="zh-CN" sz="1600" dirty="0">
                <a:latin typeface="微软雅黑" panose="020B0503020204020204" pitchFamily="34" charset="-122"/>
                <a:ea typeface="微软雅黑" panose="020B0503020204020204" pitchFamily="34" charset="-122"/>
              </a:rPr>
              <a:t>end</a:t>
            </a:r>
            <a:endParaRPr lang="en-US" altLang="zh-CN" sz="1600"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zh-CN" altLang="zh-CN" sz="1600" dirty="0">
                <a:latin typeface="微软雅黑" panose="020B0503020204020204" pitchFamily="34" charset="-122"/>
                <a:ea typeface="微软雅黑" panose="020B0503020204020204" pitchFamily="34" charset="-122"/>
              </a:rPr>
              <a:t>——————————————————————</a:t>
            </a:r>
            <a:endParaRPr lang="zh-CN" altLang="zh-CN" sz="1600" dirty="0">
              <a:latin typeface="微软雅黑" panose="020B0503020204020204" pitchFamily="34" charset="-122"/>
              <a:ea typeface="微软雅黑" panose="020B0503020204020204" pitchFamily="34" charset="-122"/>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2400" dirty="0"/>
              <a:t>字符串的顺序存储实现</a:t>
            </a:r>
            <a:endParaRPr lang="zh-CN" altLang="en-US" sz="2400" dirty="0"/>
          </a:p>
        </p:txBody>
      </p:sp>
      <p:sp>
        <p:nvSpPr>
          <p:cNvPr id="3" name="副标题 2"/>
          <p:cNvSpPr>
            <a:spLocks noGrp="1"/>
          </p:cNvSpPr>
          <p:nvPr>
            <p:ph type="subTitle" idx="1"/>
          </p:nvPr>
        </p:nvSpPr>
        <p:spPr/>
        <p:txBody>
          <a:bodyPr/>
          <a:lstStyle/>
          <a:p>
            <a:r>
              <a:rPr lang="en-US" altLang="zh-CN" dirty="0"/>
              <a:t>4.3   </a:t>
            </a:r>
            <a:r>
              <a:rPr lang="zh-CN" altLang="en-US" dirty="0"/>
              <a:t>字符串的存储实现</a:t>
            </a:r>
            <a:endParaRPr lang="zh-CN" altLang="en-US" dirty="0"/>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endParaRPr lang="zh-CN" altLang="en-US" dirty="0"/>
          </a:p>
        </p:txBody>
      </p:sp>
      <p:sp>
        <p:nvSpPr>
          <p:cNvPr id="5" name="内容占位符 4"/>
          <p:cNvSpPr>
            <a:spLocks noGrp="1"/>
          </p:cNvSpPr>
          <p:nvPr>
            <p:ph idx="11"/>
          </p:nvPr>
        </p:nvSpPr>
        <p:spPr>
          <a:xfrm>
            <a:off x="584225" y="1276350"/>
            <a:ext cx="5227491" cy="4743450"/>
          </a:xfrm>
        </p:spPr>
        <p:txBody>
          <a:bodyPr>
            <a:normAutofit/>
          </a:bodyPr>
          <a:lstStyle/>
          <a:p>
            <a:pPr algn="just">
              <a:lnSpc>
                <a:spcPct val="110000"/>
              </a:lnSpc>
            </a:pPr>
            <a:r>
              <a:rPr lang="en-US" altLang="zh-CN" sz="2200" b="1" dirty="0"/>
              <a:t>3. </a:t>
            </a:r>
            <a:r>
              <a:rPr lang="zh-CN" altLang="en-US" sz="2200" b="1" dirty="0"/>
              <a:t>字符串截取</a:t>
            </a:r>
            <a:endParaRPr lang="zh-CN" altLang="en-US" sz="2200" b="1" dirty="0"/>
          </a:p>
          <a:p>
            <a:pPr algn="just">
              <a:lnSpc>
                <a:spcPct val="110000"/>
              </a:lnSpc>
            </a:pPr>
            <a:r>
              <a:rPr lang="zh-CN" altLang="en-US" sz="2200" dirty="0"/>
              <a:t>返回字符串</a:t>
            </a:r>
            <a:r>
              <a:rPr lang="en-US" altLang="zh-CN" sz="2200" dirty="0"/>
              <a:t>s</a:t>
            </a:r>
            <a:r>
              <a:rPr lang="zh-CN" altLang="en-US" sz="2200" dirty="0"/>
              <a:t>从</a:t>
            </a:r>
            <a:r>
              <a:rPr lang="en-US" altLang="zh-CN" sz="2200" dirty="0"/>
              <a:t>pos</a:t>
            </a:r>
            <a:r>
              <a:rPr lang="zh-CN" altLang="en-US" sz="2200" dirty="0"/>
              <a:t>位置开始长度为</a:t>
            </a:r>
            <a:r>
              <a:rPr lang="en-US" altLang="zh-CN" sz="2200" dirty="0" err="1"/>
              <a:t>len</a:t>
            </a:r>
            <a:r>
              <a:rPr lang="zh-CN" altLang="en-US" sz="2200" dirty="0"/>
              <a:t>的子串。构造新串，将字符串</a:t>
            </a:r>
            <a:r>
              <a:rPr lang="en-US" altLang="zh-CN" sz="2200" dirty="0"/>
              <a:t>s</a:t>
            </a:r>
            <a:r>
              <a:rPr lang="zh-CN" altLang="en-US" sz="2200" dirty="0"/>
              <a:t>从</a:t>
            </a:r>
            <a:r>
              <a:rPr lang="en-US" altLang="zh-CN" sz="2200" dirty="0"/>
              <a:t>pos</a:t>
            </a:r>
            <a:r>
              <a:rPr lang="zh-CN" altLang="en-US" sz="2200" dirty="0"/>
              <a:t>之后的</a:t>
            </a:r>
            <a:r>
              <a:rPr lang="en-US" altLang="zh-CN" sz="2200" dirty="0" err="1"/>
              <a:t>len</a:t>
            </a:r>
            <a:r>
              <a:rPr lang="zh-CN" altLang="en-US" sz="2200" dirty="0"/>
              <a:t>个字符一一赋值给新串。</a:t>
            </a:r>
            <a:endParaRPr lang="en-US" altLang="zh-CN" sz="2200" dirty="0"/>
          </a:p>
          <a:p>
            <a:pPr algn="just">
              <a:lnSpc>
                <a:spcPct val="110000"/>
              </a:lnSpc>
            </a:pPr>
            <a:endParaRPr lang="en-US" altLang="zh-CN" sz="2200" dirty="0"/>
          </a:p>
          <a:p>
            <a:pPr algn="just">
              <a:lnSpc>
                <a:spcPct val="110000"/>
              </a:lnSpc>
            </a:pPr>
            <a:r>
              <a:rPr lang="zh-CN" altLang="en-US" sz="2200" b="1" dirty="0"/>
              <a:t>时间复杂度</a:t>
            </a:r>
            <a:r>
              <a:rPr lang="zh-CN" altLang="en-US" sz="2200" dirty="0"/>
              <a:t>：该操作仅与子串长度有关，为</a:t>
            </a:r>
            <a:r>
              <a:rPr lang="en-US" altLang="zh-CN" sz="2200" b="1" dirty="0"/>
              <a:t>O(</a:t>
            </a:r>
            <a:r>
              <a:rPr lang="en-US" altLang="zh-CN" sz="2200" b="1" dirty="0" err="1"/>
              <a:t>len</a:t>
            </a:r>
            <a:r>
              <a:rPr lang="en-US" altLang="zh-CN" sz="2200" b="1" dirty="0"/>
              <a:t>)</a:t>
            </a:r>
            <a:r>
              <a:rPr lang="zh-CN" altLang="en-US" sz="2200" dirty="0"/>
              <a:t>。</a:t>
            </a:r>
            <a:endParaRPr lang="zh-CN" altLang="en-US" sz="2200" dirty="0"/>
          </a:p>
        </p:txBody>
      </p:sp>
      <p:sp>
        <p:nvSpPr>
          <p:cNvPr id="6" name="内容占位符 4"/>
          <p:cNvSpPr txBox="1"/>
          <p:nvPr/>
        </p:nvSpPr>
        <p:spPr>
          <a:xfrm>
            <a:off x="584226" y="3604847"/>
            <a:ext cx="5227490" cy="2744558"/>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000" kern="1200">
                <a:solidFill>
                  <a:schemeClr val="tx1"/>
                </a:solidFill>
                <a:latin typeface="微软雅黑" panose="020B0503020204020204" pitchFamily="34" charset="-122"/>
                <a:ea typeface="微软雅黑" panose="020B0503020204020204" pitchFamily="34" charset="-122"/>
                <a:cs typeface="+mn-cs"/>
              </a:defRPr>
            </a:lvl1pPr>
            <a:lvl2pPr marL="457200" indent="0" algn="l" defTabSz="914400" rtl="0" eaLnBrk="1" latinLnBrk="0" hangingPunct="1">
              <a:lnSpc>
                <a:spcPct val="90000"/>
              </a:lnSpc>
              <a:spcBef>
                <a:spcPts val="500"/>
              </a:spcBef>
              <a:buFontTx/>
              <a:buNone/>
              <a:defRPr sz="2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2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endParaRPr lang="en-US" altLang="zh-CN" sz="2200" dirty="0"/>
          </a:p>
        </p:txBody>
      </p:sp>
      <p:sp>
        <p:nvSpPr>
          <p:cNvPr id="8" name="任意多边形: 形状 7"/>
          <p:cNvSpPr/>
          <p:nvPr/>
        </p:nvSpPr>
        <p:spPr>
          <a:xfrm>
            <a:off x="5893420" y="1478280"/>
            <a:ext cx="6062720" cy="4743450"/>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lvl="0" eaLnBrk="0" fontAlgn="base" hangingPunct="0">
              <a:spcBef>
                <a:spcPct val="0"/>
              </a:spcBef>
              <a:spcAft>
                <a:spcPct val="0"/>
              </a:spcAft>
            </a:pPr>
            <a:r>
              <a:rPr lang="zh-CN" altLang="zh-CN" sz="1600" dirty="0">
                <a:latin typeface="微软雅黑" panose="020B0503020204020204" pitchFamily="34" charset="-122"/>
                <a:ea typeface="微软雅黑" panose="020B0503020204020204" pitchFamily="34" charset="-122"/>
              </a:rPr>
              <a:t>——————————————————————</a:t>
            </a:r>
            <a:endParaRPr lang="zh-CN" altLang="zh-CN" sz="1600"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zh-CN" altLang="en-US" sz="1600" dirty="0">
                <a:latin typeface="微软雅黑" panose="020B0503020204020204" pitchFamily="34" charset="-122"/>
                <a:ea typeface="微软雅黑" panose="020B0503020204020204" pitchFamily="34" charset="-122"/>
              </a:rPr>
              <a:t>算法</a:t>
            </a:r>
            <a:r>
              <a:rPr lang="en-US" altLang="zh-CN" sz="1600" dirty="0">
                <a:latin typeface="微软雅黑" panose="020B0503020204020204" pitchFamily="34" charset="-122"/>
                <a:ea typeface="微软雅黑" panose="020B0503020204020204" pitchFamily="34" charset="-122"/>
              </a:rPr>
              <a:t>4-3  </a:t>
            </a:r>
            <a:r>
              <a:rPr lang="zh-CN" altLang="en-US" sz="1600" dirty="0">
                <a:latin typeface="微软雅黑" panose="020B0503020204020204" pitchFamily="34" charset="-122"/>
                <a:ea typeface="微软雅黑" panose="020B0503020204020204" pitchFamily="34" charset="-122"/>
              </a:rPr>
              <a:t>字符串截取子串操作</a:t>
            </a:r>
            <a:r>
              <a:rPr lang="en-US" altLang="zh-CN" sz="1600" dirty="0" err="1">
                <a:latin typeface="微软雅黑" panose="020B0503020204020204" pitchFamily="34" charset="-122"/>
                <a:ea typeface="微软雅黑" panose="020B0503020204020204" pitchFamily="34" charset="-122"/>
              </a:rPr>
              <a:t>SubString</a:t>
            </a:r>
            <a:r>
              <a:rPr lang="en-US" altLang="zh-CN" sz="1600" dirty="0">
                <a:latin typeface="微软雅黑" panose="020B0503020204020204" pitchFamily="34" charset="-122"/>
                <a:ea typeface="微软雅黑" panose="020B0503020204020204" pitchFamily="34" charset="-122"/>
              </a:rPr>
              <a:t>(s, pos, </a:t>
            </a:r>
            <a:r>
              <a:rPr lang="en-US" altLang="zh-CN" sz="1600" dirty="0" err="1">
                <a:latin typeface="微软雅黑" panose="020B0503020204020204" pitchFamily="34" charset="-122"/>
                <a:ea typeface="微软雅黑" panose="020B0503020204020204" pitchFamily="34" charset="-122"/>
              </a:rPr>
              <a:t>len</a:t>
            </a:r>
            <a:r>
              <a:rPr lang="en-US" altLang="zh-CN" sz="1600" dirty="0">
                <a:latin typeface="微软雅黑" panose="020B0503020204020204" pitchFamily="34" charset="-122"/>
                <a:ea typeface="微软雅黑" panose="020B0503020204020204" pitchFamily="34" charset="-122"/>
              </a:rPr>
              <a:t>)</a:t>
            </a:r>
            <a:endParaRPr lang="en-US" altLang="zh-CN" sz="1600"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zh-CN" altLang="zh-CN" sz="1600" dirty="0">
                <a:latin typeface="微软雅黑" panose="020B0503020204020204" pitchFamily="34" charset="-122"/>
                <a:ea typeface="微软雅黑" panose="020B0503020204020204" pitchFamily="34" charset="-122"/>
              </a:rPr>
              <a:t>——————————————————————</a:t>
            </a:r>
            <a:endParaRPr lang="zh-CN" altLang="zh-CN" sz="1600"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zh-CN" altLang="en-US" sz="1600" dirty="0">
                <a:latin typeface="微软雅黑" panose="020B0503020204020204" pitchFamily="34" charset="-122"/>
                <a:ea typeface="微软雅黑" panose="020B0503020204020204" pitchFamily="34" charset="-122"/>
              </a:rPr>
              <a:t>输入：字符串</a:t>
            </a:r>
            <a:r>
              <a:rPr lang="en-US" altLang="zh-CN" sz="1600" dirty="0">
                <a:latin typeface="微软雅黑" panose="020B0503020204020204" pitchFamily="34" charset="-122"/>
                <a:ea typeface="微软雅黑" panose="020B0503020204020204" pitchFamily="34" charset="-122"/>
              </a:rPr>
              <a:t>s </a:t>
            </a:r>
            <a:r>
              <a:rPr lang="zh-CN" altLang="en-US" sz="1600" dirty="0">
                <a:latin typeface="微软雅黑" panose="020B0503020204020204" pitchFamily="34" charset="-122"/>
                <a:ea typeface="微软雅黑" panose="020B0503020204020204" pitchFamily="34" charset="-122"/>
              </a:rPr>
              <a:t>，开始截取的位置</a:t>
            </a:r>
            <a:r>
              <a:rPr lang="en-US" altLang="zh-CN" sz="1600" dirty="0">
                <a:latin typeface="微软雅黑" panose="020B0503020204020204" pitchFamily="34" charset="-122"/>
                <a:ea typeface="微软雅黑" panose="020B0503020204020204" pitchFamily="34" charset="-122"/>
              </a:rPr>
              <a:t>pos≥1</a:t>
            </a:r>
            <a:r>
              <a:rPr lang="zh-CN" altLang="en-US" sz="1600" dirty="0">
                <a:latin typeface="微软雅黑" panose="020B0503020204020204" pitchFamily="34" charset="-122"/>
                <a:ea typeface="微软雅黑" panose="020B0503020204020204" pitchFamily="34" charset="-122"/>
              </a:rPr>
              <a:t>，截取的字符个数</a:t>
            </a:r>
            <a:r>
              <a:rPr lang="en-US" altLang="zh-CN" sz="1600" dirty="0" err="1">
                <a:latin typeface="微软雅黑" panose="020B0503020204020204" pitchFamily="34" charset="-122"/>
                <a:ea typeface="微软雅黑" panose="020B0503020204020204" pitchFamily="34" charset="-122"/>
              </a:rPr>
              <a:t>len</a:t>
            </a:r>
            <a:endParaRPr lang="en-US" altLang="zh-CN" sz="1600"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zh-CN" altLang="en-US" sz="1600" dirty="0">
                <a:latin typeface="微软雅黑" panose="020B0503020204020204" pitchFamily="34" charset="-122"/>
                <a:ea typeface="微软雅黑" panose="020B0503020204020204" pitchFamily="34" charset="-122"/>
              </a:rPr>
              <a:t>输出：截取的子串</a:t>
            </a:r>
            <a:endParaRPr lang="zh-CN" altLang="en-US" sz="1600"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en-US" altLang="zh-CN" sz="1600" dirty="0" err="1">
                <a:latin typeface="微软雅黑" panose="020B0503020204020204" pitchFamily="34" charset="-122"/>
                <a:ea typeface="微软雅黑" panose="020B0503020204020204" pitchFamily="34" charset="-122"/>
              </a:rPr>
              <a:t>InitStr</a:t>
            </a:r>
            <a:r>
              <a:rPr lang="en-US" altLang="zh-CN" sz="1600" dirty="0">
                <a:latin typeface="微软雅黑" panose="020B0503020204020204" pitchFamily="34" charset="-122"/>
                <a:ea typeface="微软雅黑" panose="020B0503020204020204" pitchFamily="34" charset="-122"/>
              </a:rPr>
              <a:t>(</a:t>
            </a:r>
            <a:r>
              <a:rPr lang="en-US" altLang="zh-CN" sz="1600" dirty="0" err="1">
                <a:latin typeface="微软雅黑" panose="020B0503020204020204" pitchFamily="34" charset="-122"/>
                <a:ea typeface="微软雅黑" panose="020B0503020204020204" pitchFamily="34" charset="-122"/>
              </a:rPr>
              <a:t>sub_s</a:t>
            </a:r>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初始化新串</a:t>
            </a:r>
            <a:r>
              <a:rPr lang="en-US" altLang="zh-CN" sz="1600" dirty="0" err="1">
                <a:latin typeface="微软雅黑" panose="020B0503020204020204" pitchFamily="34" charset="-122"/>
                <a:ea typeface="微软雅黑" panose="020B0503020204020204" pitchFamily="34" charset="-122"/>
              </a:rPr>
              <a:t>sub_s</a:t>
            </a:r>
            <a:endParaRPr lang="en-US" altLang="zh-CN" sz="1600"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en-US" altLang="zh-CN" sz="1600" dirty="0">
                <a:latin typeface="微软雅黑" panose="020B0503020204020204" pitchFamily="34" charset="-122"/>
                <a:ea typeface="微软雅黑" panose="020B0503020204020204" pitchFamily="34" charset="-122"/>
              </a:rPr>
              <a:t>n ← </a:t>
            </a:r>
            <a:r>
              <a:rPr lang="en-US" altLang="zh-CN" sz="1600" dirty="0" err="1">
                <a:latin typeface="微软雅黑" panose="020B0503020204020204" pitchFamily="34" charset="-122"/>
                <a:ea typeface="微软雅黑" panose="020B0503020204020204" pitchFamily="34" charset="-122"/>
              </a:rPr>
              <a:t>s.length</a:t>
            </a:r>
            <a:endParaRPr lang="en-US" altLang="zh-CN" sz="1600"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en-US" altLang="zh-CN" sz="1600" dirty="0" err="1">
                <a:latin typeface="微软雅黑" panose="020B0503020204020204" pitchFamily="34" charset="-122"/>
                <a:ea typeface="微软雅黑" panose="020B0503020204020204" pitchFamily="34" charset="-122"/>
              </a:rPr>
              <a:t>i</a:t>
            </a:r>
            <a:r>
              <a:rPr lang="en-US" altLang="zh-CN" sz="1600" dirty="0">
                <a:latin typeface="微软雅黑" panose="020B0503020204020204" pitchFamily="34" charset="-122"/>
                <a:ea typeface="微软雅黑" panose="020B0503020204020204" pitchFamily="34" charset="-122"/>
              </a:rPr>
              <a:t> ← 0</a:t>
            </a:r>
            <a:endParaRPr lang="en-US" altLang="zh-CN" sz="1600"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en-US" altLang="zh-CN" sz="1600" dirty="0">
                <a:latin typeface="微软雅黑" panose="020B0503020204020204" pitchFamily="34" charset="-122"/>
                <a:ea typeface="微软雅黑" panose="020B0503020204020204" pitchFamily="34" charset="-122"/>
              </a:rPr>
              <a:t>while pos-1+i&lt;n </a:t>
            </a:r>
            <a:r>
              <a:rPr lang="zh-CN" altLang="en-US" sz="1600" dirty="0">
                <a:latin typeface="微软雅黑" panose="020B0503020204020204" pitchFamily="34" charset="-122"/>
                <a:ea typeface="微软雅黑" panose="020B0503020204020204" pitchFamily="34" charset="-122"/>
              </a:rPr>
              <a:t>且 </a:t>
            </a:r>
            <a:r>
              <a:rPr lang="en-US" altLang="zh-CN" sz="1600" dirty="0" err="1">
                <a:latin typeface="微软雅黑" panose="020B0503020204020204" pitchFamily="34" charset="-122"/>
                <a:ea typeface="微软雅黑" panose="020B0503020204020204" pitchFamily="34" charset="-122"/>
              </a:rPr>
              <a:t>i</a:t>
            </a:r>
            <a:r>
              <a:rPr lang="en-US" altLang="zh-CN" sz="1600" dirty="0">
                <a:latin typeface="微软雅黑" panose="020B0503020204020204" pitchFamily="34" charset="-122"/>
                <a:ea typeface="微软雅黑" panose="020B0503020204020204" pitchFamily="34" charset="-122"/>
              </a:rPr>
              <a:t>&lt;</a:t>
            </a:r>
            <a:r>
              <a:rPr lang="en-US" altLang="zh-CN" sz="1600" dirty="0" err="1">
                <a:latin typeface="微软雅黑" panose="020B0503020204020204" pitchFamily="34" charset="-122"/>
                <a:ea typeface="微软雅黑" panose="020B0503020204020204" pitchFamily="34" charset="-122"/>
              </a:rPr>
              <a:t>len</a:t>
            </a:r>
            <a:r>
              <a:rPr lang="en-US" altLang="zh-CN" sz="1600" dirty="0">
                <a:latin typeface="微软雅黑" panose="020B0503020204020204" pitchFamily="34" charset="-122"/>
                <a:ea typeface="微软雅黑" panose="020B0503020204020204" pitchFamily="34" charset="-122"/>
              </a:rPr>
              <a:t> do//</a:t>
            </a:r>
            <a:r>
              <a:rPr lang="zh-CN" altLang="en-US" sz="1600" dirty="0">
                <a:latin typeface="微软雅黑" panose="020B0503020204020204" pitchFamily="34" charset="-122"/>
                <a:ea typeface="微软雅黑" panose="020B0503020204020204" pitchFamily="34" charset="-122"/>
              </a:rPr>
              <a:t>若</a:t>
            </a:r>
            <a:r>
              <a:rPr lang="en-US" altLang="zh-CN" sz="1600" dirty="0">
                <a:latin typeface="微软雅黑" panose="020B0503020204020204" pitchFamily="34" charset="-122"/>
                <a:ea typeface="微软雅黑" panose="020B0503020204020204" pitchFamily="34" charset="-122"/>
              </a:rPr>
              <a:t>s</a:t>
            </a:r>
            <a:r>
              <a:rPr lang="zh-CN" altLang="en-US" sz="1600" dirty="0">
                <a:latin typeface="微软雅黑" panose="020B0503020204020204" pitchFamily="34" charset="-122"/>
                <a:ea typeface="微软雅黑" panose="020B0503020204020204" pitchFamily="34" charset="-122"/>
              </a:rPr>
              <a:t>从</a:t>
            </a:r>
            <a:r>
              <a:rPr lang="en-US" altLang="zh-CN" sz="1600" dirty="0">
                <a:latin typeface="微软雅黑" panose="020B0503020204020204" pitchFamily="34" charset="-122"/>
                <a:ea typeface="微软雅黑" panose="020B0503020204020204" pitchFamily="34" charset="-122"/>
              </a:rPr>
              <a:t>pos-1</a:t>
            </a:r>
            <a:r>
              <a:rPr lang="zh-CN" altLang="en-US" sz="1600" dirty="0">
                <a:latin typeface="微软雅黑" panose="020B0503020204020204" pitchFamily="34" charset="-122"/>
                <a:ea typeface="微软雅黑" panose="020B0503020204020204" pitchFamily="34" charset="-122"/>
              </a:rPr>
              <a:t>开始不到</a:t>
            </a:r>
            <a:r>
              <a:rPr lang="en-US" altLang="zh-CN" sz="1600" dirty="0" err="1">
                <a:latin typeface="微软雅黑" panose="020B0503020204020204" pitchFamily="34" charset="-122"/>
                <a:ea typeface="微软雅黑" panose="020B0503020204020204" pitchFamily="34" charset="-122"/>
              </a:rPr>
              <a:t>len</a:t>
            </a:r>
            <a:r>
              <a:rPr lang="zh-CN" altLang="en-US" sz="1600" dirty="0">
                <a:latin typeface="微软雅黑" panose="020B0503020204020204" pitchFamily="34" charset="-122"/>
                <a:ea typeface="微软雅黑" panose="020B0503020204020204" pitchFamily="34" charset="-122"/>
              </a:rPr>
              <a:t>个字符，就截取到</a:t>
            </a:r>
            <a:r>
              <a:rPr lang="en-US" altLang="zh-CN" sz="1600" dirty="0">
                <a:latin typeface="微软雅黑" panose="020B0503020204020204" pitchFamily="34" charset="-122"/>
                <a:ea typeface="微软雅黑" panose="020B0503020204020204" pitchFamily="34" charset="-122"/>
              </a:rPr>
              <a:t>s</a:t>
            </a:r>
            <a:r>
              <a:rPr lang="zh-CN" altLang="en-US" sz="1600" dirty="0">
                <a:latin typeface="微软雅黑" panose="020B0503020204020204" pitchFamily="34" charset="-122"/>
                <a:ea typeface="微软雅黑" panose="020B0503020204020204" pitchFamily="34" charset="-122"/>
              </a:rPr>
              <a:t>的末尾为止</a:t>
            </a:r>
            <a:endParaRPr lang="zh-CN" altLang="en-US" sz="1600"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en-US" altLang="zh-CN" sz="1600" dirty="0">
                <a:latin typeface="微软雅黑" panose="020B0503020204020204" pitchFamily="34" charset="-122"/>
                <a:ea typeface="微软雅黑" panose="020B0503020204020204" pitchFamily="34" charset="-122"/>
              </a:rPr>
              <a:t>|  </a:t>
            </a:r>
            <a:r>
              <a:rPr lang="en-US" altLang="zh-CN" sz="1600" dirty="0" err="1">
                <a:latin typeface="微软雅黑" panose="020B0503020204020204" pitchFamily="34" charset="-122"/>
                <a:ea typeface="微软雅黑" panose="020B0503020204020204" pitchFamily="34" charset="-122"/>
              </a:rPr>
              <a:t>sub_s.data</a:t>
            </a:r>
            <a:r>
              <a:rPr lang="en-US" altLang="zh-CN" sz="1600" dirty="0">
                <a:latin typeface="微软雅黑" panose="020B0503020204020204" pitchFamily="34" charset="-122"/>
                <a:ea typeface="微软雅黑" panose="020B0503020204020204" pitchFamily="34" charset="-122"/>
              </a:rPr>
              <a:t>[</a:t>
            </a:r>
            <a:r>
              <a:rPr lang="en-US" altLang="zh-CN" sz="1600" dirty="0" err="1">
                <a:latin typeface="微软雅黑" panose="020B0503020204020204" pitchFamily="34" charset="-122"/>
                <a:ea typeface="微软雅黑" panose="020B0503020204020204" pitchFamily="34" charset="-122"/>
              </a:rPr>
              <a:t>i</a:t>
            </a:r>
            <a:r>
              <a:rPr lang="en-US" altLang="zh-CN" sz="1600" dirty="0">
                <a:latin typeface="微软雅黑" panose="020B0503020204020204" pitchFamily="34" charset="-122"/>
                <a:ea typeface="微软雅黑" panose="020B0503020204020204" pitchFamily="34" charset="-122"/>
              </a:rPr>
              <a:t>] ← </a:t>
            </a:r>
            <a:r>
              <a:rPr lang="en-US" altLang="zh-CN" sz="1600" dirty="0" err="1">
                <a:latin typeface="微软雅黑" panose="020B0503020204020204" pitchFamily="34" charset="-122"/>
                <a:ea typeface="微软雅黑" panose="020B0503020204020204" pitchFamily="34" charset="-122"/>
              </a:rPr>
              <a:t>s.data</a:t>
            </a:r>
            <a:r>
              <a:rPr lang="en-US" altLang="zh-CN" sz="1600" dirty="0">
                <a:latin typeface="微软雅黑" panose="020B0503020204020204" pitchFamily="34" charset="-122"/>
                <a:ea typeface="微软雅黑" panose="020B0503020204020204" pitchFamily="34" charset="-122"/>
              </a:rPr>
              <a:t>[pos-1+i]  //</a:t>
            </a:r>
            <a:r>
              <a:rPr lang="zh-CN" altLang="en-US" sz="1600" dirty="0">
                <a:latin typeface="微软雅黑" panose="020B0503020204020204" pitchFamily="34" charset="-122"/>
                <a:ea typeface="微软雅黑" panose="020B0503020204020204" pitchFamily="34" charset="-122"/>
              </a:rPr>
              <a:t>将</a:t>
            </a:r>
            <a:r>
              <a:rPr lang="en-US" altLang="zh-CN" sz="1600" dirty="0">
                <a:latin typeface="微软雅黑" panose="020B0503020204020204" pitchFamily="34" charset="-122"/>
                <a:ea typeface="微软雅黑" panose="020B0503020204020204" pitchFamily="34" charset="-122"/>
              </a:rPr>
              <a:t>s</a:t>
            </a:r>
            <a:r>
              <a:rPr lang="zh-CN" altLang="en-US" sz="1600" dirty="0">
                <a:latin typeface="微软雅黑" panose="020B0503020204020204" pitchFamily="34" charset="-122"/>
                <a:ea typeface="微软雅黑" panose="020B0503020204020204" pitchFamily="34" charset="-122"/>
              </a:rPr>
              <a:t>串从</a:t>
            </a:r>
            <a:r>
              <a:rPr lang="en-US" altLang="zh-CN" sz="1600" dirty="0">
                <a:latin typeface="微软雅黑" panose="020B0503020204020204" pitchFamily="34" charset="-122"/>
                <a:ea typeface="微软雅黑" panose="020B0503020204020204" pitchFamily="34" charset="-122"/>
              </a:rPr>
              <a:t>pos-1</a:t>
            </a:r>
            <a:r>
              <a:rPr lang="zh-CN" altLang="en-US" sz="1600" dirty="0">
                <a:latin typeface="微软雅黑" panose="020B0503020204020204" pitchFamily="34" charset="-122"/>
                <a:ea typeface="微软雅黑" panose="020B0503020204020204" pitchFamily="34" charset="-122"/>
              </a:rPr>
              <a:t>之后的</a:t>
            </a:r>
            <a:r>
              <a:rPr lang="en-US" altLang="zh-CN" sz="1600" dirty="0" err="1">
                <a:latin typeface="微软雅黑" panose="020B0503020204020204" pitchFamily="34" charset="-122"/>
                <a:ea typeface="微软雅黑" panose="020B0503020204020204" pitchFamily="34" charset="-122"/>
              </a:rPr>
              <a:t>len</a:t>
            </a:r>
            <a:r>
              <a:rPr lang="zh-CN" altLang="en-US" sz="1600" dirty="0">
                <a:latin typeface="微软雅黑" panose="020B0503020204020204" pitchFamily="34" charset="-122"/>
                <a:ea typeface="微软雅黑" panose="020B0503020204020204" pitchFamily="34" charset="-122"/>
              </a:rPr>
              <a:t>个字符复制到</a:t>
            </a:r>
            <a:r>
              <a:rPr lang="en-US" altLang="zh-CN" sz="1600" dirty="0" err="1">
                <a:latin typeface="微软雅黑" panose="020B0503020204020204" pitchFamily="34" charset="-122"/>
                <a:ea typeface="微软雅黑" panose="020B0503020204020204" pitchFamily="34" charset="-122"/>
              </a:rPr>
              <a:t>sub_s</a:t>
            </a:r>
            <a:endParaRPr lang="en-US" altLang="zh-CN" sz="1600"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en-US" altLang="zh-CN" sz="1600" dirty="0">
                <a:latin typeface="微软雅黑" panose="020B0503020204020204" pitchFamily="34" charset="-122"/>
                <a:ea typeface="微软雅黑" panose="020B0503020204020204" pitchFamily="34" charset="-122"/>
              </a:rPr>
              <a:t>|  </a:t>
            </a:r>
            <a:r>
              <a:rPr lang="en-US" altLang="zh-CN" sz="1600" dirty="0" err="1">
                <a:latin typeface="微软雅黑" panose="020B0503020204020204" pitchFamily="34" charset="-122"/>
                <a:ea typeface="微软雅黑" panose="020B0503020204020204" pitchFamily="34" charset="-122"/>
              </a:rPr>
              <a:t>sub_s.length</a:t>
            </a:r>
            <a:r>
              <a:rPr lang="en-US" altLang="zh-CN" sz="1600" dirty="0">
                <a:latin typeface="微软雅黑" panose="020B0503020204020204" pitchFamily="34" charset="-122"/>
                <a:ea typeface="微软雅黑" panose="020B0503020204020204" pitchFamily="34" charset="-122"/>
              </a:rPr>
              <a:t> ← </a:t>
            </a:r>
            <a:r>
              <a:rPr lang="en-US" altLang="zh-CN" sz="1600" dirty="0" err="1">
                <a:latin typeface="微软雅黑" panose="020B0503020204020204" pitchFamily="34" charset="-122"/>
                <a:ea typeface="微软雅黑" panose="020B0503020204020204" pitchFamily="34" charset="-122"/>
              </a:rPr>
              <a:t>sub_s.length</a:t>
            </a:r>
            <a:r>
              <a:rPr lang="en-US" altLang="zh-CN" sz="1600" dirty="0">
                <a:latin typeface="微软雅黑" panose="020B0503020204020204" pitchFamily="34" charset="-122"/>
                <a:ea typeface="微软雅黑" panose="020B0503020204020204" pitchFamily="34" charset="-122"/>
              </a:rPr>
              <a:t> + 1</a:t>
            </a:r>
            <a:endParaRPr lang="en-US" altLang="zh-CN" sz="1600"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en-US" altLang="zh-CN" sz="1600" dirty="0">
                <a:latin typeface="微软雅黑" panose="020B0503020204020204" pitchFamily="34" charset="-122"/>
                <a:ea typeface="微软雅黑" panose="020B0503020204020204" pitchFamily="34" charset="-122"/>
              </a:rPr>
              <a:t>|  </a:t>
            </a:r>
            <a:r>
              <a:rPr lang="en-US" altLang="zh-CN" sz="1600" dirty="0" err="1">
                <a:latin typeface="微软雅黑" panose="020B0503020204020204" pitchFamily="34" charset="-122"/>
                <a:ea typeface="微软雅黑" panose="020B0503020204020204" pitchFamily="34" charset="-122"/>
              </a:rPr>
              <a:t>i</a:t>
            </a:r>
            <a:r>
              <a:rPr lang="en-US" altLang="zh-CN" sz="1600" dirty="0">
                <a:latin typeface="微软雅黑" panose="020B0503020204020204" pitchFamily="34" charset="-122"/>
                <a:ea typeface="微软雅黑" panose="020B0503020204020204" pitchFamily="34" charset="-122"/>
              </a:rPr>
              <a:t> ← i+1</a:t>
            </a:r>
            <a:endParaRPr lang="en-US" altLang="zh-CN" sz="1600"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en-US" altLang="zh-CN" sz="1600" dirty="0">
                <a:latin typeface="微软雅黑" panose="020B0503020204020204" pitchFamily="34" charset="-122"/>
                <a:ea typeface="微软雅黑" panose="020B0503020204020204" pitchFamily="34" charset="-122"/>
              </a:rPr>
              <a:t>end</a:t>
            </a:r>
            <a:endParaRPr lang="en-US" altLang="zh-CN" sz="1600"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en-US" altLang="zh-CN" sz="1600" dirty="0">
                <a:latin typeface="微软雅黑" panose="020B0503020204020204" pitchFamily="34" charset="-122"/>
                <a:ea typeface="微软雅黑" panose="020B0503020204020204" pitchFamily="34" charset="-122"/>
              </a:rPr>
              <a:t>return </a:t>
            </a:r>
            <a:r>
              <a:rPr lang="en-US" altLang="zh-CN" sz="1600" dirty="0" err="1">
                <a:latin typeface="微软雅黑" panose="020B0503020204020204" pitchFamily="34" charset="-122"/>
                <a:ea typeface="微软雅黑" panose="020B0503020204020204" pitchFamily="34" charset="-122"/>
              </a:rPr>
              <a:t>sub_s</a:t>
            </a:r>
            <a:endParaRPr lang="en-US" altLang="zh-CN" sz="1600"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zh-CN" altLang="zh-CN" sz="1600" dirty="0">
                <a:latin typeface="微软雅黑" panose="020B0503020204020204" pitchFamily="34" charset="-122"/>
                <a:ea typeface="微软雅黑" panose="020B0503020204020204" pitchFamily="34" charset="-122"/>
              </a:rPr>
              <a:t>——————————————————————</a:t>
            </a:r>
            <a:endParaRPr lang="zh-CN" altLang="zh-CN" sz="1600" dirty="0">
              <a:latin typeface="微软雅黑" panose="020B0503020204020204" pitchFamily="34" charset="-122"/>
              <a:ea typeface="微软雅黑" panose="020B0503020204020204" pitchFamily="34" charset="-122"/>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2400" dirty="0"/>
              <a:t>字符串的顺序存储实现</a:t>
            </a:r>
            <a:endParaRPr lang="zh-CN" altLang="en-US" sz="2400" dirty="0"/>
          </a:p>
        </p:txBody>
      </p:sp>
      <p:sp>
        <p:nvSpPr>
          <p:cNvPr id="3" name="副标题 2"/>
          <p:cNvSpPr>
            <a:spLocks noGrp="1"/>
          </p:cNvSpPr>
          <p:nvPr>
            <p:ph type="subTitle" idx="1"/>
          </p:nvPr>
        </p:nvSpPr>
        <p:spPr/>
        <p:txBody>
          <a:bodyPr/>
          <a:lstStyle/>
          <a:p>
            <a:r>
              <a:rPr lang="en-US" altLang="zh-CN" dirty="0"/>
              <a:t>4.3   </a:t>
            </a:r>
            <a:r>
              <a:rPr lang="zh-CN" altLang="en-US" dirty="0"/>
              <a:t>字符串的存储实现</a:t>
            </a:r>
            <a:endParaRPr lang="zh-CN" altLang="en-US" dirty="0"/>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endParaRPr lang="zh-CN" altLang="en-US" dirty="0"/>
          </a:p>
        </p:txBody>
      </p:sp>
      <p:sp>
        <p:nvSpPr>
          <p:cNvPr id="5" name="内容占位符 4"/>
          <p:cNvSpPr>
            <a:spLocks noGrp="1"/>
          </p:cNvSpPr>
          <p:nvPr>
            <p:ph idx="11"/>
          </p:nvPr>
        </p:nvSpPr>
        <p:spPr>
          <a:xfrm>
            <a:off x="584225" y="1276350"/>
            <a:ext cx="5227491" cy="4743450"/>
          </a:xfrm>
        </p:spPr>
        <p:txBody>
          <a:bodyPr>
            <a:normAutofit/>
          </a:bodyPr>
          <a:lstStyle/>
          <a:p>
            <a:pPr algn="just">
              <a:lnSpc>
                <a:spcPct val="110000"/>
              </a:lnSpc>
            </a:pPr>
            <a:r>
              <a:rPr lang="en-US" altLang="zh-CN" sz="2200" b="1" dirty="0"/>
              <a:t>4. </a:t>
            </a:r>
            <a:r>
              <a:rPr lang="zh-CN" altLang="en-US" sz="2200" b="1" dirty="0"/>
              <a:t>字符串连接</a:t>
            </a:r>
            <a:endParaRPr lang="zh-CN" altLang="en-US" sz="2200" b="1" dirty="0"/>
          </a:p>
          <a:p>
            <a:pPr algn="just">
              <a:lnSpc>
                <a:spcPct val="110000"/>
              </a:lnSpc>
            </a:pPr>
            <a:r>
              <a:rPr lang="zh-CN" altLang="en-US" sz="2200" dirty="0"/>
              <a:t>将字符串</a:t>
            </a:r>
            <a:r>
              <a:rPr lang="en-US" altLang="zh-CN" sz="2200" dirty="0"/>
              <a:t>t</a:t>
            </a:r>
            <a:r>
              <a:rPr lang="zh-CN" altLang="en-US" sz="2200" dirty="0"/>
              <a:t>连接在字符串</a:t>
            </a:r>
            <a:r>
              <a:rPr lang="en-US" altLang="zh-CN" sz="2200" dirty="0"/>
              <a:t>s</a:t>
            </a:r>
            <a:r>
              <a:rPr lang="zh-CN" altLang="en-US" sz="2200" dirty="0"/>
              <a:t>末尾。将字符串</a:t>
            </a:r>
            <a:r>
              <a:rPr lang="en-US" altLang="zh-CN" sz="2200" dirty="0"/>
              <a:t>t</a:t>
            </a:r>
            <a:r>
              <a:rPr lang="zh-CN" altLang="en-US" sz="2200" dirty="0"/>
              <a:t>中的字符一一赋值到</a:t>
            </a:r>
            <a:r>
              <a:rPr lang="en-US" altLang="zh-CN" sz="2200" dirty="0"/>
              <a:t>s</a:t>
            </a:r>
            <a:r>
              <a:rPr lang="zh-CN" altLang="en-US" sz="2200" dirty="0"/>
              <a:t>末尾，并更新</a:t>
            </a:r>
            <a:r>
              <a:rPr lang="en-US" altLang="zh-CN" sz="2200" dirty="0"/>
              <a:t>s</a:t>
            </a:r>
            <a:r>
              <a:rPr lang="zh-CN" altLang="en-US" sz="2200" dirty="0"/>
              <a:t>的长度。</a:t>
            </a:r>
            <a:endParaRPr lang="en-US" altLang="zh-CN" sz="2200" dirty="0"/>
          </a:p>
          <a:p>
            <a:pPr algn="just">
              <a:lnSpc>
                <a:spcPct val="110000"/>
              </a:lnSpc>
            </a:pPr>
            <a:endParaRPr lang="en-US" altLang="zh-CN" sz="2200" dirty="0"/>
          </a:p>
          <a:p>
            <a:pPr algn="just">
              <a:lnSpc>
                <a:spcPct val="110000"/>
              </a:lnSpc>
            </a:pPr>
            <a:r>
              <a:rPr lang="zh-CN" altLang="en-US" sz="2200" b="1" dirty="0"/>
              <a:t>时间复杂度</a:t>
            </a:r>
            <a:r>
              <a:rPr lang="zh-CN" altLang="en-US" sz="2200" dirty="0"/>
              <a:t>：该操作仅与</a:t>
            </a:r>
            <a:r>
              <a:rPr lang="en-US" altLang="zh-CN" sz="2200" dirty="0"/>
              <a:t>t</a:t>
            </a:r>
            <a:r>
              <a:rPr lang="zh-CN" altLang="en-US" sz="2200" dirty="0"/>
              <a:t>的长度有关，为</a:t>
            </a:r>
            <a:r>
              <a:rPr lang="en-US" altLang="zh-CN" sz="2200" b="1" dirty="0"/>
              <a:t>O(m)</a:t>
            </a:r>
            <a:r>
              <a:rPr lang="zh-CN" altLang="en-US" sz="2200" dirty="0"/>
              <a:t>。</a:t>
            </a:r>
            <a:endParaRPr lang="zh-CN" altLang="en-US" sz="2200" dirty="0"/>
          </a:p>
        </p:txBody>
      </p:sp>
      <p:sp>
        <p:nvSpPr>
          <p:cNvPr id="6" name="内容占位符 4"/>
          <p:cNvSpPr txBox="1"/>
          <p:nvPr/>
        </p:nvSpPr>
        <p:spPr>
          <a:xfrm>
            <a:off x="584226" y="3604847"/>
            <a:ext cx="5227490" cy="2744558"/>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000" kern="1200">
                <a:solidFill>
                  <a:schemeClr val="tx1"/>
                </a:solidFill>
                <a:latin typeface="微软雅黑" panose="020B0503020204020204" pitchFamily="34" charset="-122"/>
                <a:ea typeface="微软雅黑" panose="020B0503020204020204" pitchFamily="34" charset="-122"/>
                <a:cs typeface="+mn-cs"/>
              </a:defRPr>
            </a:lvl1pPr>
            <a:lvl2pPr marL="457200" indent="0" algn="l" defTabSz="914400" rtl="0" eaLnBrk="1" latinLnBrk="0" hangingPunct="1">
              <a:lnSpc>
                <a:spcPct val="90000"/>
              </a:lnSpc>
              <a:spcBef>
                <a:spcPts val="500"/>
              </a:spcBef>
              <a:buFontTx/>
              <a:buNone/>
              <a:defRPr sz="2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2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endParaRPr lang="en-US" altLang="zh-CN" sz="2200" dirty="0"/>
          </a:p>
        </p:txBody>
      </p:sp>
      <p:sp>
        <p:nvSpPr>
          <p:cNvPr id="8" name="任意多边形: 形状 7"/>
          <p:cNvSpPr/>
          <p:nvPr/>
        </p:nvSpPr>
        <p:spPr>
          <a:xfrm>
            <a:off x="5893420" y="1478280"/>
            <a:ext cx="5714354" cy="4743450"/>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lvl="0" eaLnBrk="0" fontAlgn="base" hangingPunct="0">
              <a:spcBef>
                <a:spcPct val="0"/>
              </a:spcBef>
              <a:spcAft>
                <a:spcPct val="0"/>
              </a:spcAft>
            </a:pPr>
            <a:r>
              <a:rPr lang="zh-CN" altLang="zh-CN" sz="1600" dirty="0">
                <a:latin typeface="微软雅黑" panose="020B0503020204020204" pitchFamily="34" charset="-122"/>
                <a:ea typeface="微软雅黑" panose="020B0503020204020204" pitchFamily="34" charset="-122"/>
              </a:rPr>
              <a:t>——————————————————————</a:t>
            </a:r>
            <a:endParaRPr lang="zh-CN" altLang="zh-CN" sz="1600"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zh-CN" altLang="en-US" sz="1600" dirty="0">
                <a:latin typeface="微软雅黑" panose="020B0503020204020204" pitchFamily="34" charset="-122"/>
                <a:ea typeface="微软雅黑" panose="020B0503020204020204" pitchFamily="34" charset="-122"/>
              </a:rPr>
              <a:t>算法</a:t>
            </a:r>
            <a:r>
              <a:rPr lang="en-US" altLang="zh-CN" sz="1600" dirty="0">
                <a:latin typeface="微软雅黑" panose="020B0503020204020204" pitchFamily="34" charset="-122"/>
                <a:ea typeface="微软雅黑" panose="020B0503020204020204" pitchFamily="34" charset="-122"/>
              </a:rPr>
              <a:t>4-4  </a:t>
            </a:r>
            <a:r>
              <a:rPr lang="zh-CN" altLang="en-US" sz="1600" dirty="0">
                <a:latin typeface="微软雅黑" panose="020B0503020204020204" pitchFamily="34" charset="-122"/>
                <a:ea typeface="微软雅黑" panose="020B0503020204020204" pitchFamily="34" charset="-122"/>
              </a:rPr>
              <a:t>字符串连接操作</a:t>
            </a:r>
            <a:r>
              <a:rPr lang="en-US" altLang="zh-CN" sz="1600" dirty="0" err="1">
                <a:latin typeface="微软雅黑" panose="020B0503020204020204" pitchFamily="34" charset="-122"/>
                <a:ea typeface="微软雅黑" panose="020B0503020204020204" pitchFamily="34" charset="-122"/>
              </a:rPr>
              <a:t>StrConcat</a:t>
            </a:r>
            <a:r>
              <a:rPr lang="en-US" altLang="zh-CN" sz="1600" dirty="0">
                <a:latin typeface="微软雅黑" panose="020B0503020204020204" pitchFamily="34" charset="-122"/>
                <a:ea typeface="微软雅黑" panose="020B0503020204020204" pitchFamily="34" charset="-122"/>
              </a:rPr>
              <a:t>(</a:t>
            </a:r>
            <a:r>
              <a:rPr lang="en-US" altLang="zh-CN" sz="1600" dirty="0" err="1">
                <a:latin typeface="微软雅黑" panose="020B0503020204020204" pitchFamily="34" charset="-122"/>
                <a:ea typeface="微软雅黑" panose="020B0503020204020204" pitchFamily="34" charset="-122"/>
              </a:rPr>
              <a:t>s,t</a:t>
            </a:r>
            <a:r>
              <a:rPr lang="en-US" altLang="zh-CN" sz="1600" dirty="0">
                <a:latin typeface="微软雅黑" panose="020B0503020204020204" pitchFamily="34" charset="-122"/>
                <a:ea typeface="微软雅黑" panose="020B0503020204020204" pitchFamily="34" charset="-122"/>
              </a:rPr>
              <a:t>)</a:t>
            </a:r>
            <a:endParaRPr lang="en-US" altLang="zh-CN" sz="1600"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zh-CN" altLang="zh-CN" sz="1600" dirty="0">
                <a:latin typeface="微软雅黑" panose="020B0503020204020204" pitchFamily="34" charset="-122"/>
                <a:ea typeface="微软雅黑" panose="020B0503020204020204" pitchFamily="34" charset="-122"/>
              </a:rPr>
              <a:t>——————————————————————</a:t>
            </a:r>
            <a:endParaRPr lang="zh-CN" altLang="zh-CN" sz="1600"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zh-CN" altLang="en-US" sz="1600" dirty="0">
                <a:latin typeface="微软雅黑" panose="020B0503020204020204" pitchFamily="34" charset="-122"/>
                <a:ea typeface="微软雅黑" panose="020B0503020204020204" pitchFamily="34" charset="-122"/>
              </a:rPr>
              <a:t>输入：字符串</a:t>
            </a:r>
            <a:r>
              <a:rPr lang="en-US" altLang="zh-CN" sz="1600" dirty="0">
                <a:latin typeface="微软雅黑" panose="020B0503020204020204" pitchFamily="34" charset="-122"/>
                <a:ea typeface="微软雅黑" panose="020B0503020204020204" pitchFamily="34" charset="-122"/>
              </a:rPr>
              <a:t>s </a:t>
            </a:r>
            <a:r>
              <a:rPr lang="zh-CN" altLang="en-US" sz="1600" dirty="0">
                <a:latin typeface="微软雅黑" panose="020B0503020204020204" pitchFamily="34" charset="-122"/>
                <a:ea typeface="微软雅黑" panose="020B0503020204020204" pitchFamily="34" charset="-122"/>
              </a:rPr>
              <a:t>，字符串</a:t>
            </a:r>
            <a:r>
              <a:rPr lang="en-US" altLang="zh-CN" sz="1600" dirty="0">
                <a:latin typeface="微软雅黑" panose="020B0503020204020204" pitchFamily="34" charset="-122"/>
                <a:ea typeface="微软雅黑" panose="020B0503020204020204" pitchFamily="34" charset="-122"/>
              </a:rPr>
              <a:t>t</a:t>
            </a:r>
            <a:endParaRPr lang="en-US" altLang="zh-CN" sz="1600"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zh-CN" altLang="en-US" sz="1600" dirty="0">
                <a:latin typeface="微软雅黑" panose="020B0503020204020204" pitchFamily="34" charset="-122"/>
                <a:ea typeface="微软雅黑" panose="020B0503020204020204" pitchFamily="34" charset="-122"/>
              </a:rPr>
              <a:t>输出：返回字符串</a:t>
            </a:r>
            <a:r>
              <a:rPr lang="en-US" altLang="zh-CN" sz="1600" dirty="0">
                <a:latin typeface="微软雅黑" panose="020B0503020204020204" pitchFamily="34" charset="-122"/>
                <a:ea typeface="微软雅黑" panose="020B0503020204020204" pitchFamily="34" charset="-122"/>
              </a:rPr>
              <a:t>s</a:t>
            </a:r>
            <a:r>
              <a:rPr lang="zh-CN" altLang="en-US" sz="1600" dirty="0">
                <a:latin typeface="微软雅黑" panose="020B0503020204020204" pitchFamily="34" charset="-122"/>
                <a:ea typeface="微软雅黑" panose="020B0503020204020204" pitchFamily="34" charset="-122"/>
              </a:rPr>
              <a:t>后面联接</a:t>
            </a:r>
            <a:r>
              <a:rPr lang="en-US" altLang="zh-CN" sz="1600" dirty="0">
                <a:latin typeface="微软雅黑" panose="020B0503020204020204" pitchFamily="34" charset="-122"/>
                <a:ea typeface="微软雅黑" panose="020B0503020204020204" pitchFamily="34" charset="-122"/>
              </a:rPr>
              <a:t>t</a:t>
            </a:r>
            <a:r>
              <a:rPr lang="zh-CN" altLang="en-US" sz="1600" dirty="0">
                <a:latin typeface="微软雅黑" panose="020B0503020204020204" pitchFamily="34" charset="-122"/>
                <a:ea typeface="微软雅黑" panose="020B0503020204020204" pitchFamily="34" charset="-122"/>
              </a:rPr>
              <a:t>而成的新串。若结果长度大于</a:t>
            </a:r>
            <a:r>
              <a:rPr lang="en-US" altLang="zh-CN" sz="1600" dirty="0" err="1">
                <a:latin typeface="微软雅黑" panose="020B0503020204020204" pitchFamily="34" charset="-122"/>
                <a:ea typeface="微软雅黑" panose="020B0503020204020204" pitchFamily="34" charset="-122"/>
              </a:rPr>
              <a:t>kMaxSize</a:t>
            </a:r>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则退出。</a:t>
            </a:r>
            <a:endParaRPr lang="zh-CN" altLang="en-US" sz="1600"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en-US" altLang="zh-CN" sz="1600" dirty="0">
                <a:latin typeface="微软雅黑" panose="020B0503020204020204" pitchFamily="34" charset="-122"/>
                <a:ea typeface="微软雅黑" panose="020B0503020204020204" pitchFamily="34" charset="-122"/>
              </a:rPr>
              <a:t>n ← </a:t>
            </a:r>
            <a:r>
              <a:rPr lang="en-US" altLang="zh-CN" sz="1600" dirty="0" err="1">
                <a:latin typeface="微软雅黑" panose="020B0503020204020204" pitchFamily="34" charset="-122"/>
                <a:ea typeface="微软雅黑" panose="020B0503020204020204" pitchFamily="34" charset="-122"/>
              </a:rPr>
              <a:t>s.length</a:t>
            </a:r>
            <a:endParaRPr lang="en-US" altLang="zh-CN" sz="1600"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en-US" altLang="zh-CN" sz="1600" dirty="0">
                <a:latin typeface="微软雅黑" panose="020B0503020204020204" pitchFamily="34" charset="-122"/>
                <a:ea typeface="微软雅黑" panose="020B0503020204020204" pitchFamily="34" charset="-122"/>
              </a:rPr>
              <a:t>m ← </a:t>
            </a:r>
            <a:r>
              <a:rPr lang="en-US" altLang="zh-CN" sz="1600" dirty="0" err="1">
                <a:latin typeface="微软雅黑" panose="020B0503020204020204" pitchFamily="34" charset="-122"/>
                <a:ea typeface="微软雅黑" panose="020B0503020204020204" pitchFamily="34" charset="-122"/>
              </a:rPr>
              <a:t>t.length</a:t>
            </a:r>
            <a:endParaRPr lang="en-US" altLang="zh-CN" sz="1600"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en-US" altLang="zh-CN" sz="1600" dirty="0">
                <a:latin typeface="微软雅黑" panose="020B0503020204020204" pitchFamily="34" charset="-122"/>
                <a:ea typeface="微软雅黑" panose="020B0503020204020204" pitchFamily="34" charset="-122"/>
              </a:rPr>
              <a:t>if </a:t>
            </a:r>
            <a:r>
              <a:rPr lang="en-US" altLang="zh-CN" sz="1600" dirty="0" err="1">
                <a:latin typeface="微软雅黑" panose="020B0503020204020204" pitchFamily="34" charset="-122"/>
                <a:ea typeface="微软雅黑" panose="020B0503020204020204" pitchFamily="34" charset="-122"/>
              </a:rPr>
              <a:t>n+m</a:t>
            </a:r>
            <a:r>
              <a:rPr lang="en-US" altLang="zh-CN" sz="1600" dirty="0">
                <a:latin typeface="微软雅黑" panose="020B0503020204020204" pitchFamily="34" charset="-122"/>
                <a:ea typeface="微软雅黑" panose="020B0503020204020204" pitchFamily="34" charset="-122"/>
              </a:rPr>
              <a:t> ≤ </a:t>
            </a:r>
            <a:r>
              <a:rPr lang="en-US" altLang="zh-CN" sz="1600" dirty="0" err="1">
                <a:latin typeface="微软雅黑" panose="020B0503020204020204" pitchFamily="34" charset="-122"/>
                <a:ea typeface="微软雅黑" panose="020B0503020204020204" pitchFamily="34" charset="-122"/>
              </a:rPr>
              <a:t>kMaxSize</a:t>
            </a:r>
            <a:r>
              <a:rPr lang="en-US" altLang="zh-CN" sz="1600" dirty="0">
                <a:latin typeface="微软雅黑" panose="020B0503020204020204" pitchFamily="34" charset="-122"/>
                <a:ea typeface="微软雅黑" panose="020B0503020204020204" pitchFamily="34" charset="-122"/>
              </a:rPr>
              <a:t> then </a:t>
            </a:r>
            <a:endParaRPr lang="en-US" altLang="zh-CN" sz="1600"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en-US" altLang="zh-CN" sz="1600" dirty="0">
                <a:latin typeface="微软雅黑" panose="020B0503020204020204" pitchFamily="34" charset="-122"/>
                <a:ea typeface="微软雅黑" panose="020B0503020204020204" pitchFamily="34" charset="-122"/>
              </a:rPr>
              <a:t>|  for </a:t>
            </a:r>
            <a:r>
              <a:rPr lang="en-US" altLang="zh-CN" sz="1600" dirty="0" err="1">
                <a:latin typeface="微软雅黑" panose="020B0503020204020204" pitchFamily="34" charset="-122"/>
                <a:ea typeface="微软雅黑" panose="020B0503020204020204" pitchFamily="34" charset="-122"/>
              </a:rPr>
              <a:t>i</a:t>
            </a:r>
            <a:r>
              <a:rPr lang="en-US" altLang="zh-CN" sz="1600" dirty="0">
                <a:latin typeface="微软雅黑" panose="020B0503020204020204" pitchFamily="34" charset="-122"/>
                <a:ea typeface="微软雅黑" panose="020B0503020204020204" pitchFamily="34" charset="-122"/>
              </a:rPr>
              <a:t> ← 0 to m-1 do</a:t>
            </a:r>
            <a:endParaRPr lang="en-US" altLang="zh-CN" sz="1600"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en-US" altLang="zh-CN" sz="1600" dirty="0">
                <a:latin typeface="微软雅黑" panose="020B0503020204020204" pitchFamily="34" charset="-122"/>
                <a:ea typeface="微软雅黑" panose="020B0503020204020204" pitchFamily="34" charset="-122"/>
              </a:rPr>
              <a:t>|  |  </a:t>
            </a:r>
            <a:r>
              <a:rPr lang="en-US" altLang="zh-CN" sz="1600" dirty="0" err="1">
                <a:latin typeface="微软雅黑" panose="020B0503020204020204" pitchFamily="34" charset="-122"/>
                <a:ea typeface="微软雅黑" panose="020B0503020204020204" pitchFamily="34" charset="-122"/>
              </a:rPr>
              <a:t>s.data</a:t>
            </a:r>
            <a:r>
              <a:rPr lang="en-US" altLang="zh-CN" sz="1600" dirty="0">
                <a:latin typeface="微软雅黑" panose="020B0503020204020204" pitchFamily="34" charset="-122"/>
                <a:ea typeface="微软雅黑" panose="020B0503020204020204" pitchFamily="34" charset="-122"/>
              </a:rPr>
              <a:t>[</a:t>
            </a:r>
            <a:r>
              <a:rPr lang="en-US" altLang="zh-CN" sz="1600" dirty="0" err="1">
                <a:latin typeface="微软雅黑" panose="020B0503020204020204" pitchFamily="34" charset="-122"/>
                <a:ea typeface="微软雅黑" panose="020B0503020204020204" pitchFamily="34" charset="-122"/>
              </a:rPr>
              <a:t>n+i</a:t>
            </a:r>
            <a:r>
              <a:rPr lang="en-US" altLang="zh-CN" sz="1600" dirty="0">
                <a:latin typeface="微软雅黑" panose="020B0503020204020204" pitchFamily="34" charset="-122"/>
                <a:ea typeface="微软雅黑" panose="020B0503020204020204" pitchFamily="34" charset="-122"/>
              </a:rPr>
              <a:t>] ← </a:t>
            </a:r>
            <a:r>
              <a:rPr lang="en-US" altLang="zh-CN" sz="1600" dirty="0" err="1">
                <a:latin typeface="微软雅黑" panose="020B0503020204020204" pitchFamily="34" charset="-122"/>
                <a:ea typeface="微软雅黑" panose="020B0503020204020204" pitchFamily="34" charset="-122"/>
              </a:rPr>
              <a:t>t.data</a:t>
            </a:r>
            <a:r>
              <a:rPr lang="en-US" altLang="zh-CN" sz="1600" dirty="0">
                <a:latin typeface="微软雅黑" panose="020B0503020204020204" pitchFamily="34" charset="-122"/>
                <a:ea typeface="微软雅黑" panose="020B0503020204020204" pitchFamily="34" charset="-122"/>
              </a:rPr>
              <a:t>[</a:t>
            </a:r>
            <a:r>
              <a:rPr lang="en-US" altLang="zh-CN" sz="1600" dirty="0" err="1">
                <a:latin typeface="微软雅黑" panose="020B0503020204020204" pitchFamily="34" charset="-122"/>
                <a:ea typeface="微软雅黑" panose="020B0503020204020204" pitchFamily="34" charset="-122"/>
              </a:rPr>
              <a:t>i</a:t>
            </a:r>
            <a:r>
              <a:rPr lang="en-US" altLang="zh-CN" sz="1600" dirty="0">
                <a:latin typeface="微软雅黑" panose="020B0503020204020204" pitchFamily="34" charset="-122"/>
                <a:ea typeface="微软雅黑" panose="020B0503020204020204" pitchFamily="34" charset="-122"/>
              </a:rPr>
              <a:t>]</a:t>
            </a:r>
            <a:endParaRPr lang="en-US" altLang="zh-CN" sz="1600"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en-US" altLang="zh-CN" sz="1600" dirty="0">
                <a:latin typeface="微软雅黑" panose="020B0503020204020204" pitchFamily="34" charset="-122"/>
                <a:ea typeface="微软雅黑" panose="020B0503020204020204" pitchFamily="34" charset="-122"/>
              </a:rPr>
              <a:t>|  end</a:t>
            </a:r>
            <a:endParaRPr lang="en-US" altLang="zh-CN" sz="1600"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en-US" altLang="zh-CN" sz="1600" dirty="0">
                <a:latin typeface="微软雅黑" panose="020B0503020204020204" pitchFamily="34" charset="-122"/>
                <a:ea typeface="微软雅黑" panose="020B0503020204020204" pitchFamily="34" charset="-122"/>
              </a:rPr>
              <a:t>|  </a:t>
            </a:r>
            <a:r>
              <a:rPr lang="en-US" altLang="zh-CN" sz="1600" dirty="0" err="1">
                <a:latin typeface="微软雅黑" panose="020B0503020204020204" pitchFamily="34" charset="-122"/>
                <a:ea typeface="微软雅黑" panose="020B0503020204020204" pitchFamily="34" charset="-122"/>
              </a:rPr>
              <a:t>s.length</a:t>
            </a:r>
            <a:r>
              <a:rPr lang="en-US" altLang="zh-CN" sz="1600" dirty="0">
                <a:latin typeface="微软雅黑" panose="020B0503020204020204" pitchFamily="34" charset="-122"/>
                <a:ea typeface="微软雅黑" panose="020B0503020204020204" pitchFamily="34" charset="-122"/>
              </a:rPr>
              <a:t> ← </a:t>
            </a:r>
            <a:r>
              <a:rPr lang="en-US" altLang="zh-CN" sz="1600" dirty="0" err="1">
                <a:latin typeface="微软雅黑" panose="020B0503020204020204" pitchFamily="34" charset="-122"/>
                <a:ea typeface="微软雅黑" panose="020B0503020204020204" pitchFamily="34" charset="-122"/>
              </a:rPr>
              <a:t>n+m</a:t>
            </a:r>
            <a:endParaRPr lang="en-US" altLang="zh-CN" sz="1600"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en-US" altLang="zh-CN" sz="1600" dirty="0">
                <a:latin typeface="微软雅黑" panose="020B0503020204020204" pitchFamily="34" charset="-122"/>
                <a:ea typeface="微软雅黑" panose="020B0503020204020204" pitchFamily="34" charset="-122"/>
              </a:rPr>
              <a:t>else</a:t>
            </a:r>
            <a:endParaRPr lang="en-US" altLang="zh-CN" sz="1600"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长度超限，退出</a:t>
            </a:r>
            <a:endParaRPr lang="zh-CN" altLang="en-US" sz="1600"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en-US" altLang="zh-CN" sz="1600" dirty="0">
                <a:latin typeface="微软雅黑" panose="020B0503020204020204" pitchFamily="34" charset="-122"/>
                <a:ea typeface="微软雅黑" panose="020B0503020204020204" pitchFamily="34" charset="-122"/>
              </a:rPr>
              <a:t>end</a:t>
            </a:r>
            <a:endParaRPr lang="en-US" altLang="zh-CN" sz="1600"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zh-CN" altLang="zh-CN" sz="1600" dirty="0">
                <a:latin typeface="微软雅黑" panose="020B0503020204020204" pitchFamily="34" charset="-122"/>
                <a:ea typeface="微软雅黑" panose="020B0503020204020204" pitchFamily="34" charset="-122"/>
              </a:rPr>
              <a:t>——————————————————————</a:t>
            </a:r>
            <a:endParaRPr lang="zh-CN" altLang="zh-CN" sz="1600" dirty="0">
              <a:latin typeface="微软雅黑" panose="020B0503020204020204" pitchFamily="34" charset="-122"/>
              <a:ea typeface="微软雅黑" panose="020B0503020204020204" pitchFamily="34" charset="-122"/>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2400" dirty="0"/>
              <a:t>字符串的顺序存储实现</a:t>
            </a:r>
            <a:endParaRPr lang="zh-CN" altLang="en-US" sz="2400" dirty="0"/>
          </a:p>
        </p:txBody>
      </p:sp>
      <p:sp>
        <p:nvSpPr>
          <p:cNvPr id="3" name="副标题 2"/>
          <p:cNvSpPr>
            <a:spLocks noGrp="1"/>
          </p:cNvSpPr>
          <p:nvPr>
            <p:ph type="subTitle" idx="1"/>
          </p:nvPr>
        </p:nvSpPr>
        <p:spPr/>
        <p:txBody>
          <a:bodyPr/>
          <a:lstStyle/>
          <a:p>
            <a:r>
              <a:rPr lang="en-US" altLang="zh-CN" dirty="0"/>
              <a:t>4.3   </a:t>
            </a:r>
            <a:r>
              <a:rPr lang="zh-CN" altLang="en-US" dirty="0"/>
              <a:t>字符串的存储实现</a:t>
            </a:r>
            <a:endParaRPr lang="zh-CN" altLang="en-US" dirty="0"/>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endParaRPr lang="zh-CN" altLang="en-US" dirty="0"/>
          </a:p>
        </p:txBody>
      </p:sp>
      <p:sp>
        <p:nvSpPr>
          <p:cNvPr id="5" name="内容占位符 4"/>
          <p:cNvSpPr>
            <a:spLocks noGrp="1"/>
          </p:cNvSpPr>
          <p:nvPr>
            <p:ph idx="11"/>
          </p:nvPr>
        </p:nvSpPr>
        <p:spPr>
          <a:xfrm>
            <a:off x="584224" y="1276350"/>
            <a:ext cx="6324575" cy="5016702"/>
          </a:xfrm>
        </p:spPr>
        <p:txBody>
          <a:bodyPr>
            <a:noAutofit/>
          </a:bodyPr>
          <a:lstStyle/>
          <a:p>
            <a:pPr algn="just">
              <a:lnSpc>
                <a:spcPct val="110000"/>
              </a:lnSpc>
            </a:pPr>
            <a:r>
              <a:rPr lang="en-US" altLang="zh-CN" sz="1800" b="1" dirty="0"/>
              <a:t>5. </a:t>
            </a:r>
            <a:r>
              <a:rPr lang="zh-CN" altLang="en-US" sz="1800" b="1" dirty="0"/>
              <a:t>字符串比较</a:t>
            </a:r>
            <a:endParaRPr lang="zh-CN" altLang="en-US" sz="1800" b="1" dirty="0"/>
          </a:p>
          <a:p>
            <a:pPr marL="285750" indent="-285750" algn="just">
              <a:lnSpc>
                <a:spcPct val="110000"/>
              </a:lnSpc>
              <a:buFont typeface="Wingdings" panose="05000000000000000000" charset="0"/>
              <a:buChar char="n"/>
            </a:pPr>
            <a:r>
              <a:rPr lang="zh-CN" altLang="en-US" sz="1800" dirty="0"/>
              <a:t>将这两个字符串从左到右逐个字符按照其</a:t>
            </a:r>
            <a:r>
              <a:rPr lang="en-US" altLang="zh-CN" sz="1800" dirty="0"/>
              <a:t>ASCII</a:t>
            </a:r>
            <a:r>
              <a:rPr lang="zh-CN" altLang="en-US" sz="1800" dirty="0"/>
              <a:t>码值进行比较。</a:t>
            </a:r>
            <a:endParaRPr lang="en-US" altLang="zh-CN" sz="1800" dirty="0"/>
          </a:p>
          <a:p>
            <a:pPr marL="285750" indent="-285750" algn="just">
              <a:lnSpc>
                <a:spcPct val="110000"/>
              </a:lnSpc>
              <a:buFont typeface="Wingdings" panose="05000000000000000000" charset="0"/>
              <a:buChar char="n"/>
            </a:pPr>
            <a:r>
              <a:rPr lang="zh-CN" altLang="en-US" sz="1800" dirty="0"/>
              <a:t>如果两个字符串长度相等，且每一个相应位置上的字符都相同，则这两个字符串相等，如</a:t>
            </a:r>
            <a:r>
              <a:rPr lang="en-US" altLang="zh-CN" sz="1800" dirty="0"/>
              <a:t>"</a:t>
            </a:r>
            <a:r>
              <a:rPr lang="en-US" altLang="zh-CN" sz="1800" dirty="0" err="1"/>
              <a:t>abc</a:t>
            </a:r>
            <a:r>
              <a:rPr lang="en-US" altLang="zh-CN" sz="1800" dirty="0"/>
              <a:t>"</a:t>
            </a:r>
            <a:r>
              <a:rPr lang="zh-CN" altLang="en-US" sz="1800" dirty="0"/>
              <a:t>与</a:t>
            </a:r>
            <a:r>
              <a:rPr lang="en-US" altLang="zh-CN" sz="1800" dirty="0"/>
              <a:t>"</a:t>
            </a:r>
            <a:r>
              <a:rPr lang="en-US" altLang="zh-CN" sz="1800" dirty="0" err="1"/>
              <a:t>abc</a:t>
            </a:r>
            <a:r>
              <a:rPr lang="en-US" altLang="zh-CN" sz="1800" dirty="0"/>
              <a:t>"</a:t>
            </a:r>
            <a:r>
              <a:rPr lang="zh-CN" altLang="en-US" sz="1800" dirty="0"/>
              <a:t>相等。</a:t>
            </a:r>
            <a:endParaRPr lang="en-US" altLang="zh-CN" sz="1800" dirty="0"/>
          </a:p>
          <a:p>
            <a:pPr marL="285750" indent="-285750" algn="just">
              <a:lnSpc>
                <a:spcPct val="110000"/>
              </a:lnSpc>
              <a:buFont typeface="Wingdings" panose="05000000000000000000" charset="0"/>
              <a:buChar char="n"/>
            </a:pPr>
            <a:r>
              <a:rPr lang="zh-CN" altLang="en-US" sz="1800" dirty="0"/>
              <a:t>如果两个字符串长度不相等，但较短字符串所有对应位置上的字符都与较长字符串相同，则字符串长度长的字符串大于长度短的字符串。如</a:t>
            </a:r>
            <a:r>
              <a:rPr lang="en-US" altLang="zh-CN" sz="1800" dirty="0"/>
              <a:t>"</a:t>
            </a:r>
            <a:r>
              <a:rPr lang="en-US" altLang="zh-CN" sz="1800" dirty="0" err="1"/>
              <a:t>abc</a:t>
            </a:r>
            <a:r>
              <a:rPr lang="en-US" altLang="zh-CN" sz="1800" dirty="0"/>
              <a:t>"&lt;"</a:t>
            </a:r>
            <a:r>
              <a:rPr lang="en-US" altLang="zh-CN" sz="1800" dirty="0" err="1"/>
              <a:t>abcdef</a:t>
            </a:r>
            <a:r>
              <a:rPr lang="en-US" altLang="zh-CN" sz="1800" dirty="0"/>
              <a:t>"</a:t>
            </a:r>
            <a:r>
              <a:rPr lang="zh-CN" altLang="en-US" sz="1800" dirty="0"/>
              <a:t>。</a:t>
            </a:r>
            <a:endParaRPr lang="en-US" altLang="zh-CN" sz="1800" dirty="0"/>
          </a:p>
          <a:p>
            <a:pPr marL="285750" indent="-285750" algn="just">
              <a:lnSpc>
                <a:spcPct val="110000"/>
              </a:lnSpc>
              <a:buFont typeface="Wingdings" panose="05000000000000000000" charset="0"/>
              <a:buChar char="n"/>
            </a:pPr>
            <a:r>
              <a:rPr lang="zh-CN" altLang="en-US" sz="1800" dirty="0"/>
              <a:t>如果两个字符串在某一相应位置上的字符不相同，则以第一个不相同的位置上的字符比较结果作为两个字符串的比较结果。如</a:t>
            </a:r>
            <a:r>
              <a:rPr lang="en-US" altLang="zh-CN" sz="1800" dirty="0"/>
              <a:t>"</a:t>
            </a:r>
            <a:r>
              <a:rPr lang="en-US" altLang="zh-CN" sz="1800" dirty="0" err="1"/>
              <a:t>abh</a:t>
            </a:r>
            <a:r>
              <a:rPr lang="en-US" altLang="zh-CN" sz="1800" dirty="0"/>
              <a:t>"&gt;"</a:t>
            </a:r>
            <a:r>
              <a:rPr lang="en-US" altLang="zh-CN" sz="1800" dirty="0" err="1"/>
              <a:t>abf</a:t>
            </a:r>
            <a:r>
              <a:rPr lang="en-US" altLang="zh-CN" sz="1800" dirty="0"/>
              <a:t>"</a:t>
            </a:r>
            <a:r>
              <a:rPr lang="zh-CN" altLang="en-US" sz="1800" dirty="0"/>
              <a:t>。</a:t>
            </a:r>
            <a:endParaRPr lang="zh-CN" altLang="en-US" sz="1800" dirty="0"/>
          </a:p>
          <a:p>
            <a:pPr algn="just">
              <a:lnSpc>
                <a:spcPct val="110000"/>
              </a:lnSpc>
            </a:pPr>
            <a:r>
              <a:rPr lang="zh-CN" altLang="en-US" sz="1800" dirty="0"/>
              <a:t>算法</a:t>
            </a:r>
            <a:r>
              <a:rPr lang="en-US" altLang="zh-CN" sz="1800" dirty="0"/>
              <a:t>4-5</a:t>
            </a:r>
            <a:r>
              <a:rPr lang="zh-CN" altLang="en-US" sz="1800" dirty="0"/>
              <a:t>对两个字符串做比较，若</a:t>
            </a:r>
            <a:r>
              <a:rPr lang="en-US" altLang="zh-CN" sz="1800" dirty="0"/>
              <a:t>s&gt;t</a:t>
            </a:r>
            <a:r>
              <a:rPr lang="zh-CN" altLang="en-US" sz="1800" dirty="0"/>
              <a:t>返回</a:t>
            </a:r>
            <a:r>
              <a:rPr lang="en-US" altLang="zh-CN" sz="1800" dirty="0"/>
              <a:t>+1</a:t>
            </a:r>
            <a:r>
              <a:rPr lang="zh-CN" altLang="en-US" sz="1800" dirty="0"/>
              <a:t>；若</a:t>
            </a:r>
            <a:r>
              <a:rPr lang="en-US" altLang="zh-CN" sz="1800" dirty="0"/>
              <a:t>s=t</a:t>
            </a:r>
            <a:r>
              <a:rPr lang="zh-CN" altLang="en-US" sz="1800" dirty="0"/>
              <a:t>返回</a:t>
            </a:r>
            <a:r>
              <a:rPr lang="en-US" altLang="zh-CN" sz="1800" dirty="0"/>
              <a:t>0</a:t>
            </a:r>
            <a:r>
              <a:rPr lang="zh-CN" altLang="en-US" sz="1800" dirty="0"/>
              <a:t>；若</a:t>
            </a:r>
            <a:r>
              <a:rPr lang="en-US" altLang="zh-CN" sz="1800" dirty="0"/>
              <a:t>s&lt;t</a:t>
            </a:r>
            <a:r>
              <a:rPr lang="zh-CN" altLang="en-US" sz="1800" dirty="0"/>
              <a:t>返回</a:t>
            </a:r>
            <a:r>
              <a:rPr lang="en-US" altLang="zh-CN" sz="1800" dirty="0"/>
              <a:t>-1</a:t>
            </a:r>
            <a:r>
              <a:rPr lang="zh-CN" altLang="en-US" sz="1800" dirty="0"/>
              <a:t>。</a:t>
            </a:r>
            <a:endParaRPr lang="en-US" altLang="zh-CN" sz="1800" dirty="0"/>
          </a:p>
          <a:p>
            <a:pPr algn="just">
              <a:lnSpc>
                <a:spcPct val="110000"/>
              </a:lnSpc>
            </a:pPr>
            <a:r>
              <a:rPr lang="zh-CN" altLang="en-US" sz="1800" b="1" dirty="0"/>
              <a:t>时间复杂度：</a:t>
            </a:r>
            <a:r>
              <a:rPr lang="zh-CN" altLang="en-US" sz="1800" dirty="0"/>
              <a:t>仅与</a:t>
            </a:r>
            <a:r>
              <a:rPr lang="en-US" altLang="zh-CN" sz="1800" dirty="0"/>
              <a:t>s</a:t>
            </a:r>
            <a:r>
              <a:rPr lang="zh-CN" altLang="en-US" sz="1800" dirty="0"/>
              <a:t>和</a:t>
            </a:r>
            <a:r>
              <a:rPr lang="en-US" altLang="zh-CN" sz="1800" dirty="0"/>
              <a:t>t</a:t>
            </a:r>
            <a:r>
              <a:rPr lang="zh-CN" altLang="en-US" sz="1800" dirty="0"/>
              <a:t>的最小长度有关，为</a:t>
            </a:r>
            <a:r>
              <a:rPr lang="en-US" altLang="zh-CN" sz="1800" b="1" dirty="0"/>
              <a:t>O(min(n, m))</a:t>
            </a:r>
            <a:endParaRPr lang="zh-CN" altLang="en-US" sz="1800" dirty="0"/>
          </a:p>
        </p:txBody>
      </p:sp>
      <p:sp>
        <p:nvSpPr>
          <p:cNvPr id="6" name="内容占位符 4"/>
          <p:cNvSpPr txBox="1"/>
          <p:nvPr/>
        </p:nvSpPr>
        <p:spPr>
          <a:xfrm>
            <a:off x="584226" y="3604847"/>
            <a:ext cx="5227490" cy="2744558"/>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000" kern="1200">
                <a:solidFill>
                  <a:schemeClr val="tx1"/>
                </a:solidFill>
                <a:latin typeface="微软雅黑" panose="020B0503020204020204" pitchFamily="34" charset="-122"/>
                <a:ea typeface="微软雅黑" panose="020B0503020204020204" pitchFamily="34" charset="-122"/>
                <a:cs typeface="+mn-cs"/>
              </a:defRPr>
            </a:lvl1pPr>
            <a:lvl2pPr marL="457200" indent="0" algn="l" defTabSz="914400" rtl="0" eaLnBrk="1" latinLnBrk="0" hangingPunct="1">
              <a:lnSpc>
                <a:spcPct val="90000"/>
              </a:lnSpc>
              <a:spcBef>
                <a:spcPts val="500"/>
              </a:spcBef>
              <a:buFontTx/>
              <a:buNone/>
              <a:defRPr sz="2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2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endParaRPr lang="en-US" altLang="zh-CN" sz="2200" dirty="0"/>
          </a:p>
        </p:txBody>
      </p:sp>
      <p:sp>
        <p:nvSpPr>
          <p:cNvPr id="8" name="任意多边形: 形状 7"/>
          <p:cNvSpPr/>
          <p:nvPr/>
        </p:nvSpPr>
        <p:spPr>
          <a:xfrm>
            <a:off x="7188820" y="1377650"/>
            <a:ext cx="4495180" cy="4915402"/>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lvl="0" eaLnBrk="0" fontAlgn="base" hangingPunct="0">
              <a:spcBef>
                <a:spcPct val="0"/>
              </a:spcBef>
              <a:spcAft>
                <a:spcPct val="0"/>
              </a:spcAft>
            </a:pPr>
            <a:r>
              <a:rPr lang="zh-CN" altLang="zh-CN" sz="1300" dirty="0">
                <a:latin typeface="微软雅黑" panose="020B0503020204020204" pitchFamily="34" charset="-122"/>
                <a:ea typeface="微软雅黑" panose="020B0503020204020204" pitchFamily="34" charset="-122"/>
              </a:rPr>
              <a:t>——————————————————————</a:t>
            </a:r>
            <a:endParaRPr lang="zh-CN" altLang="zh-CN" sz="1300"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zh-CN" altLang="en-US" sz="1300" dirty="0">
                <a:latin typeface="微软雅黑" panose="020B0503020204020204" pitchFamily="34" charset="-122"/>
                <a:ea typeface="微软雅黑" panose="020B0503020204020204" pitchFamily="34" charset="-122"/>
              </a:rPr>
              <a:t>算法</a:t>
            </a:r>
            <a:r>
              <a:rPr lang="en-US" altLang="zh-CN" sz="1300" dirty="0">
                <a:latin typeface="微软雅黑" panose="020B0503020204020204" pitchFamily="34" charset="-122"/>
                <a:ea typeface="微软雅黑" panose="020B0503020204020204" pitchFamily="34" charset="-122"/>
              </a:rPr>
              <a:t>4-5  </a:t>
            </a:r>
            <a:r>
              <a:rPr lang="zh-CN" altLang="en-US" sz="1300" dirty="0">
                <a:latin typeface="微软雅黑" panose="020B0503020204020204" pitchFamily="34" charset="-122"/>
                <a:ea typeface="微软雅黑" panose="020B0503020204020204" pitchFamily="34" charset="-122"/>
              </a:rPr>
              <a:t>字符串比较操作</a:t>
            </a:r>
            <a:r>
              <a:rPr lang="en-US" altLang="zh-CN" sz="1300" dirty="0" err="1">
                <a:latin typeface="微软雅黑" panose="020B0503020204020204" pitchFamily="34" charset="-122"/>
                <a:ea typeface="微软雅黑" panose="020B0503020204020204" pitchFamily="34" charset="-122"/>
              </a:rPr>
              <a:t>StrCompare</a:t>
            </a:r>
            <a:r>
              <a:rPr lang="en-US" altLang="zh-CN" sz="1300" dirty="0">
                <a:latin typeface="微软雅黑" panose="020B0503020204020204" pitchFamily="34" charset="-122"/>
                <a:ea typeface="微软雅黑" panose="020B0503020204020204" pitchFamily="34" charset="-122"/>
              </a:rPr>
              <a:t>(</a:t>
            </a:r>
            <a:r>
              <a:rPr lang="en-US" altLang="zh-CN" sz="1300" dirty="0" err="1">
                <a:latin typeface="微软雅黑" panose="020B0503020204020204" pitchFamily="34" charset="-122"/>
                <a:ea typeface="微软雅黑" panose="020B0503020204020204" pitchFamily="34" charset="-122"/>
              </a:rPr>
              <a:t>s,t</a:t>
            </a:r>
            <a:r>
              <a:rPr lang="en-US" altLang="zh-CN" sz="1300" dirty="0">
                <a:latin typeface="微软雅黑" panose="020B0503020204020204" pitchFamily="34" charset="-122"/>
                <a:ea typeface="微软雅黑" panose="020B0503020204020204" pitchFamily="34" charset="-122"/>
              </a:rPr>
              <a:t>)</a:t>
            </a:r>
            <a:endParaRPr lang="en-US" altLang="zh-CN" sz="1300"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zh-CN" altLang="zh-CN" sz="1300" dirty="0">
                <a:latin typeface="微软雅黑" panose="020B0503020204020204" pitchFamily="34" charset="-122"/>
                <a:ea typeface="微软雅黑" panose="020B0503020204020204" pitchFamily="34" charset="-122"/>
              </a:rPr>
              <a:t>——————————————————————</a:t>
            </a:r>
            <a:endParaRPr lang="zh-CN" altLang="zh-CN" sz="1300"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zh-CN" altLang="en-US" sz="1300" dirty="0">
                <a:latin typeface="微软雅黑" panose="020B0503020204020204" pitchFamily="34" charset="-122"/>
                <a:ea typeface="微软雅黑" panose="020B0503020204020204" pitchFamily="34" charset="-122"/>
              </a:rPr>
              <a:t>输入：字符串</a:t>
            </a:r>
            <a:r>
              <a:rPr lang="en-US" altLang="zh-CN" sz="1300" dirty="0">
                <a:latin typeface="微软雅黑" panose="020B0503020204020204" pitchFamily="34" charset="-122"/>
                <a:ea typeface="微软雅黑" panose="020B0503020204020204" pitchFamily="34" charset="-122"/>
              </a:rPr>
              <a:t>s </a:t>
            </a:r>
            <a:r>
              <a:rPr lang="zh-CN" altLang="en-US" sz="1300" dirty="0">
                <a:latin typeface="微软雅黑" panose="020B0503020204020204" pitchFamily="34" charset="-122"/>
                <a:ea typeface="微软雅黑" panose="020B0503020204020204" pitchFamily="34" charset="-122"/>
              </a:rPr>
              <a:t>，字符串</a:t>
            </a:r>
            <a:r>
              <a:rPr lang="en-US" altLang="zh-CN" sz="1300" dirty="0">
                <a:latin typeface="微软雅黑" panose="020B0503020204020204" pitchFamily="34" charset="-122"/>
                <a:ea typeface="微软雅黑" panose="020B0503020204020204" pitchFamily="34" charset="-122"/>
              </a:rPr>
              <a:t>t</a:t>
            </a:r>
            <a:endParaRPr lang="en-US" altLang="zh-CN" sz="1300"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zh-CN" altLang="en-US" sz="1300" dirty="0">
                <a:latin typeface="微软雅黑" panose="020B0503020204020204" pitchFamily="34" charset="-122"/>
                <a:ea typeface="微软雅黑" panose="020B0503020204020204" pitchFamily="34" charset="-122"/>
              </a:rPr>
              <a:t>输出：</a:t>
            </a:r>
            <a:r>
              <a:rPr lang="en-US" altLang="zh-CN" sz="1300" dirty="0">
                <a:latin typeface="微软雅黑" panose="020B0503020204020204" pitchFamily="34" charset="-122"/>
                <a:ea typeface="微软雅黑" panose="020B0503020204020204" pitchFamily="34" charset="-122"/>
              </a:rPr>
              <a:t>s&gt;t</a:t>
            </a:r>
            <a:r>
              <a:rPr lang="zh-CN" altLang="en-US" sz="1300" dirty="0">
                <a:latin typeface="微软雅黑" panose="020B0503020204020204" pitchFamily="34" charset="-122"/>
                <a:ea typeface="微软雅黑" panose="020B0503020204020204" pitchFamily="34" charset="-122"/>
              </a:rPr>
              <a:t>输出</a:t>
            </a:r>
            <a:r>
              <a:rPr lang="en-US" altLang="zh-CN" sz="1300" dirty="0">
                <a:latin typeface="微软雅黑" panose="020B0503020204020204" pitchFamily="34" charset="-122"/>
                <a:ea typeface="微软雅黑" panose="020B0503020204020204" pitchFamily="34" charset="-122"/>
              </a:rPr>
              <a:t>+1</a:t>
            </a:r>
            <a:r>
              <a:rPr lang="zh-CN" altLang="en-US" sz="1300" dirty="0">
                <a:latin typeface="微软雅黑" panose="020B0503020204020204" pitchFamily="34" charset="-122"/>
                <a:ea typeface="微软雅黑" panose="020B0503020204020204" pitchFamily="34" charset="-122"/>
              </a:rPr>
              <a:t>；</a:t>
            </a:r>
            <a:r>
              <a:rPr lang="en-US" altLang="zh-CN" sz="1300" dirty="0">
                <a:latin typeface="微软雅黑" panose="020B0503020204020204" pitchFamily="34" charset="-122"/>
                <a:ea typeface="微软雅黑" panose="020B0503020204020204" pitchFamily="34" charset="-122"/>
              </a:rPr>
              <a:t>s=t</a:t>
            </a:r>
            <a:r>
              <a:rPr lang="zh-CN" altLang="en-US" sz="1300" dirty="0">
                <a:latin typeface="微软雅黑" panose="020B0503020204020204" pitchFamily="34" charset="-122"/>
                <a:ea typeface="微软雅黑" panose="020B0503020204020204" pitchFamily="34" charset="-122"/>
              </a:rPr>
              <a:t>输出</a:t>
            </a:r>
            <a:r>
              <a:rPr lang="en-US" altLang="zh-CN" sz="1300" dirty="0">
                <a:latin typeface="微软雅黑" panose="020B0503020204020204" pitchFamily="34" charset="-122"/>
                <a:ea typeface="微软雅黑" panose="020B0503020204020204" pitchFamily="34" charset="-122"/>
              </a:rPr>
              <a:t>0</a:t>
            </a:r>
            <a:r>
              <a:rPr lang="zh-CN" altLang="en-US" sz="1300" dirty="0">
                <a:latin typeface="微软雅黑" panose="020B0503020204020204" pitchFamily="34" charset="-122"/>
                <a:ea typeface="微软雅黑" panose="020B0503020204020204" pitchFamily="34" charset="-122"/>
              </a:rPr>
              <a:t>；</a:t>
            </a:r>
            <a:r>
              <a:rPr lang="en-US" altLang="zh-CN" sz="1300" dirty="0">
                <a:latin typeface="微软雅黑" panose="020B0503020204020204" pitchFamily="34" charset="-122"/>
                <a:ea typeface="微软雅黑" panose="020B0503020204020204" pitchFamily="34" charset="-122"/>
              </a:rPr>
              <a:t>s&lt;t</a:t>
            </a:r>
            <a:r>
              <a:rPr lang="zh-CN" altLang="en-US" sz="1300" dirty="0">
                <a:latin typeface="微软雅黑" panose="020B0503020204020204" pitchFamily="34" charset="-122"/>
                <a:ea typeface="微软雅黑" panose="020B0503020204020204" pitchFamily="34" charset="-122"/>
              </a:rPr>
              <a:t>输出</a:t>
            </a:r>
            <a:r>
              <a:rPr lang="en-US" altLang="zh-CN" sz="1300" dirty="0">
                <a:latin typeface="微软雅黑" panose="020B0503020204020204" pitchFamily="34" charset="-122"/>
                <a:ea typeface="微软雅黑" panose="020B0503020204020204" pitchFamily="34" charset="-122"/>
              </a:rPr>
              <a:t>-1</a:t>
            </a:r>
            <a:endParaRPr lang="en-US" altLang="zh-CN" sz="1300"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en-US" altLang="zh-CN" sz="1300" dirty="0" err="1">
                <a:latin typeface="微软雅黑" panose="020B0503020204020204" pitchFamily="34" charset="-122"/>
                <a:ea typeface="微软雅黑" panose="020B0503020204020204" pitchFamily="34" charset="-122"/>
              </a:rPr>
              <a:t>len</a:t>
            </a:r>
            <a:r>
              <a:rPr lang="en-US" altLang="zh-CN" sz="1300" dirty="0">
                <a:latin typeface="微软雅黑" panose="020B0503020204020204" pitchFamily="34" charset="-122"/>
                <a:ea typeface="微软雅黑" panose="020B0503020204020204" pitchFamily="34" charset="-122"/>
              </a:rPr>
              <a:t> ← Min(</a:t>
            </a:r>
            <a:r>
              <a:rPr lang="en-US" altLang="zh-CN" sz="1300" dirty="0" err="1">
                <a:latin typeface="微软雅黑" panose="020B0503020204020204" pitchFamily="34" charset="-122"/>
                <a:ea typeface="微软雅黑" panose="020B0503020204020204" pitchFamily="34" charset="-122"/>
              </a:rPr>
              <a:t>s.length</a:t>
            </a:r>
            <a:r>
              <a:rPr lang="en-US" altLang="zh-CN" sz="1300" dirty="0">
                <a:latin typeface="微软雅黑" panose="020B0503020204020204" pitchFamily="34" charset="-122"/>
                <a:ea typeface="微软雅黑" panose="020B0503020204020204" pitchFamily="34" charset="-122"/>
              </a:rPr>
              <a:t>, </a:t>
            </a:r>
            <a:r>
              <a:rPr lang="en-US" altLang="zh-CN" sz="1300" dirty="0" err="1">
                <a:latin typeface="微软雅黑" panose="020B0503020204020204" pitchFamily="34" charset="-122"/>
                <a:ea typeface="微软雅黑" panose="020B0503020204020204" pitchFamily="34" charset="-122"/>
              </a:rPr>
              <a:t>t.length</a:t>
            </a:r>
            <a:r>
              <a:rPr lang="en-US" altLang="zh-CN" sz="1300" dirty="0">
                <a:latin typeface="微软雅黑" panose="020B0503020204020204" pitchFamily="34" charset="-122"/>
                <a:ea typeface="微软雅黑" panose="020B0503020204020204" pitchFamily="34" charset="-122"/>
              </a:rPr>
              <a:t>)</a:t>
            </a:r>
            <a:endParaRPr lang="en-US" altLang="zh-CN" sz="1300"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en-US" altLang="zh-CN" sz="1300" dirty="0" err="1">
                <a:latin typeface="微软雅黑" panose="020B0503020204020204" pitchFamily="34" charset="-122"/>
                <a:ea typeface="微软雅黑" panose="020B0503020204020204" pitchFamily="34" charset="-122"/>
              </a:rPr>
              <a:t>i</a:t>
            </a:r>
            <a:r>
              <a:rPr lang="en-US" altLang="zh-CN" sz="1300" dirty="0">
                <a:latin typeface="微软雅黑" panose="020B0503020204020204" pitchFamily="34" charset="-122"/>
                <a:ea typeface="微软雅黑" panose="020B0503020204020204" pitchFamily="34" charset="-122"/>
              </a:rPr>
              <a:t> ← 0</a:t>
            </a:r>
            <a:endParaRPr lang="en-US" altLang="zh-CN" sz="1300"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en-US" altLang="zh-CN" sz="1300" dirty="0">
                <a:latin typeface="微软雅黑" panose="020B0503020204020204" pitchFamily="34" charset="-122"/>
                <a:ea typeface="微软雅黑" panose="020B0503020204020204" pitchFamily="34" charset="-122"/>
              </a:rPr>
              <a:t>while </a:t>
            </a:r>
            <a:r>
              <a:rPr lang="en-US" altLang="zh-CN" sz="1300" dirty="0" err="1">
                <a:latin typeface="微软雅黑" panose="020B0503020204020204" pitchFamily="34" charset="-122"/>
                <a:ea typeface="微软雅黑" panose="020B0503020204020204" pitchFamily="34" charset="-122"/>
              </a:rPr>
              <a:t>i</a:t>
            </a:r>
            <a:r>
              <a:rPr lang="en-US" altLang="zh-CN" sz="1300" dirty="0">
                <a:latin typeface="微软雅黑" panose="020B0503020204020204" pitchFamily="34" charset="-122"/>
                <a:ea typeface="微软雅黑" panose="020B0503020204020204" pitchFamily="34" charset="-122"/>
              </a:rPr>
              <a:t>&lt;</a:t>
            </a:r>
            <a:r>
              <a:rPr lang="en-US" altLang="zh-CN" sz="1300" dirty="0" err="1">
                <a:latin typeface="微软雅黑" panose="020B0503020204020204" pitchFamily="34" charset="-122"/>
                <a:ea typeface="微软雅黑" panose="020B0503020204020204" pitchFamily="34" charset="-122"/>
              </a:rPr>
              <a:t>len</a:t>
            </a:r>
            <a:r>
              <a:rPr lang="en-US" altLang="zh-CN" sz="1300" dirty="0">
                <a:latin typeface="微软雅黑" panose="020B0503020204020204" pitchFamily="34" charset="-122"/>
                <a:ea typeface="微软雅黑" panose="020B0503020204020204" pitchFamily="34" charset="-122"/>
              </a:rPr>
              <a:t> </a:t>
            </a:r>
            <a:r>
              <a:rPr lang="zh-CN" altLang="en-US" sz="1300" dirty="0">
                <a:latin typeface="微软雅黑" panose="020B0503020204020204" pitchFamily="34" charset="-122"/>
                <a:ea typeface="微软雅黑" panose="020B0503020204020204" pitchFamily="34" charset="-122"/>
              </a:rPr>
              <a:t>且</a:t>
            </a:r>
            <a:r>
              <a:rPr lang="en-US" altLang="zh-CN" sz="1300" dirty="0" err="1">
                <a:latin typeface="微软雅黑" panose="020B0503020204020204" pitchFamily="34" charset="-122"/>
                <a:ea typeface="微软雅黑" panose="020B0503020204020204" pitchFamily="34" charset="-122"/>
              </a:rPr>
              <a:t>s.data</a:t>
            </a:r>
            <a:r>
              <a:rPr lang="en-US" altLang="zh-CN" sz="1300" dirty="0">
                <a:latin typeface="微软雅黑" panose="020B0503020204020204" pitchFamily="34" charset="-122"/>
                <a:ea typeface="微软雅黑" panose="020B0503020204020204" pitchFamily="34" charset="-122"/>
              </a:rPr>
              <a:t>[</a:t>
            </a:r>
            <a:r>
              <a:rPr lang="en-US" altLang="zh-CN" sz="1300" dirty="0" err="1">
                <a:latin typeface="微软雅黑" panose="020B0503020204020204" pitchFamily="34" charset="-122"/>
                <a:ea typeface="微软雅黑" panose="020B0503020204020204" pitchFamily="34" charset="-122"/>
              </a:rPr>
              <a:t>i</a:t>
            </a:r>
            <a:r>
              <a:rPr lang="en-US" altLang="zh-CN" sz="1300" dirty="0">
                <a:latin typeface="微软雅黑" panose="020B0503020204020204" pitchFamily="34" charset="-122"/>
                <a:ea typeface="微软雅黑" panose="020B0503020204020204" pitchFamily="34" charset="-122"/>
              </a:rPr>
              <a:t>] = </a:t>
            </a:r>
            <a:r>
              <a:rPr lang="en-US" altLang="zh-CN" sz="1300" dirty="0" err="1">
                <a:latin typeface="微软雅黑" panose="020B0503020204020204" pitchFamily="34" charset="-122"/>
                <a:ea typeface="微软雅黑" panose="020B0503020204020204" pitchFamily="34" charset="-122"/>
              </a:rPr>
              <a:t>t.data</a:t>
            </a:r>
            <a:r>
              <a:rPr lang="en-US" altLang="zh-CN" sz="1300" dirty="0">
                <a:latin typeface="微软雅黑" panose="020B0503020204020204" pitchFamily="34" charset="-122"/>
                <a:ea typeface="微软雅黑" panose="020B0503020204020204" pitchFamily="34" charset="-122"/>
              </a:rPr>
              <a:t>[</a:t>
            </a:r>
            <a:r>
              <a:rPr lang="en-US" altLang="zh-CN" sz="1300" dirty="0" err="1">
                <a:latin typeface="微软雅黑" panose="020B0503020204020204" pitchFamily="34" charset="-122"/>
                <a:ea typeface="微软雅黑" panose="020B0503020204020204" pitchFamily="34" charset="-122"/>
              </a:rPr>
              <a:t>i</a:t>
            </a:r>
            <a:r>
              <a:rPr lang="en-US" altLang="zh-CN" sz="1300" dirty="0">
                <a:latin typeface="微软雅黑" panose="020B0503020204020204" pitchFamily="34" charset="-122"/>
                <a:ea typeface="微软雅黑" panose="020B0503020204020204" pitchFamily="34" charset="-122"/>
              </a:rPr>
              <a:t>] do</a:t>
            </a:r>
            <a:endParaRPr lang="en-US" altLang="zh-CN" sz="1300"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en-US" altLang="zh-CN" sz="1300" dirty="0">
                <a:latin typeface="微软雅黑" panose="020B0503020204020204" pitchFamily="34" charset="-122"/>
                <a:ea typeface="微软雅黑" panose="020B0503020204020204" pitchFamily="34" charset="-122"/>
              </a:rPr>
              <a:t>   </a:t>
            </a:r>
            <a:r>
              <a:rPr lang="en-US" altLang="zh-CN" sz="1300" dirty="0" err="1">
                <a:latin typeface="微软雅黑" panose="020B0503020204020204" pitchFamily="34" charset="-122"/>
                <a:ea typeface="微软雅黑" panose="020B0503020204020204" pitchFamily="34" charset="-122"/>
              </a:rPr>
              <a:t>i</a:t>
            </a:r>
            <a:r>
              <a:rPr lang="en-US" altLang="zh-CN" sz="1300" dirty="0">
                <a:latin typeface="微软雅黑" panose="020B0503020204020204" pitchFamily="34" charset="-122"/>
                <a:ea typeface="微软雅黑" panose="020B0503020204020204" pitchFamily="34" charset="-122"/>
              </a:rPr>
              <a:t> ← i+1</a:t>
            </a:r>
            <a:endParaRPr lang="en-US" altLang="zh-CN" sz="1300"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en-US" altLang="zh-CN" sz="1300" dirty="0">
                <a:latin typeface="微软雅黑" panose="020B0503020204020204" pitchFamily="34" charset="-122"/>
                <a:ea typeface="微软雅黑" panose="020B0503020204020204" pitchFamily="34" charset="-122"/>
              </a:rPr>
              <a:t>end</a:t>
            </a:r>
            <a:endParaRPr lang="en-US" altLang="zh-CN" sz="1300"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en-US" altLang="zh-CN" sz="1300" dirty="0">
                <a:latin typeface="微软雅黑" panose="020B0503020204020204" pitchFamily="34" charset="-122"/>
                <a:ea typeface="微软雅黑" panose="020B0503020204020204" pitchFamily="34" charset="-122"/>
              </a:rPr>
              <a:t>if </a:t>
            </a:r>
            <a:r>
              <a:rPr lang="en-US" altLang="zh-CN" sz="1300" dirty="0" err="1">
                <a:latin typeface="微软雅黑" panose="020B0503020204020204" pitchFamily="34" charset="-122"/>
                <a:ea typeface="微软雅黑" panose="020B0503020204020204" pitchFamily="34" charset="-122"/>
              </a:rPr>
              <a:t>i</a:t>
            </a:r>
            <a:r>
              <a:rPr lang="en-US" altLang="zh-CN" sz="1300" dirty="0">
                <a:latin typeface="微软雅黑" panose="020B0503020204020204" pitchFamily="34" charset="-122"/>
                <a:ea typeface="微软雅黑" panose="020B0503020204020204" pitchFamily="34" charset="-122"/>
              </a:rPr>
              <a:t>=</a:t>
            </a:r>
            <a:r>
              <a:rPr lang="en-US" altLang="zh-CN" sz="1300" dirty="0" err="1">
                <a:latin typeface="微软雅黑" panose="020B0503020204020204" pitchFamily="34" charset="-122"/>
                <a:ea typeface="微软雅黑" panose="020B0503020204020204" pitchFamily="34" charset="-122"/>
              </a:rPr>
              <a:t>len</a:t>
            </a:r>
            <a:r>
              <a:rPr lang="en-US" altLang="zh-CN" sz="1300" dirty="0">
                <a:latin typeface="微软雅黑" panose="020B0503020204020204" pitchFamily="34" charset="-122"/>
                <a:ea typeface="微软雅黑" panose="020B0503020204020204" pitchFamily="34" charset="-122"/>
              </a:rPr>
              <a:t> then</a:t>
            </a:r>
            <a:endParaRPr lang="en-US" altLang="zh-CN" sz="1300"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en-US" altLang="zh-CN" sz="1300" dirty="0">
                <a:latin typeface="微软雅黑" panose="020B0503020204020204" pitchFamily="34" charset="-122"/>
                <a:ea typeface="微软雅黑" panose="020B0503020204020204" pitchFamily="34" charset="-122"/>
              </a:rPr>
              <a:t>|  if </a:t>
            </a:r>
            <a:r>
              <a:rPr lang="en-US" altLang="zh-CN" sz="1300" dirty="0" err="1">
                <a:latin typeface="微软雅黑" panose="020B0503020204020204" pitchFamily="34" charset="-122"/>
                <a:ea typeface="微软雅黑" panose="020B0503020204020204" pitchFamily="34" charset="-122"/>
              </a:rPr>
              <a:t>s.length</a:t>
            </a:r>
            <a:r>
              <a:rPr lang="en-US" altLang="zh-CN" sz="1300" dirty="0">
                <a:latin typeface="微软雅黑" panose="020B0503020204020204" pitchFamily="34" charset="-122"/>
                <a:ea typeface="微软雅黑" panose="020B0503020204020204" pitchFamily="34" charset="-122"/>
              </a:rPr>
              <a:t> &gt; </a:t>
            </a:r>
            <a:r>
              <a:rPr lang="en-US" altLang="zh-CN" sz="1300" dirty="0" err="1">
                <a:latin typeface="微软雅黑" panose="020B0503020204020204" pitchFamily="34" charset="-122"/>
                <a:ea typeface="微软雅黑" panose="020B0503020204020204" pitchFamily="34" charset="-122"/>
              </a:rPr>
              <a:t>len</a:t>
            </a:r>
            <a:r>
              <a:rPr lang="en-US" altLang="zh-CN" sz="1300" dirty="0">
                <a:latin typeface="微软雅黑" panose="020B0503020204020204" pitchFamily="34" charset="-122"/>
                <a:ea typeface="微软雅黑" panose="020B0503020204020204" pitchFamily="34" charset="-122"/>
              </a:rPr>
              <a:t> then</a:t>
            </a:r>
            <a:endParaRPr lang="en-US" altLang="zh-CN" sz="1300"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en-US" altLang="zh-CN" sz="1300" dirty="0">
                <a:latin typeface="微软雅黑" panose="020B0503020204020204" pitchFamily="34" charset="-122"/>
                <a:ea typeface="微软雅黑" panose="020B0503020204020204" pitchFamily="34" charset="-122"/>
              </a:rPr>
              <a:t>|  |  ret ← 1</a:t>
            </a:r>
            <a:endParaRPr lang="en-US" altLang="zh-CN" sz="1300"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en-US" altLang="zh-CN" sz="1300" dirty="0">
                <a:latin typeface="微软雅黑" panose="020B0503020204020204" pitchFamily="34" charset="-122"/>
                <a:ea typeface="微软雅黑" panose="020B0503020204020204" pitchFamily="34" charset="-122"/>
              </a:rPr>
              <a:t>|  else if </a:t>
            </a:r>
            <a:r>
              <a:rPr lang="en-US" altLang="zh-CN" sz="1300" dirty="0" err="1">
                <a:latin typeface="微软雅黑" panose="020B0503020204020204" pitchFamily="34" charset="-122"/>
                <a:ea typeface="微软雅黑" panose="020B0503020204020204" pitchFamily="34" charset="-122"/>
              </a:rPr>
              <a:t>t.length</a:t>
            </a:r>
            <a:r>
              <a:rPr lang="en-US" altLang="zh-CN" sz="1300" dirty="0">
                <a:latin typeface="微软雅黑" panose="020B0503020204020204" pitchFamily="34" charset="-122"/>
                <a:ea typeface="微软雅黑" panose="020B0503020204020204" pitchFamily="34" charset="-122"/>
              </a:rPr>
              <a:t> &gt; </a:t>
            </a:r>
            <a:r>
              <a:rPr lang="en-US" altLang="zh-CN" sz="1300" dirty="0" err="1">
                <a:latin typeface="微软雅黑" panose="020B0503020204020204" pitchFamily="34" charset="-122"/>
                <a:ea typeface="微软雅黑" panose="020B0503020204020204" pitchFamily="34" charset="-122"/>
              </a:rPr>
              <a:t>len</a:t>
            </a:r>
            <a:r>
              <a:rPr lang="en-US" altLang="zh-CN" sz="1300" dirty="0">
                <a:latin typeface="微软雅黑" panose="020B0503020204020204" pitchFamily="34" charset="-122"/>
                <a:ea typeface="微软雅黑" panose="020B0503020204020204" pitchFamily="34" charset="-122"/>
              </a:rPr>
              <a:t> then</a:t>
            </a:r>
            <a:endParaRPr lang="en-US" altLang="zh-CN" sz="1300"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en-US" altLang="zh-CN" sz="1300" dirty="0">
                <a:latin typeface="微软雅黑" panose="020B0503020204020204" pitchFamily="34" charset="-122"/>
                <a:ea typeface="微软雅黑" panose="020B0503020204020204" pitchFamily="34" charset="-122"/>
              </a:rPr>
              <a:t>|  |  ret ← -1</a:t>
            </a:r>
            <a:endParaRPr lang="en-US" altLang="zh-CN" sz="1300"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en-US" altLang="zh-CN" sz="1300" dirty="0">
                <a:latin typeface="微软雅黑" panose="020B0503020204020204" pitchFamily="34" charset="-122"/>
                <a:ea typeface="微软雅黑" panose="020B0503020204020204" pitchFamily="34" charset="-122"/>
              </a:rPr>
              <a:t>|  else  //s=t</a:t>
            </a:r>
            <a:endParaRPr lang="en-US" altLang="zh-CN" sz="1300"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en-US" altLang="zh-CN" sz="1300" dirty="0">
                <a:latin typeface="微软雅黑" panose="020B0503020204020204" pitchFamily="34" charset="-122"/>
                <a:ea typeface="微软雅黑" panose="020B0503020204020204" pitchFamily="34" charset="-122"/>
              </a:rPr>
              <a:t>|  |  ret ← 0</a:t>
            </a:r>
            <a:endParaRPr lang="en-US" altLang="zh-CN" sz="1300"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en-US" altLang="zh-CN" sz="1300" dirty="0">
                <a:latin typeface="微软雅黑" panose="020B0503020204020204" pitchFamily="34" charset="-122"/>
                <a:ea typeface="微软雅黑" panose="020B0503020204020204" pitchFamily="34" charset="-122"/>
              </a:rPr>
              <a:t>|  end</a:t>
            </a:r>
            <a:endParaRPr lang="en-US" altLang="zh-CN" sz="1300"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en-US" altLang="zh-CN" sz="1300" dirty="0">
                <a:latin typeface="微软雅黑" panose="020B0503020204020204" pitchFamily="34" charset="-122"/>
                <a:ea typeface="微软雅黑" panose="020B0503020204020204" pitchFamily="34" charset="-122"/>
              </a:rPr>
              <a:t>else if </a:t>
            </a:r>
            <a:r>
              <a:rPr lang="en-US" altLang="zh-CN" sz="1300" dirty="0" err="1">
                <a:latin typeface="微软雅黑" panose="020B0503020204020204" pitchFamily="34" charset="-122"/>
                <a:ea typeface="微软雅黑" panose="020B0503020204020204" pitchFamily="34" charset="-122"/>
              </a:rPr>
              <a:t>s.data</a:t>
            </a:r>
            <a:r>
              <a:rPr lang="en-US" altLang="zh-CN" sz="1300" dirty="0">
                <a:latin typeface="微软雅黑" panose="020B0503020204020204" pitchFamily="34" charset="-122"/>
                <a:ea typeface="微软雅黑" panose="020B0503020204020204" pitchFamily="34" charset="-122"/>
              </a:rPr>
              <a:t>[</a:t>
            </a:r>
            <a:r>
              <a:rPr lang="en-US" altLang="zh-CN" sz="1300" dirty="0" err="1">
                <a:latin typeface="微软雅黑" panose="020B0503020204020204" pitchFamily="34" charset="-122"/>
                <a:ea typeface="微软雅黑" panose="020B0503020204020204" pitchFamily="34" charset="-122"/>
              </a:rPr>
              <a:t>i</a:t>
            </a:r>
            <a:r>
              <a:rPr lang="en-US" altLang="zh-CN" sz="1300" dirty="0">
                <a:latin typeface="微软雅黑" panose="020B0503020204020204" pitchFamily="34" charset="-122"/>
                <a:ea typeface="微软雅黑" panose="020B0503020204020204" pitchFamily="34" charset="-122"/>
              </a:rPr>
              <a:t>] &gt; </a:t>
            </a:r>
            <a:r>
              <a:rPr lang="en-US" altLang="zh-CN" sz="1300" dirty="0" err="1">
                <a:latin typeface="微软雅黑" panose="020B0503020204020204" pitchFamily="34" charset="-122"/>
                <a:ea typeface="微软雅黑" panose="020B0503020204020204" pitchFamily="34" charset="-122"/>
              </a:rPr>
              <a:t>t.data</a:t>
            </a:r>
            <a:r>
              <a:rPr lang="en-US" altLang="zh-CN" sz="1300" dirty="0">
                <a:latin typeface="微软雅黑" panose="020B0503020204020204" pitchFamily="34" charset="-122"/>
                <a:ea typeface="微软雅黑" panose="020B0503020204020204" pitchFamily="34" charset="-122"/>
              </a:rPr>
              <a:t>[</a:t>
            </a:r>
            <a:r>
              <a:rPr lang="en-US" altLang="zh-CN" sz="1300" dirty="0" err="1">
                <a:latin typeface="微软雅黑" panose="020B0503020204020204" pitchFamily="34" charset="-122"/>
                <a:ea typeface="微软雅黑" panose="020B0503020204020204" pitchFamily="34" charset="-122"/>
              </a:rPr>
              <a:t>i</a:t>
            </a:r>
            <a:r>
              <a:rPr lang="en-US" altLang="zh-CN" sz="1300" dirty="0">
                <a:latin typeface="微软雅黑" panose="020B0503020204020204" pitchFamily="34" charset="-122"/>
                <a:ea typeface="微软雅黑" panose="020B0503020204020204" pitchFamily="34" charset="-122"/>
              </a:rPr>
              <a:t>] then</a:t>
            </a:r>
            <a:endParaRPr lang="en-US" altLang="zh-CN" sz="1300"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en-US" altLang="zh-CN" sz="1300" dirty="0">
                <a:latin typeface="微软雅黑" panose="020B0503020204020204" pitchFamily="34" charset="-122"/>
                <a:ea typeface="微软雅黑" panose="020B0503020204020204" pitchFamily="34" charset="-122"/>
              </a:rPr>
              <a:t>|  |  ret ← 1</a:t>
            </a:r>
            <a:endParaRPr lang="en-US" altLang="zh-CN" sz="1300"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en-US" altLang="zh-CN" sz="1300" dirty="0">
                <a:latin typeface="微软雅黑" panose="020B0503020204020204" pitchFamily="34" charset="-122"/>
                <a:ea typeface="微软雅黑" panose="020B0503020204020204" pitchFamily="34" charset="-122"/>
              </a:rPr>
              <a:t>else </a:t>
            </a:r>
            <a:endParaRPr lang="en-US" altLang="zh-CN" sz="1300"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en-US" altLang="zh-CN" sz="1300" dirty="0">
                <a:latin typeface="微软雅黑" panose="020B0503020204020204" pitchFamily="34" charset="-122"/>
                <a:ea typeface="微软雅黑" panose="020B0503020204020204" pitchFamily="34" charset="-122"/>
              </a:rPr>
              <a:t>|  |  ret ← -1</a:t>
            </a:r>
            <a:endParaRPr lang="en-US" altLang="zh-CN" sz="1300"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en-US" altLang="zh-CN" sz="1300" dirty="0">
                <a:latin typeface="微软雅黑" panose="020B0503020204020204" pitchFamily="34" charset="-122"/>
                <a:ea typeface="微软雅黑" panose="020B0503020204020204" pitchFamily="34" charset="-122"/>
              </a:rPr>
              <a:t>end</a:t>
            </a:r>
            <a:endParaRPr lang="en-US" altLang="zh-CN" sz="1300"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en-US" altLang="zh-CN" sz="1300" dirty="0">
                <a:latin typeface="微软雅黑" panose="020B0503020204020204" pitchFamily="34" charset="-122"/>
                <a:ea typeface="微软雅黑" panose="020B0503020204020204" pitchFamily="34" charset="-122"/>
              </a:rPr>
              <a:t>return ret</a:t>
            </a:r>
            <a:endParaRPr lang="en-US" altLang="zh-CN" sz="1300"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zh-CN" altLang="zh-CN" sz="1300" dirty="0">
                <a:latin typeface="微软雅黑" panose="020B0503020204020204" pitchFamily="34" charset="-122"/>
                <a:ea typeface="微软雅黑" panose="020B0503020204020204" pitchFamily="34" charset="-122"/>
              </a:rPr>
              <a:t>——————————————————————</a:t>
            </a:r>
            <a:endParaRPr lang="zh-CN" altLang="zh-CN" sz="1300" dirty="0">
              <a:latin typeface="微软雅黑" panose="020B0503020204020204" pitchFamily="34" charset="-122"/>
              <a:ea typeface="微软雅黑" panose="020B0503020204020204" pitchFamily="34" charset="-122"/>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字符串的链接存储实现</a:t>
            </a:r>
            <a:endParaRPr lang="zh-CN" altLang="en-US" dirty="0"/>
          </a:p>
        </p:txBody>
      </p:sp>
      <p:sp>
        <p:nvSpPr>
          <p:cNvPr id="3" name="副标题 2"/>
          <p:cNvSpPr>
            <a:spLocks noGrp="1"/>
          </p:cNvSpPr>
          <p:nvPr>
            <p:ph type="subTitle" idx="1"/>
          </p:nvPr>
        </p:nvSpPr>
        <p:spPr/>
        <p:txBody>
          <a:bodyPr/>
          <a:lstStyle/>
          <a:p>
            <a:r>
              <a:rPr lang="en-US" altLang="zh-CN" dirty="0"/>
              <a:t>4.3   </a:t>
            </a:r>
            <a:r>
              <a:rPr lang="zh-CN" altLang="en-US" dirty="0"/>
              <a:t>字符串的存储实现</a:t>
            </a:r>
            <a:endParaRPr lang="zh-CN" altLang="en-US" dirty="0"/>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endParaRPr lang="zh-CN" altLang="en-US" dirty="0"/>
          </a:p>
        </p:txBody>
      </p:sp>
      <p:sp>
        <p:nvSpPr>
          <p:cNvPr id="5" name="内容占位符 4"/>
          <p:cNvSpPr>
            <a:spLocks noGrp="1"/>
          </p:cNvSpPr>
          <p:nvPr>
            <p:ph idx="11"/>
          </p:nvPr>
        </p:nvSpPr>
        <p:spPr>
          <a:xfrm>
            <a:off x="584225" y="1276350"/>
            <a:ext cx="11055325" cy="5057775"/>
          </a:xfrm>
        </p:spPr>
        <p:txBody>
          <a:bodyPr>
            <a:normAutofit/>
          </a:bodyPr>
          <a:lstStyle/>
          <a:p>
            <a:pPr>
              <a:lnSpc>
                <a:spcPct val="110000"/>
              </a:lnSpc>
            </a:pPr>
            <a:r>
              <a:rPr lang="zh-CN" altLang="en-US" sz="2400" dirty="0"/>
              <a:t>将每个结点存放一个字符的字符串链接存储方式称为</a:t>
            </a:r>
            <a:r>
              <a:rPr lang="zh-CN" altLang="en-US" sz="2400" b="1" dirty="0"/>
              <a:t>非紧缩链接存储结构</a:t>
            </a:r>
            <a:r>
              <a:rPr lang="zh-CN" altLang="en-US" sz="2400" dirty="0"/>
              <a:t>，一个结点存放多个字符的字符串链接存储方式称为</a:t>
            </a:r>
            <a:r>
              <a:rPr lang="zh-CN" altLang="en-US" sz="2400" b="1" dirty="0"/>
              <a:t>紧缩链接存储结构</a:t>
            </a:r>
            <a:r>
              <a:rPr lang="zh-CN" altLang="en-US" sz="2400" dirty="0"/>
              <a:t>，也称为块链存储结构。</a:t>
            </a:r>
            <a:endParaRPr lang="en-US" altLang="zh-CN" sz="2400" dirty="0"/>
          </a:p>
          <a:p>
            <a:pPr>
              <a:lnSpc>
                <a:spcPct val="110000"/>
              </a:lnSpc>
            </a:pPr>
            <a:r>
              <a:rPr lang="zh-CN" altLang="en-US" sz="2400" b="1" dirty="0"/>
              <a:t>例</a:t>
            </a:r>
            <a:r>
              <a:rPr lang="zh-CN" altLang="en-US" sz="2400" dirty="0"/>
              <a:t>：字符串</a:t>
            </a:r>
            <a:r>
              <a:rPr lang="en-US" altLang="zh-CN" sz="2400" dirty="0"/>
              <a:t>"</a:t>
            </a:r>
            <a:r>
              <a:rPr lang="en-US" altLang="zh-CN" sz="2400" dirty="0" err="1"/>
              <a:t>abcdef</a:t>
            </a:r>
            <a:r>
              <a:rPr lang="en-US" altLang="zh-CN" sz="2400" dirty="0"/>
              <a:t>"</a:t>
            </a:r>
            <a:endParaRPr lang="en-US" altLang="zh-CN" sz="2400" dirty="0"/>
          </a:p>
          <a:p>
            <a:pPr>
              <a:lnSpc>
                <a:spcPct val="110000"/>
              </a:lnSpc>
            </a:pPr>
            <a:r>
              <a:rPr lang="zh-CN" altLang="en-US" sz="2400" dirty="0"/>
              <a:t>非紧缩链接存储结构：</a:t>
            </a:r>
            <a:endParaRPr lang="en-US" altLang="zh-CN" sz="2400" dirty="0"/>
          </a:p>
          <a:p>
            <a:pPr>
              <a:lnSpc>
                <a:spcPct val="110000"/>
              </a:lnSpc>
            </a:pPr>
            <a:endParaRPr lang="en-US" altLang="zh-CN" sz="2400" dirty="0"/>
          </a:p>
          <a:p>
            <a:pPr>
              <a:lnSpc>
                <a:spcPct val="110000"/>
              </a:lnSpc>
            </a:pPr>
            <a:r>
              <a:rPr lang="zh-CN" altLang="en-US" sz="2400" dirty="0"/>
              <a:t>紧缩链接存储结构：</a:t>
            </a:r>
            <a:endParaRPr lang="en-US" altLang="zh-CN" sz="2400" dirty="0"/>
          </a:p>
          <a:p>
            <a:pPr>
              <a:lnSpc>
                <a:spcPct val="110000"/>
              </a:lnSpc>
            </a:pPr>
            <a:endParaRPr lang="en-US" altLang="zh-CN" sz="2400" dirty="0"/>
          </a:p>
          <a:p>
            <a:pPr>
              <a:lnSpc>
                <a:spcPct val="110000"/>
              </a:lnSpc>
            </a:pPr>
            <a:endParaRPr lang="en-US" altLang="zh-CN" sz="2400" dirty="0"/>
          </a:p>
          <a:p>
            <a:pPr>
              <a:lnSpc>
                <a:spcPct val="110000"/>
              </a:lnSpc>
            </a:pPr>
            <a:r>
              <a:rPr lang="zh-CN" altLang="en-US" sz="2400" dirty="0"/>
              <a:t>为容易理解，下面对非紧缩链接存储结构的字符串的基本操作进行介绍</a:t>
            </a:r>
            <a:endParaRPr lang="zh-CN" altLang="zh-CN" sz="2400" dirty="0"/>
          </a:p>
        </p:txBody>
      </p:sp>
      <p:grpSp>
        <p:nvGrpSpPr>
          <p:cNvPr id="45" name="组合 44"/>
          <p:cNvGrpSpPr/>
          <p:nvPr/>
        </p:nvGrpSpPr>
        <p:grpSpPr>
          <a:xfrm>
            <a:off x="3844039" y="3429000"/>
            <a:ext cx="7029701" cy="381000"/>
            <a:chOff x="3287924" y="3429000"/>
            <a:chExt cx="8722455" cy="443970"/>
          </a:xfrm>
        </p:grpSpPr>
        <p:grpSp>
          <p:nvGrpSpPr>
            <p:cNvPr id="21" name="组合 20"/>
            <p:cNvGrpSpPr/>
            <p:nvPr/>
          </p:nvGrpSpPr>
          <p:grpSpPr>
            <a:xfrm>
              <a:off x="4690533" y="3429000"/>
              <a:ext cx="880534" cy="431800"/>
              <a:chOff x="4690533" y="3429000"/>
              <a:chExt cx="880534" cy="431800"/>
            </a:xfrm>
          </p:grpSpPr>
          <p:sp>
            <p:nvSpPr>
              <p:cNvPr id="19" name="矩形 18"/>
              <p:cNvSpPr/>
              <p:nvPr/>
            </p:nvSpPr>
            <p:spPr>
              <a:xfrm>
                <a:off x="4690533" y="3429000"/>
                <a:ext cx="440267" cy="431800"/>
              </a:xfrm>
              <a:prstGeom prst="rect">
                <a:avLst/>
              </a:prstGeom>
              <a:solidFill>
                <a:srgbClr val="51ADB7"/>
              </a:solidFill>
              <a:ln>
                <a:solidFill>
                  <a:srgbClr val="51ADB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a</a:t>
                </a:r>
                <a:endParaRPr lang="zh-CN" altLang="en-US" dirty="0"/>
              </a:p>
            </p:txBody>
          </p:sp>
          <p:sp>
            <p:nvSpPr>
              <p:cNvPr id="20" name="矩形 19"/>
              <p:cNvSpPr/>
              <p:nvPr/>
            </p:nvSpPr>
            <p:spPr>
              <a:xfrm>
                <a:off x="5130800" y="3429000"/>
                <a:ext cx="440267" cy="431800"/>
              </a:xfrm>
              <a:prstGeom prst="rect">
                <a:avLst/>
              </a:prstGeom>
              <a:noFill/>
              <a:ln>
                <a:solidFill>
                  <a:srgbClr val="51ADB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2" name="组合 21"/>
            <p:cNvGrpSpPr/>
            <p:nvPr/>
          </p:nvGrpSpPr>
          <p:grpSpPr>
            <a:xfrm>
              <a:off x="5968619" y="3429000"/>
              <a:ext cx="880534" cy="431800"/>
              <a:chOff x="4690533" y="3429000"/>
              <a:chExt cx="880534" cy="431800"/>
            </a:xfrm>
          </p:grpSpPr>
          <p:sp>
            <p:nvSpPr>
              <p:cNvPr id="23" name="矩形 22"/>
              <p:cNvSpPr/>
              <p:nvPr/>
            </p:nvSpPr>
            <p:spPr>
              <a:xfrm>
                <a:off x="4690533" y="3429000"/>
                <a:ext cx="440267" cy="431800"/>
              </a:xfrm>
              <a:prstGeom prst="rect">
                <a:avLst/>
              </a:prstGeom>
              <a:solidFill>
                <a:srgbClr val="51ADB7"/>
              </a:solidFill>
              <a:ln>
                <a:solidFill>
                  <a:srgbClr val="51ADB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b</a:t>
                </a:r>
                <a:endParaRPr lang="zh-CN" altLang="en-US" dirty="0"/>
              </a:p>
            </p:txBody>
          </p:sp>
          <p:sp>
            <p:nvSpPr>
              <p:cNvPr id="24" name="矩形 23"/>
              <p:cNvSpPr/>
              <p:nvPr/>
            </p:nvSpPr>
            <p:spPr>
              <a:xfrm>
                <a:off x="5130800" y="3429000"/>
                <a:ext cx="440267" cy="431800"/>
              </a:xfrm>
              <a:prstGeom prst="rect">
                <a:avLst/>
              </a:prstGeom>
              <a:noFill/>
              <a:ln>
                <a:solidFill>
                  <a:srgbClr val="51ADB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5" name="组合 24"/>
            <p:cNvGrpSpPr/>
            <p:nvPr/>
          </p:nvGrpSpPr>
          <p:grpSpPr>
            <a:xfrm>
              <a:off x="7205133" y="3429000"/>
              <a:ext cx="880534" cy="431800"/>
              <a:chOff x="4690533" y="3429000"/>
              <a:chExt cx="880534" cy="431800"/>
            </a:xfrm>
          </p:grpSpPr>
          <p:sp>
            <p:nvSpPr>
              <p:cNvPr id="26" name="矩形 25"/>
              <p:cNvSpPr/>
              <p:nvPr/>
            </p:nvSpPr>
            <p:spPr>
              <a:xfrm>
                <a:off x="4690533" y="3429000"/>
                <a:ext cx="440267" cy="431800"/>
              </a:xfrm>
              <a:prstGeom prst="rect">
                <a:avLst/>
              </a:prstGeom>
              <a:solidFill>
                <a:srgbClr val="51ADB7"/>
              </a:solidFill>
              <a:ln>
                <a:solidFill>
                  <a:srgbClr val="51ADB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c</a:t>
                </a:r>
                <a:endParaRPr lang="zh-CN" altLang="en-US" dirty="0"/>
              </a:p>
            </p:txBody>
          </p:sp>
          <p:sp>
            <p:nvSpPr>
              <p:cNvPr id="27" name="矩形 26"/>
              <p:cNvSpPr/>
              <p:nvPr/>
            </p:nvSpPr>
            <p:spPr>
              <a:xfrm>
                <a:off x="5130800" y="3429000"/>
                <a:ext cx="440267" cy="431800"/>
              </a:xfrm>
              <a:prstGeom prst="rect">
                <a:avLst/>
              </a:prstGeom>
              <a:noFill/>
              <a:ln>
                <a:solidFill>
                  <a:srgbClr val="51ADB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8" name="组合 27"/>
            <p:cNvGrpSpPr/>
            <p:nvPr/>
          </p:nvGrpSpPr>
          <p:grpSpPr>
            <a:xfrm>
              <a:off x="8488245" y="3429000"/>
              <a:ext cx="880534" cy="431800"/>
              <a:chOff x="4690533" y="3429000"/>
              <a:chExt cx="880534" cy="431800"/>
            </a:xfrm>
          </p:grpSpPr>
          <p:sp>
            <p:nvSpPr>
              <p:cNvPr id="29" name="矩形 28"/>
              <p:cNvSpPr/>
              <p:nvPr/>
            </p:nvSpPr>
            <p:spPr>
              <a:xfrm>
                <a:off x="4690533" y="3429000"/>
                <a:ext cx="440267" cy="431800"/>
              </a:xfrm>
              <a:prstGeom prst="rect">
                <a:avLst/>
              </a:prstGeom>
              <a:solidFill>
                <a:srgbClr val="51ADB7"/>
              </a:solidFill>
              <a:ln>
                <a:solidFill>
                  <a:srgbClr val="51ADB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d</a:t>
                </a:r>
                <a:endParaRPr lang="zh-CN" altLang="en-US" dirty="0"/>
              </a:p>
            </p:txBody>
          </p:sp>
          <p:sp>
            <p:nvSpPr>
              <p:cNvPr id="30" name="矩形 29"/>
              <p:cNvSpPr/>
              <p:nvPr/>
            </p:nvSpPr>
            <p:spPr>
              <a:xfrm>
                <a:off x="5130800" y="3429000"/>
                <a:ext cx="440267" cy="431800"/>
              </a:xfrm>
              <a:prstGeom prst="rect">
                <a:avLst/>
              </a:prstGeom>
              <a:noFill/>
              <a:ln>
                <a:solidFill>
                  <a:srgbClr val="51ADB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1" name="组合 30"/>
            <p:cNvGrpSpPr/>
            <p:nvPr/>
          </p:nvGrpSpPr>
          <p:grpSpPr>
            <a:xfrm>
              <a:off x="9809046" y="3441170"/>
              <a:ext cx="880534" cy="431800"/>
              <a:chOff x="4690533" y="3429000"/>
              <a:chExt cx="880534" cy="431800"/>
            </a:xfrm>
          </p:grpSpPr>
          <p:sp>
            <p:nvSpPr>
              <p:cNvPr id="32" name="矩形 31"/>
              <p:cNvSpPr/>
              <p:nvPr/>
            </p:nvSpPr>
            <p:spPr>
              <a:xfrm>
                <a:off x="4690533" y="3429000"/>
                <a:ext cx="440267" cy="431800"/>
              </a:xfrm>
              <a:prstGeom prst="rect">
                <a:avLst/>
              </a:prstGeom>
              <a:solidFill>
                <a:srgbClr val="51ADB7"/>
              </a:solidFill>
              <a:ln>
                <a:solidFill>
                  <a:srgbClr val="51ADB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e</a:t>
                </a:r>
                <a:endParaRPr lang="zh-CN" altLang="en-US" dirty="0"/>
              </a:p>
            </p:txBody>
          </p:sp>
          <p:sp>
            <p:nvSpPr>
              <p:cNvPr id="33" name="矩形 32"/>
              <p:cNvSpPr/>
              <p:nvPr/>
            </p:nvSpPr>
            <p:spPr>
              <a:xfrm>
                <a:off x="5130800" y="3429000"/>
                <a:ext cx="440267" cy="431800"/>
              </a:xfrm>
              <a:prstGeom prst="rect">
                <a:avLst/>
              </a:prstGeom>
              <a:noFill/>
              <a:ln>
                <a:solidFill>
                  <a:srgbClr val="51ADB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4" name="组合 33"/>
            <p:cNvGrpSpPr/>
            <p:nvPr/>
          </p:nvGrpSpPr>
          <p:grpSpPr>
            <a:xfrm>
              <a:off x="11129845" y="3429000"/>
              <a:ext cx="880534" cy="431800"/>
              <a:chOff x="4690533" y="3429000"/>
              <a:chExt cx="880534" cy="431800"/>
            </a:xfrm>
          </p:grpSpPr>
          <p:sp>
            <p:nvSpPr>
              <p:cNvPr id="35" name="矩形 34"/>
              <p:cNvSpPr/>
              <p:nvPr/>
            </p:nvSpPr>
            <p:spPr>
              <a:xfrm>
                <a:off x="4690533" y="3429000"/>
                <a:ext cx="440267" cy="431800"/>
              </a:xfrm>
              <a:prstGeom prst="rect">
                <a:avLst/>
              </a:prstGeom>
              <a:solidFill>
                <a:srgbClr val="51ADB7"/>
              </a:solidFill>
              <a:ln>
                <a:solidFill>
                  <a:srgbClr val="51ADB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f</a:t>
                </a:r>
                <a:endParaRPr lang="zh-CN" altLang="en-US" dirty="0"/>
              </a:p>
            </p:txBody>
          </p:sp>
          <p:sp>
            <p:nvSpPr>
              <p:cNvPr id="36" name="矩形 35"/>
              <p:cNvSpPr/>
              <p:nvPr/>
            </p:nvSpPr>
            <p:spPr>
              <a:xfrm>
                <a:off x="5130800" y="3429000"/>
                <a:ext cx="440267" cy="431800"/>
              </a:xfrm>
              <a:prstGeom prst="rect">
                <a:avLst/>
              </a:prstGeom>
              <a:noFill/>
              <a:ln>
                <a:solidFill>
                  <a:srgbClr val="51ADB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a:t>
                </a:r>
                <a:endParaRPr lang="en-US" altLang="zh-CN" dirty="0">
                  <a:solidFill>
                    <a:schemeClr val="tx1"/>
                  </a:solidFill>
                </a:endParaRPr>
              </a:p>
            </p:txBody>
          </p:sp>
        </p:grpSp>
        <p:cxnSp>
          <p:nvCxnSpPr>
            <p:cNvPr id="38" name="直接箭头连接符 37"/>
            <p:cNvCxnSpPr>
              <a:endCxn id="23" idx="1"/>
            </p:cNvCxnSpPr>
            <p:nvPr/>
          </p:nvCxnSpPr>
          <p:spPr>
            <a:xfrm>
              <a:off x="5350933" y="3644900"/>
              <a:ext cx="617686" cy="0"/>
            </a:xfrm>
            <a:prstGeom prst="straightConnector1">
              <a:avLst/>
            </a:prstGeom>
            <a:ln w="28575">
              <a:solidFill>
                <a:srgbClr val="009999"/>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9" name="直接箭头连接符 38"/>
            <p:cNvCxnSpPr/>
            <p:nvPr/>
          </p:nvCxnSpPr>
          <p:spPr>
            <a:xfrm>
              <a:off x="6587447" y="3654530"/>
              <a:ext cx="617686" cy="0"/>
            </a:xfrm>
            <a:prstGeom prst="straightConnector1">
              <a:avLst/>
            </a:prstGeom>
            <a:ln w="28575">
              <a:solidFill>
                <a:srgbClr val="009999"/>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0" name="直接箭头连接符 39"/>
            <p:cNvCxnSpPr/>
            <p:nvPr/>
          </p:nvCxnSpPr>
          <p:spPr>
            <a:xfrm>
              <a:off x="7870559" y="3654530"/>
              <a:ext cx="617686" cy="0"/>
            </a:xfrm>
            <a:prstGeom prst="straightConnector1">
              <a:avLst/>
            </a:prstGeom>
            <a:ln w="28575">
              <a:solidFill>
                <a:srgbClr val="009999"/>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1" name="直接箭头连接符 40"/>
            <p:cNvCxnSpPr/>
            <p:nvPr/>
          </p:nvCxnSpPr>
          <p:spPr>
            <a:xfrm>
              <a:off x="9191360" y="3654530"/>
              <a:ext cx="617686" cy="0"/>
            </a:xfrm>
            <a:prstGeom prst="straightConnector1">
              <a:avLst/>
            </a:prstGeom>
            <a:ln w="28575">
              <a:solidFill>
                <a:srgbClr val="009999"/>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2" name="直接箭头连接符 41"/>
            <p:cNvCxnSpPr/>
            <p:nvPr/>
          </p:nvCxnSpPr>
          <p:spPr>
            <a:xfrm>
              <a:off x="10512159" y="3672310"/>
              <a:ext cx="617686" cy="0"/>
            </a:xfrm>
            <a:prstGeom prst="straightConnector1">
              <a:avLst/>
            </a:prstGeom>
            <a:ln w="28575">
              <a:solidFill>
                <a:srgbClr val="009999"/>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3" name="直接箭头连接符 42"/>
            <p:cNvCxnSpPr/>
            <p:nvPr/>
          </p:nvCxnSpPr>
          <p:spPr>
            <a:xfrm>
              <a:off x="4072847" y="3672310"/>
              <a:ext cx="617686" cy="0"/>
            </a:xfrm>
            <a:prstGeom prst="straightConnector1">
              <a:avLst/>
            </a:prstGeom>
            <a:ln w="28575">
              <a:solidFill>
                <a:srgbClr val="009999"/>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44" name="文本框 43"/>
            <p:cNvSpPr txBox="1"/>
            <p:nvPr/>
          </p:nvSpPr>
          <p:spPr>
            <a:xfrm>
              <a:off x="3287924" y="3441170"/>
              <a:ext cx="840423" cy="430374"/>
            </a:xfrm>
            <a:prstGeom prst="rect">
              <a:avLst/>
            </a:prstGeom>
            <a:noFill/>
          </p:spPr>
          <p:txBody>
            <a:bodyPr wrap="square" rtlCol="0">
              <a:spAutoFit/>
            </a:bodyPr>
            <a:lstStyle/>
            <a:p>
              <a:r>
                <a:rPr lang="en-US" altLang="zh-CN" dirty="0"/>
                <a:t>head</a:t>
              </a:r>
              <a:endParaRPr lang="zh-CN" altLang="en-US" dirty="0"/>
            </a:p>
          </p:txBody>
        </p:sp>
      </p:grpSp>
      <p:grpSp>
        <p:nvGrpSpPr>
          <p:cNvPr id="74" name="组合 73"/>
          <p:cNvGrpSpPr/>
          <p:nvPr/>
        </p:nvGrpSpPr>
        <p:grpSpPr>
          <a:xfrm>
            <a:off x="3828402" y="4560954"/>
            <a:ext cx="5548844" cy="436201"/>
            <a:chOff x="3772435" y="4553963"/>
            <a:chExt cx="5051598" cy="379781"/>
          </a:xfrm>
        </p:grpSpPr>
        <p:grpSp>
          <p:nvGrpSpPr>
            <p:cNvPr id="46" name="组合 45"/>
            <p:cNvGrpSpPr/>
            <p:nvPr/>
          </p:nvGrpSpPr>
          <p:grpSpPr>
            <a:xfrm>
              <a:off x="3772435" y="4553965"/>
              <a:ext cx="5051598" cy="379779"/>
              <a:chOff x="3287924" y="3428997"/>
              <a:chExt cx="6268024" cy="442547"/>
            </a:xfrm>
          </p:grpSpPr>
          <p:grpSp>
            <p:nvGrpSpPr>
              <p:cNvPr id="47" name="组合 46"/>
              <p:cNvGrpSpPr/>
              <p:nvPr/>
            </p:nvGrpSpPr>
            <p:grpSpPr>
              <a:xfrm>
                <a:off x="4690533" y="3429000"/>
                <a:ext cx="880534" cy="431800"/>
                <a:chOff x="4690533" y="3429000"/>
                <a:chExt cx="880534" cy="431800"/>
              </a:xfrm>
            </p:grpSpPr>
            <p:sp>
              <p:nvSpPr>
                <p:cNvPr id="70" name="矩形 69"/>
                <p:cNvSpPr/>
                <p:nvPr/>
              </p:nvSpPr>
              <p:spPr>
                <a:xfrm>
                  <a:off x="4690533" y="3429000"/>
                  <a:ext cx="440267" cy="431800"/>
                </a:xfrm>
                <a:prstGeom prst="rect">
                  <a:avLst/>
                </a:prstGeom>
                <a:solidFill>
                  <a:srgbClr val="51ADB7"/>
                </a:solidFill>
                <a:ln>
                  <a:solidFill>
                    <a:srgbClr val="51ADB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a</a:t>
                  </a:r>
                  <a:endParaRPr lang="zh-CN" altLang="en-US" dirty="0"/>
                </a:p>
              </p:txBody>
            </p:sp>
            <p:sp>
              <p:nvSpPr>
                <p:cNvPr id="71" name="矩形 70"/>
                <p:cNvSpPr/>
                <p:nvPr/>
              </p:nvSpPr>
              <p:spPr>
                <a:xfrm>
                  <a:off x="5130800" y="3429000"/>
                  <a:ext cx="440267" cy="431800"/>
                </a:xfrm>
                <a:prstGeom prst="rect">
                  <a:avLst/>
                </a:prstGeom>
                <a:noFill/>
                <a:ln>
                  <a:solidFill>
                    <a:srgbClr val="51ADB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8" name="组合 47"/>
              <p:cNvGrpSpPr/>
              <p:nvPr/>
            </p:nvGrpSpPr>
            <p:grpSpPr>
              <a:xfrm>
                <a:off x="5130799" y="3429000"/>
                <a:ext cx="1718354" cy="431800"/>
                <a:chOff x="3852713" y="3429000"/>
                <a:chExt cx="1718354" cy="431800"/>
              </a:xfrm>
            </p:grpSpPr>
            <p:sp>
              <p:nvSpPr>
                <p:cNvPr id="68" name="矩形 67"/>
                <p:cNvSpPr/>
                <p:nvPr/>
              </p:nvSpPr>
              <p:spPr>
                <a:xfrm>
                  <a:off x="3852713" y="3429000"/>
                  <a:ext cx="440267" cy="431800"/>
                </a:xfrm>
                <a:prstGeom prst="rect">
                  <a:avLst/>
                </a:prstGeom>
                <a:solidFill>
                  <a:srgbClr val="51ADB7"/>
                </a:solidFill>
                <a:ln>
                  <a:solidFill>
                    <a:srgbClr val="51ADB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b</a:t>
                  </a:r>
                  <a:endParaRPr lang="zh-CN" altLang="en-US" dirty="0"/>
                </a:p>
              </p:txBody>
            </p:sp>
            <p:sp>
              <p:nvSpPr>
                <p:cNvPr id="69" name="矩形 68"/>
                <p:cNvSpPr/>
                <p:nvPr/>
              </p:nvSpPr>
              <p:spPr>
                <a:xfrm>
                  <a:off x="5130800" y="3429000"/>
                  <a:ext cx="440267" cy="431800"/>
                </a:xfrm>
                <a:prstGeom prst="rect">
                  <a:avLst/>
                </a:prstGeom>
                <a:noFill/>
                <a:ln>
                  <a:solidFill>
                    <a:srgbClr val="51ADB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6" name="矩形 65"/>
              <p:cNvSpPr/>
              <p:nvPr/>
            </p:nvSpPr>
            <p:spPr>
              <a:xfrm>
                <a:off x="5572832" y="3429000"/>
                <a:ext cx="440267" cy="431801"/>
              </a:xfrm>
              <a:prstGeom prst="rect">
                <a:avLst/>
              </a:prstGeom>
              <a:solidFill>
                <a:srgbClr val="51ADB7"/>
              </a:solidFill>
              <a:ln>
                <a:solidFill>
                  <a:srgbClr val="51ADB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c</a:t>
                </a:r>
                <a:endParaRPr lang="zh-CN" altLang="en-US" dirty="0"/>
              </a:p>
            </p:txBody>
          </p:sp>
          <p:sp>
            <p:nvSpPr>
              <p:cNvPr id="64" name="矩形 63"/>
              <p:cNvSpPr/>
              <p:nvPr/>
            </p:nvSpPr>
            <p:spPr>
              <a:xfrm>
                <a:off x="5999370" y="3428997"/>
                <a:ext cx="440267" cy="431799"/>
              </a:xfrm>
              <a:prstGeom prst="rect">
                <a:avLst/>
              </a:prstGeom>
              <a:solidFill>
                <a:srgbClr val="51ADB7"/>
              </a:solidFill>
              <a:ln>
                <a:solidFill>
                  <a:srgbClr val="51ADB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d</a:t>
                </a:r>
                <a:endParaRPr lang="zh-CN" altLang="en-US" dirty="0"/>
              </a:p>
            </p:txBody>
          </p:sp>
          <p:sp>
            <p:nvSpPr>
              <p:cNvPr id="62" name="矩形 61"/>
              <p:cNvSpPr/>
              <p:nvPr/>
            </p:nvSpPr>
            <p:spPr>
              <a:xfrm>
                <a:off x="7298384" y="3428998"/>
                <a:ext cx="440267" cy="431800"/>
              </a:xfrm>
              <a:prstGeom prst="rect">
                <a:avLst/>
              </a:prstGeom>
              <a:solidFill>
                <a:srgbClr val="51ADB7"/>
              </a:solidFill>
              <a:ln>
                <a:solidFill>
                  <a:srgbClr val="51ADB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e</a:t>
                </a:r>
                <a:endParaRPr lang="zh-CN" altLang="en-US" dirty="0"/>
              </a:p>
            </p:txBody>
          </p:sp>
          <p:grpSp>
            <p:nvGrpSpPr>
              <p:cNvPr id="52" name="组合 51"/>
              <p:cNvGrpSpPr/>
              <p:nvPr/>
            </p:nvGrpSpPr>
            <p:grpSpPr>
              <a:xfrm>
                <a:off x="7752510" y="3428997"/>
                <a:ext cx="1803438" cy="431800"/>
                <a:chOff x="1313198" y="3428997"/>
                <a:chExt cx="1803438" cy="431800"/>
              </a:xfrm>
            </p:grpSpPr>
            <p:sp>
              <p:nvSpPr>
                <p:cNvPr id="60" name="矩形 59"/>
                <p:cNvSpPr/>
                <p:nvPr/>
              </p:nvSpPr>
              <p:spPr>
                <a:xfrm>
                  <a:off x="1313198" y="3428997"/>
                  <a:ext cx="440267" cy="431800"/>
                </a:xfrm>
                <a:prstGeom prst="rect">
                  <a:avLst/>
                </a:prstGeom>
                <a:solidFill>
                  <a:srgbClr val="51ADB7"/>
                </a:solidFill>
                <a:ln>
                  <a:solidFill>
                    <a:srgbClr val="51ADB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f</a:t>
                  </a:r>
                  <a:endParaRPr lang="zh-CN" altLang="en-US" dirty="0"/>
                </a:p>
              </p:txBody>
            </p:sp>
            <p:sp>
              <p:nvSpPr>
                <p:cNvPr id="61" name="矩形 60"/>
                <p:cNvSpPr/>
                <p:nvPr/>
              </p:nvSpPr>
              <p:spPr>
                <a:xfrm>
                  <a:off x="2676369" y="3428997"/>
                  <a:ext cx="440267" cy="431800"/>
                </a:xfrm>
                <a:prstGeom prst="rect">
                  <a:avLst/>
                </a:prstGeom>
                <a:noFill/>
                <a:ln>
                  <a:solidFill>
                    <a:srgbClr val="51ADB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a:t>
                  </a:r>
                  <a:endParaRPr lang="en-US" altLang="zh-CN" dirty="0">
                    <a:solidFill>
                      <a:schemeClr val="tx1"/>
                    </a:solidFill>
                  </a:endParaRPr>
                </a:p>
              </p:txBody>
            </p:sp>
          </p:grpSp>
          <p:cxnSp>
            <p:nvCxnSpPr>
              <p:cNvPr id="56" name="直接箭头连接符 55"/>
              <p:cNvCxnSpPr/>
              <p:nvPr/>
            </p:nvCxnSpPr>
            <p:spPr>
              <a:xfrm>
                <a:off x="6666838" y="3656356"/>
                <a:ext cx="617687" cy="0"/>
              </a:xfrm>
              <a:prstGeom prst="straightConnector1">
                <a:avLst/>
              </a:prstGeom>
              <a:ln w="28575">
                <a:solidFill>
                  <a:srgbClr val="009999"/>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8" name="直接箭头连接符 57"/>
              <p:cNvCxnSpPr/>
              <p:nvPr/>
            </p:nvCxnSpPr>
            <p:spPr>
              <a:xfrm>
                <a:off x="4072847" y="3672310"/>
                <a:ext cx="617686" cy="0"/>
              </a:xfrm>
              <a:prstGeom prst="straightConnector1">
                <a:avLst/>
              </a:prstGeom>
              <a:ln w="28575">
                <a:solidFill>
                  <a:srgbClr val="009999"/>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59" name="文本框 58"/>
              <p:cNvSpPr txBox="1"/>
              <p:nvPr/>
            </p:nvSpPr>
            <p:spPr>
              <a:xfrm>
                <a:off x="3287924" y="3441170"/>
                <a:ext cx="840423" cy="430374"/>
              </a:xfrm>
              <a:prstGeom prst="rect">
                <a:avLst/>
              </a:prstGeom>
              <a:noFill/>
            </p:spPr>
            <p:txBody>
              <a:bodyPr wrap="square" rtlCol="0">
                <a:spAutoFit/>
              </a:bodyPr>
              <a:lstStyle/>
              <a:p>
                <a:r>
                  <a:rPr lang="en-US" altLang="zh-CN" dirty="0"/>
                  <a:t>head</a:t>
                </a:r>
                <a:endParaRPr lang="zh-CN" altLang="en-US" dirty="0"/>
              </a:p>
            </p:txBody>
          </p:sp>
        </p:grpSp>
        <p:sp>
          <p:nvSpPr>
            <p:cNvPr id="72" name="矩形 71"/>
            <p:cNvSpPr/>
            <p:nvPr/>
          </p:nvSpPr>
          <p:spPr>
            <a:xfrm>
              <a:off x="7735261" y="4555245"/>
              <a:ext cx="354825" cy="369332"/>
            </a:xfrm>
            <a:prstGeom prst="rect">
              <a:avLst/>
            </a:prstGeom>
            <a:solidFill>
              <a:srgbClr val="51ADB7"/>
            </a:solidFill>
            <a:ln>
              <a:solidFill>
                <a:srgbClr val="51ADB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\0</a:t>
              </a:r>
              <a:endParaRPr lang="zh-CN" altLang="en-US" dirty="0"/>
            </a:p>
          </p:txBody>
        </p:sp>
        <p:sp>
          <p:nvSpPr>
            <p:cNvPr id="73" name="矩形 72"/>
            <p:cNvSpPr/>
            <p:nvPr/>
          </p:nvSpPr>
          <p:spPr>
            <a:xfrm>
              <a:off x="8097310" y="4553963"/>
              <a:ext cx="354825" cy="370556"/>
            </a:xfrm>
            <a:prstGeom prst="rect">
              <a:avLst/>
            </a:prstGeom>
            <a:solidFill>
              <a:srgbClr val="51ADB7"/>
            </a:solidFill>
            <a:ln>
              <a:solidFill>
                <a:srgbClr val="51ADB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\0</a:t>
              </a:r>
              <a:endParaRPr lang="zh-CN" altLang="en-US" dirty="0"/>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2400" dirty="0"/>
              <a:t>字符串的链接存储实现</a:t>
            </a:r>
            <a:endParaRPr lang="zh-CN" altLang="en-US" sz="2400" dirty="0"/>
          </a:p>
        </p:txBody>
      </p:sp>
      <p:sp>
        <p:nvSpPr>
          <p:cNvPr id="3" name="副标题 2"/>
          <p:cNvSpPr>
            <a:spLocks noGrp="1"/>
          </p:cNvSpPr>
          <p:nvPr>
            <p:ph type="subTitle" idx="1"/>
          </p:nvPr>
        </p:nvSpPr>
        <p:spPr/>
        <p:txBody>
          <a:bodyPr/>
          <a:lstStyle/>
          <a:p>
            <a:r>
              <a:rPr lang="en-US" altLang="zh-CN" dirty="0"/>
              <a:t>4.3   </a:t>
            </a:r>
            <a:r>
              <a:rPr lang="zh-CN" altLang="en-US" dirty="0"/>
              <a:t>字符串的存储实现</a:t>
            </a:r>
            <a:endParaRPr lang="zh-CN" altLang="en-US" dirty="0"/>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endParaRPr lang="zh-CN" altLang="en-US" dirty="0"/>
          </a:p>
        </p:txBody>
      </p:sp>
      <p:sp>
        <p:nvSpPr>
          <p:cNvPr id="5" name="内容占位符 4"/>
          <p:cNvSpPr>
            <a:spLocks noGrp="1"/>
          </p:cNvSpPr>
          <p:nvPr>
            <p:ph idx="11"/>
          </p:nvPr>
        </p:nvSpPr>
        <p:spPr>
          <a:xfrm>
            <a:off x="584225" y="1291590"/>
            <a:ext cx="5227491" cy="4743450"/>
          </a:xfrm>
        </p:spPr>
        <p:txBody>
          <a:bodyPr>
            <a:normAutofit/>
          </a:bodyPr>
          <a:lstStyle/>
          <a:p>
            <a:pPr algn="just">
              <a:lnSpc>
                <a:spcPct val="110000"/>
              </a:lnSpc>
            </a:pPr>
            <a:r>
              <a:rPr lang="en-US" altLang="zh-CN" sz="2200" b="1" dirty="0"/>
              <a:t>1. </a:t>
            </a:r>
            <a:r>
              <a:rPr lang="zh-CN" altLang="en-US" sz="2200" b="1" dirty="0"/>
              <a:t>字符串插入</a:t>
            </a:r>
            <a:endParaRPr lang="zh-CN" altLang="en-US" sz="2200" b="1" dirty="0"/>
          </a:p>
          <a:p>
            <a:pPr algn="just">
              <a:lnSpc>
                <a:spcPct val="110000"/>
              </a:lnSpc>
            </a:pPr>
            <a:r>
              <a:rPr lang="zh-CN" altLang="en-US" sz="2200" dirty="0"/>
              <a:t>相对于顺序存储结构，使用链接存储结构的字符串插入操作较为简单，不需要担心字符串长度超限的问题。但需要找到字符串</a:t>
            </a:r>
            <a:r>
              <a:rPr lang="en-US" altLang="zh-CN" sz="2200" dirty="0"/>
              <a:t>s</a:t>
            </a:r>
            <a:r>
              <a:rPr lang="zh-CN" altLang="en-US" sz="2200" dirty="0"/>
              <a:t>中位于</a:t>
            </a:r>
            <a:r>
              <a:rPr lang="en-US" altLang="zh-CN" sz="2200" dirty="0"/>
              <a:t>pos</a:t>
            </a:r>
            <a:r>
              <a:rPr lang="zh-CN" altLang="en-US" sz="2200" dirty="0"/>
              <a:t>位置的链表元素，并且需要找到插入字符串</a:t>
            </a:r>
            <a:r>
              <a:rPr lang="en-US" altLang="zh-CN" sz="2200" dirty="0"/>
              <a:t>t</a:t>
            </a:r>
            <a:r>
              <a:rPr lang="zh-CN" altLang="en-US" sz="2200" dirty="0"/>
              <a:t>的末尾</a:t>
            </a:r>
            <a:endParaRPr lang="en-US" altLang="zh-CN" sz="2200" dirty="0"/>
          </a:p>
          <a:p>
            <a:pPr algn="just">
              <a:lnSpc>
                <a:spcPct val="110000"/>
              </a:lnSpc>
            </a:pPr>
            <a:endParaRPr lang="en-US" altLang="zh-CN" sz="2200" dirty="0"/>
          </a:p>
          <a:p>
            <a:pPr algn="just">
              <a:lnSpc>
                <a:spcPct val="110000"/>
              </a:lnSpc>
            </a:pPr>
            <a:r>
              <a:rPr lang="zh-CN" altLang="en-US" sz="2200" b="1" dirty="0"/>
              <a:t>时间复杂度</a:t>
            </a:r>
            <a:r>
              <a:rPr lang="zh-CN" altLang="en-US" sz="2200" dirty="0"/>
              <a:t>：该操作时间复杂度是</a:t>
            </a:r>
            <a:r>
              <a:rPr lang="en-US" altLang="zh-CN" sz="2200" b="1" dirty="0"/>
              <a:t>O(</a:t>
            </a:r>
            <a:r>
              <a:rPr lang="en-US" altLang="zh-CN" sz="2200" b="1" dirty="0" err="1"/>
              <a:t>n+m</a:t>
            </a:r>
            <a:r>
              <a:rPr lang="en-US" altLang="zh-CN" sz="2200" b="1" dirty="0"/>
              <a:t>)</a:t>
            </a:r>
            <a:r>
              <a:rPr lang="zh-CN" altLang="en-US" sz="2200" dirty="0"/>
              <a:t>，其中</a:t>
            </a:r>
            <a:r>
              <a:rPr lang="en-US" altLang="zh-CN" sz="2200" dirty="0"/>
              <a:t>n</a:t>
            </a:r>
            <a:r>
              <a:rPr lang="zh-CN" altLang="en-US" sz="2200" dirty="0"/>
              <a:t>和</a:t>
            </a:r>
            <a:r>
              <a:rPr lang="en-US" altLang="zh-CN" sz="2200" dirty="0"/>
              <a:t>m</a:t>
            </a:r>
            <a:r>
              <a:rPr lang="zh-CN" altLang="en-US" sz="2200" dirty="0"/>
              <a:t>分别是两个字符串的长度。</a:t>
            </a:r>
            <a:endParaRPr lang="zh-CN" altLang="en-US" sz="2200" dirty="0"/>
          </a:p>
        </p:txBody>
      </p:sp>
      <p:sp>
        <p:nvSpPr>
          <p:cNvPr id="6" name="内容占位符 4"/>
          <p:cNvSpPr txBox="1"/>
          <p:nvPr/>
        </p:nvSpPr>
        <p:spPr>
          <a:xfrm>
            <a:off x="584226" y="3604847"/>
            <a:ext cx="5227490" cy="2744558"/>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000" kern="1200">
                <a:solidFill>
                  <a:schemeClr val="tx1"/>
                </a:solidFill>
                <a:latin typeface="微软雅黑" panose="020B0503020204020204" pitchFamily="34" charset="-122"/>
                <a:ea typeface="微软雅黑" panose="020B0503020204020204" pitchFamily="34" charset="-122"/>
                <a:cs typeface="+mn-cs"/>
              </a:defRPr>
            </a:lvl1pPr>
            <a:lvl2pPr marL="457200" indent="0" algn="l" defTabSz="914400" rtl="0" eaLnBrk="1" latinLnBrk="0" hangingPunct="1">
              <a:lnSpc>
                <a:spcPct val="90000"/>
              </a:lnSpc>
              <a:spcBef>
                <a:spcPts val="500"/>
              </a:spcBef>
              <a:buFontTx/>
              <a:buNone/>
              <a:defRPr sz="2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2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endParaRPr lang="en-US" altLang="zh-CN" sz="2200" dirty="0"/>
          </a:p>
        </p:txBody>
      </p:sp>
      <p:sp>
        <p:nvSpPr>
          <p:cNvPr id="8" name="任意多边形: 形状 7"/>
          <p:cNvSpPr/>
          <p:nvPr/>
        </p:nvSpPr>
        <p:spPr>
          <a:xfrm>
            <a:off x="6168663" y="1083906"/>
            <a:ext cx="5553411" cy="5694427"/>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lvl="0" eaLnBrk="0" fontAlgn="base" hangingPunct="0">
              <a:spcBef>
                <a:spcPct val="0"/>
              </a:spcBef>
              <a:spcAft>
                <a:spcPct val="0"/>
              </a:spcAft>
            </a:pPr>
            <a:r>
              <a:rPr lang="zh-CN" altLang="zh-CN" sz="1050" dirty="0">
                <a:latin typeface="微软雅黑" panose="020B0503020204020204" pitchFamily="34" charset="-122"/>
                <a:ea typeface="微软雅黑" panose="020B0503020204020204" pitchFamily="34" charset="-122"/>
              </a:rPr>
              <a:t>——————————————————————</a:t>
            </a:r>
            <a:r>
              <a:rPr lang="en-US" altLang="zh-CN" sz="1050" dirty="0">
                <a:latin typeface="微软雅黑" panose="020B0503020204020204" pitchFamily="34" charset="-122"/>
                <a:ea typeface="微软雅黑" panose="020B0503020204020204" pitchFamily="34" charset="-122"/>
              </a:rPr>
              <a:t>————————————</a:t>
            </a:r>
            <a:endParaRPr lang="zh-CN" altLang="zh-CN" sz="1050"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zh-CN" altLang="en-US" sz="1050" dirty="0">
                <a:latin typeface="微软雅黑" panose="020B0503020204020204" pitchFamily="34" charset="-122"/>
                <a:ea typeface="微软雅黑" panose="020B0503020204020204" pitchFamily="34" charset="-122"/>
              </a:rPr>
              <a:t>算法</a:t>
            </a:r>
            <a:r>
              <a:rPr lang="en-US" altLang="zh-CN" sz="1050" dirty="0">
                <a:latin typeface="微软雅黑" panose="020B0503020204020204" pitchFamily="34" charset="-122"/>
                <a:ea typeface="微软雅黑" panose="020B0503020204020204" pitchFamily="34" charset="-122"/>
              </a:rPr>
              <a:t>4-6 </a:t>
            </a:r>
            <a:r>
              <a:rPr lang="zh-CN" altLang="en-US" sz="1050" dirty="0">
                <a:latin typeface="微软雅黑" panose="020B0503020204020204" pitchFamily="34" charset="-122"/>
                <a:ea typeface="微软雅黑" panose="020B0503020204020204" pitchFamily="34" charset="-122"/>
              </a:rPr>
              <a:t>字符串插入操作</a:t>
            </a:r>
            <a:r>
              <a:rPr lang="en-US" altLang="zh-CN" sz="1050" dirty="0" err="1">
                <a:latin typeface="微软雅黑" panose="020B0503020204020204" pitchFamily="34" charset="-122"/>
                <a:ea typeface="微软雅黑" panose="020B0503020204020204" pitchFamily="34" charset="-122"/>
              </a:rPr>
              <a:t>StrInsert</a:t>
            </a:r>
            <a:r>
              <a:rPr lang="en-US" altLang="zh-CN" sz="1050" dirty="0">
                <a:latin typeface="微软雅黑" panose="020B0503020204020204" pitchFamily="34" charset="-122"/>
                <a:ea typeface="微软雅黑" panose="020B0503020204020204" pitchFamily="34" charset="-122"/>
              </a:rPr>
              <a:t>(s, pos, t)</a:t>
            </a:r>
            <a:endParaRPr lang="en-US" altLang="zh-CN" sz="1050"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zh-CN" altLang="zh-CN" sz="1050" dirty="0">
                <a:latin typeface="微软雅黑" panose="020B0503020204020204" pitchFamily="34" charset="-122"/>
                <a:ea typeface="微软雅黑" panose="020B0503020204020204" pitchFamily="34" charset="-122"/>
              </a:rPr>
              <a:t>——————————————————————</a:t>
            </a:r>
            <a:r>
              <a:rPr lang="en-US" altLang="zh-CN" sz="1050" dirty="0">
                <a:latin typeface="微软雅黑" panose="020B0503020204020204" pitchFamily="34" charset="-122"/>
                <a:ea typeface="微软雅黑" panose="020B0503020204020204" pitchFamily="34" charset="-122"/>
              </a:rPr>
              <a:t>————————————</a:t>
            </a:r>
            <a:endParaRPr lang="zh-CN" altLang="zh-CN" sz="1050"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zh-CN" altLang="en-US" sz="1050" dirty="0">
                <a:latin typeface="微软雅黑" panose="020B0503020204020204" pitchFamily="34" charset="-122"/>
                <a:ea typeface="微软雅黑" panose="020B0503020204020204" pitchFamily="34" charset="-122"/>
              </a:rPr>
              <a:t>输入：字符串</a:t>
            </a:r>
            <a:r>
              <a:rPr lang="en-US" altLang="zh-CN" sz="1050" dirty="0">
                <a:latin typeface="微软雅黑" panose="020B0503020204020204" pitchFamily="34" charset="-122"/>
                <a:ea typeface="微软雅黑" panose="020B0503020204020204" pitchFamily="34" charset="-122"/>
              </a:rPr>
              <a:t>s </a:t>
            </a:r>
            <a:r>
              <a:rPr lang="zh-CN" altLang="en-US" sz="1050" dirty="0">
                <a:latin typeface="微软雅黑" panose="020B0503020204020204" pitchFamily="34" charset="-122"/>
                <a:ea typeface="微软雅黑" panose="020B0503020204020204" pitchFamily="34" charset="-122"/>
              </a:rPr>
              <a:t>，要插入的位置</a:t>
            </a:r>
            <a:r>
              <a:rPr lang="en-US" altLang="zh-CN" sz="1050" dirty="0">
                <a:latin typeface="微软雅黑" panose="020B0503020204020204" pitchFamily="34" charset="-122"/>
                <a:ea typeface="微软雅黑" panose="020B0503020204020204" pitchFamily="34" charset="-122"/>
              </a:rPr>
              <a:t>pos≥1</a:t>
            </a:r>
            <a:r>
              <a:rPr lang="zh-CN" altLang="en-US" sz="1050" dirty="0">
                <a:latin typeface="微软雅黑" panose="020B0503020204020204" pitchFamily="34" charset="-122"/>
                <a:ea typeface="微软雅黑" panose="020B0503020204020204" pitchFamily="34" charset="-122"/>
              </a:rPr>
              <a:t>，需要插入的字符串</a:t>
            </a:r>
            <a:r>
              <a:rPr lang="en-US" altLang="zh-CN" sz="1050" dirty="0">
                <a:latin typeface="微软雅黑" panose="020B0503020204020204" pitchFamily="34" charset="-122"/>
                <a:ea typeface="微软雅黑" panose="020B0503020204020204" pitchFamily="34" charset="-122"/>
              </a:rPr>
              <a:t>t</a:t>
            </a:r>
            <a:endParaRPr lang="en-US" altLang="zh-CN" sz="1050"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zh-CN" altLang="en-US" sz="1050" dirty="0">
                <a:latin typeface="微软雅黑" panose="020B0503020204020204" pitchFamily="34" charset="-122"/>
                <a:ea typeface="微软雅黑" panose="020B0503020204020204" pitchFamily="34" charset="-122"/>
              </a:rPr>
              <a:t>输出：完成插入后的字符串</a:t>
            </a:r>
            <a:r>
              <a:rPr lang="en-US" altLang="zh-CN" sz="1050" dirty="0">
                <a:latin typeface="微软雅黑" panose="020B0503020204020204" pitchFamily="34" charset="-122"/>
                <a:ea typeface="微软雅黑" panose="020B0503020204020204" pitchFamily="34" charset="-122"/>
              </a:rPr>
              <a:t>s</a:t>
            </a:r>
            <a:r>
              <a:rPr lang="zh-CN" altLang="en-US" sz="1050" dirty="0">
                <a:latin typeface="微软雅黑" panose="020B0503020204020204" pitchFamily="34" charset="-122"/>
                <a:ea typeface="微软雅黑" panose="020B0503020204020204" pitchFamily="34" charset="-122"/>
              </a:rPr>
              <a:t>。若不存在位置</a:t>
            </a:r>
            <a:r>
              <a:rPr lang="en-US" altLang="zh-CN" sz="1050" dirty="0">
                <a:latin typeface="微软雅黑" panose="020B0503020204020204" pitchFamily="34" charset="-122"/>
                <a:ea typeface="微软雅黑" panose="020B0503020204020204" pitchFamily="34" charset="-122"/>
              </a:rPr>
              <a:t>pos</a:t>
            </a:r>
            <a:r>
              <a:rPr lang="zh-CN" altLang="en-US" sz="1050" dirty="0">
                <a:latin typeface="微软雅黑" panose="020B0503020204020204" pitchFamily="34" charset="-122"/>
                <a:ea typeface="微软雅黑" panose="020B0503020204020204" pitchFamily="34" charset="-122"/>
              </a:rPr>
              <a:t>，则</a:t>
            </a:r>
            <a:r>
              <a:rPr lang="en-US" altLang="zh-CN" sz="1050" dirty="0">
                <a:latin typeface="微软雅黑" panose="020B0503020204020204" pitchFamily="34" charset="-122"/>
                <a:ea typeface="微软雅黑" panose="020B0503020204020204" pitchFamily="34" charset="-122"/>
              </a:rPr>
              <a:t>s</a:t>
            </a:r>
            <a:r>
              <a:rPr lang="zh-CN" altLang="en-US" sz="1050" dirty="0">
                <a:latin typeface="微软雅黑" panose="020B0503020204020204" pitchFamily="34" charset="-122"/>
                <a:ea typeface="微软雅黑" panose="020B0503020204020204" pitchFamily="34" charset="-122"/>
              </a:rPr>
              <a:t>不变</a:t>
            </a:r>
            <a:endParaRPr lang="zh-CN" altLang="en-US" sz="1050"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en-US" altLang="zh-CN" sz="1050" dirty="0">
                <a:latin typeface="微软雅黑" panose="020B0503020204020204" pitchFamily="34" charset="-122"/>
                <a:ea typeface="微软雅黑" panose="020B0503020204020204" pitchFamily="34" charset="-122"/>
              </a:rPr>
              <a:t>1	flag ← </a:t>
            </a:r>
            <a:r>
              <a:rPr lang="en-US" altLang="zh-CN" sz="1050" dirty="0" err="1">
                <a:latin typeface="微软雅黑" panose="020B0503020204020204" pitchFamily="34" charset="-122"/>
                <a:ea typeface="微软雅黑" panose="020B0503020204020204" pitchFamily="34" charset="-122"/>
              </a:rPr>
              <a:t>NormalCode</a:t>
            </a:r>
            <a:endParaRPr lang="en-US" altLang="zh-CN" sz="1050"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en-US" altLang="zh-CN" sz="1050" dirty="0">
                <a:latin typeface="微软雅黑" panose="020B0503020204020204" pitchFamily="34" charset="-122"/>
                <a:ea typeface="微软雅黑" panose="020B0503020204020204" pitchFamily="34" charset="-122"/>
              </a:rPr>
              <a:t>2	if </a:t>
            </a:r>
            <a:r>
              <a:rPr lang="en-US" altLang="zh-CN" sz="1050" dirty="0" err="1">
                <a:latin typeface="微软雅黑" panose="020B0503020204020204" pitchFamily="34" charset="-122"/>
                <a:ea typeface="微软雅黑" panose="020B0503020204020204" pitchFamily="34" charset="-122"/>
              </a:rPr>
              <a:t>t.length</a:t>
            </a:r>
            <a:r>
              <a:rPr lang="en-US" altLang="zh-CN" sz="1050" dirty="0">
                <a:latin typeface="微软雅黑" panose="020B0503020204020204" pitchFamily="34" charset="-122"/>
                <a:ea typeface="微软雅黑" panose="020B0503020204020204" pitchFamily="34" charset="-122"/>
              </a:rPr>
              <a:t>&gt;0 then //</a:t>
            </a:r>
            <a:r>
              <a:rPr lang="zh-CN" altLang="en-US" sz="1050" dirty="0">
                <a:latin typeface="微软雅黑" panose="020B0503020204020204" pitchFamily="34" charset="-122"/>
                <a:ea typeface="微软雅黑" panose="020B0503020204020204" pitchFamily="34" charset="-122"/>
              </a:rPr>
              <a:t>若</a:t>
            </a:r>
            <a:r>
              <a:rPr lang="en-US" altLang="zh-CN" sz="1050" dirty="0">
                <a:latin typeface="微软雅黑" panose="020B0503020204020204" pitchFamily="34" charset="-122"/>
                <a:ea typeface="微软雅黑" panose="020B0503020204020204" pitchFamily="34" charset="-122"/>
              </a:rPr>
              <a:t>t</a:t>
            </a:r>
            <a:r>
              <a:rPr lang="zh-CN" altLang="en-US" sz="1050" dirty="0">
                <a:latin typeface="微软雅黑" panose="020B0503020204020204" pitchFamily="34" charset="-122"/>
                <a:ea typeface="微软雅黑" panose="020B0503020204020204" pitchFamily="34" charset="-122"/>
              </a:rPr>
              <a:t>不是空串</a:t>
            </a:r>
            <a:endParaRPr lang="zh-CN" altLang="en-US" sz="1050"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en-US" altLang="zh-CN" sz="1050" dirty="0">
                <a:latin typeface="微软雅黑" panose="020B0503020204020204" pitchFamily="34" charset="-122"/>
                <a:ea typeface="微软雅黑" panose="020B0503020204020204" pitchFamily="34" charset="-122"/>
              </a:rPr>
              <a:t>3	|  tail ← </a:t>
            </a:r>
            <a:r>
              <a:rPr lang="en-US" altLang="zh-CN" sz="1050" dirty="0" err="1">
                <a:latin typeface="微软雅黑" panose="020B0503020204020204" pitchFamily="34" charset="-122"/>
                <a:ea typeface="微软雅黑" panose="020B0503020204020204" pitchFamily="34" charset="-122"/>
              </a:rPr>
              <a:t>t.head</a:t>
            </a:r>
            <a:endParaRPr lang="en-US" altLang="zh-CN" sz="1050"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en-US" altLang="zh-CN" sz="1050" dirty="0">
                <a:latin typeface="微软雅黑" panose="020B0503020204020204" pitchFamily="34" charset="-122"/>
                <a:ea typeface="微软雅黑" panose="020B0503020204020204" pitchFamily="34" charset="-122"/>
              </a:rPr>
              <a:t>4	|  while </a:t>
            </a:r>
            <a:r>
              <a:rPr lang="en-US" altLang="zh-CN" sz="1050" dirty="0" err="1">
                <a:latin typeface="微软雅黑" panose="020B0503020204020204" pitchFamily="34" charset="-122"/>
                <a:ea typeface="微软雅黑" panose="020B0503020204020204" pitchFamily="34" charset="-122"/>
              </a:rPr>
              <a:t>tail.next</a:t>
            </a:r>
            <a:r>
              <a:rPr lang="en-US" altLang="zh-CN" sz="1050" dirty="0">
                <a:latin typeface="微软雅黑" panose="020B0503020204020204" pitchFamily="34" charset="-122"/>
                <a:ea typeface="微软雅黑" panose="020B0503020204020204" pitchFamily="34" charset="-122"/>
              </a:rPr>
              <a:t> ≠ NIL do //</a:t>
            </a:r>
            <a:r>
              <a:rPr lang="zh-CN" altLang="en-US" sz="1050" dirty="0">
                <a:latin typeface="微软雅黑" panose="020B0503020204020204" pitchFamily="34" charset="-122"/>
                <a:ea typeface="微软雅黑" panose="020B0503020204020204" pitchFamily="34" charset="-122"/>
              </a:rPr>
              <a:t>找到</a:t>
            </a:r>
            <a:r>
              <a:rPr lang="en-US" altLang="zh-CN" sz="1050" dirty="0">
                <a:latin typeface="微软雅黑" panose="020B0503020204020204" pitchFamily="34" charset="-122"/>
                <a:ea typeface="微软雅黑" panose="020B0503020204020204" pitchFamily="34" charset="-122"/>
              </a:rPr>
              <a:t>t</a:t>
            </a:r>
            <a:r>
              <a:rPr lang="zh-CN" altLang="en-US" sz="1050" dirty="0">
                <a:latin typeface="微软雅黑" panose="020B0503020204020204" pitchFamily="34" charset="-122"/>
                <a:ea typeface="微软雅黑" panose="020B0503020204020204" pitchFamily="34" charset="-122"/>
              </a:rPr>
              <a:t>的最后一个元素</a:t>
            </a:r>
            <a:endParaRPr lang="zh-CN" altLang="en-US" sz="1050"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en-US" altLang="zh-CN" sz="1050" dirty="0">
                <a:latin typeface="微软雅黑" panose="020B0503020204020204" pitchFamily="34" charset="-122"/>
                <a:ea typeface="微软雅黑" panose="020B0503020204020204" pitchFamily="34" charset="-122"/>
              </a:rPr>
              <a:t>5	|  |  tail ← </a:t>
            </a:r>
            <a:r>
              <a:rPr lang="en-US" altLang="zh-CN" sz="1050" dirty="0" err="1">
                <a:latin typeface="微软雅黑" panose="020B0503020204020204" pitchFamily="34" charset="-122"/>
                <a:ea typeface="微软雅黑" panose="020B0503020204020204" pitchFamily="34" charset="-122"/>
              </a:rPr>
              <a:t>tail.next</a:t>
            </a:r>
            <a:endParaRPr lang="en-US" altLang="zh-CN" sz="1050"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en-US" altLang="zh-CN" sz="1050" dirty="0">
                <a:latin typeface="微软雅黑" panose="020B0503020204020204" pitchFamily="34" charset="-122"/>
                <a:ea typeface="微软雅黑" panose="020B0503020204020204" pitchFamily="34" charset="-122"/>
              </a:rPr>
              <a:t>6	|  end</a:t>
            </a:r>
            <a:endParaRPr lang="en-US" altLang="zh-CN" sz="1050"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en-US" altLang="zh-CN" sz="1050" dirty="0">
                <a:latin typeface="微软雅黑" panose="020B0503020204020204" pitchFamily="34" charset="-122"/>
                <a:ea typeface="微软雅黑" panose="020B0503020204020204" pitchFamily="34" charset="-122"/>
              </a:rPr>
              <a:t>7	|  if </a:t>
            </a:r>
            <a:r>
              <a:rPr lang="en-US" altLang="zh-CN" sz="1050" dirty="0" err="1">
                <a:latin typeface="微软雅黑" panose="020B0503020204020204" pitchFamily="34" charset="-122"/>
                <a:ea typeface="微软雅黑" panose="020B0503020204020204" pitchFamily="34" charset="-122"/>
              </a:rPr>
              <a:t>s.length</a:t>
            </a:r>
            <a:r>
              <a:rPr lang="en-US" altLang="zh-CN" sz="1050" dirty="0">
                <a:latin typeface="微软雅黑" panose="020B0503020204020204" pitchFamily="34" charset="-122"/>
                <a:ea typeface="微软雅黑" panose="020B0503020204020204" pitchFamily="34" charset="-122"/>
              </a:rPr>
              <a:t>&gt;0 then //</a:t>
            </a:r>
            <a:r>
              <a:rPr lang="zh-CN" altLang="en-US" sz="1050" dirty="0">
                <a:latin typeface="微软雅黑" panose="020B0503020204020204" pitchFamily="34" charset="-122"/>
                <a:ea typeface="微软雅黑" panose="020B0503020204020204" pitchFamily="34" charset="-122"/>
              </a:rPr>
              <a:t>若</a:t>
            </a:r>
            <a:r>
              <a:rPr lang="en-US" altLang="zh-CN" sz="1050" dirty="0">
                <a:latin typeface="微软雅黑" panose="020B0503020204020204" pitchFamily="34" charset="-122"/>
                <a:ea typeface="微软雅黑" panose="020B0503020204020204" pitchFamily="34" charset="-122"/>
              </a:rPr>
              <a:t>s</a:t>
            </a:r>
            <a:r>
              <a:rPr lang="zh-CN" altLang="en-US" sz="1050" dirty="0">
                <a:latin typeface="微软雅黑" panose="020B0503020204020204" pitchFamily="34" charset="-122"/>
                <a:ea typeface="微软雅黑" panose="020B0503020204020204" pitchFamily="34" charset="-122"/>
              </a:rPr>
              <a:t>不是空串</a:t>
            </a:r>
            <a:endParaRPr lang="zh-CN" altLang="en-US" sz="1050"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en-US" altLang="zh-CN" sz="1050" dirty="0">
                <a:latin typeface="微软雅黑" panose="020B0503020204020204" pitchFamily="34" charset="-122"/>
                <a:ea typeface="微软雅黑" panose="020B0503020204020204" pitchFamily="34" charset="-122"/>
              </a:rPr>
              <a:t>8	|  |  p ← </a:t>
            </a:r>
            <a:r>
              <a:rPr lang="en-US" altLang="zh-CN" sz="1050" dirty="0" err="1">
                <a:latin typeface="微软雅黑" panose="020B0503020204020204" pitchFamily="34" charset="-122"/>
                <a:ea typeface="微软雅黑" panose="020B0503020204020204" pitchFamily="34" charset="-122"/>
              </a:rPr>
              <a:t>s.head</a:t>
            </a:r>
            <a:endParaRPr lang="en-US" altLang="zh-CN" sz="1050"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en-US" altLang="zh-CN" sz="1050" dirty="0">
                <a:latin typeface="微软雅黑" panose="020B0503020204020204" pitchFamily="34" charset="-122"/>
                <a:ea typeface="微软雅黑" panose="020B0503020204020204" pitchFamily="34" charset="-122"/>
              </a:rPr>
              <a:t>9	|  |  count ← 1</a:t>
            </a:r>
            <a:endParaRPr lang="en-US" altLang="zh-CN" sz="1050"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en-US" altLang="zh-CN" sz="1050" dirty="0">
                <a:latin typeface="微软雅黑" panose="020B0503020204020204" pitchFamily="34" charset="-122"/>
                <a:ea typeface="微软雅黑" panose="020B0503020204020204" pitchFamily="34" charset="-122"/>
              </a:rPr>
              <a:t>10	|  |  while p ≠ NIL </a:t>
            </a:r>
            <a:r>
              <a:rPr lang="zh-CN" altLang="en-US" sz="1050" dirty="0">
                <a:latin typeface="微软雅黑" panose="020B0503020204020204" pitchFamily="34" charset="-122"/>
                <a:ea typeface="微软雅黑" panose="020B0503020204020204" pitchFamily="34" charset="-122"/>
              </a:rPr>
              <a:t>且 </a:t>
            </a:r>
            <a:r>
              <a:rPr lang="en-US" altLang="zh-CN" sz="1050" dirty="0">
                <a:latin typeface="微软雅黑" panose="020B0503020204020204" pitchFamily="34" charset="-122"/>
                <a:ea typeface="微软雅黑" panose="020B0503020204020204" pitchFamily="34" charset="-122"/>
              </a:rPr>
              <a:t>count&lt;pos-1 do //</a:t>
            </a:r>
            <a:r>
              <a:rPr lang="zh-CN" altLang="en-US" sz="1050" dirty="0">
                <a:latin typeface="微软雅黑" panose="020B0503020204020204" pitchFamily="34" charset="-122"/>
                <a:ea typeface="微软雅黑" panose="020B0503020204020204" pitchFamily="34" charset="-122"/>
              </a:rPr>
              <a:t>找第</a:t>
            </a:r>
            <a:r>
              <a:rPr lang="en-US" altLang="zh-CN" sz="1050" dirty="0">
                <a:latin typeface="微软雅黑" panose="020B0503020204020204" pitchFamily="34" charset="-122"/>
                <a:ea typeface="微软雅黑" panose="020B0503020204020204" pitchFamily="34" charset="-122"/>
              </a:rPr>
              <a:t>pos</a:t>
            </a:r>
            <a:r>
              <a:rPr lang="zh-CN" altLang="en-US" sz="1050" dirty="0">
                <a:latin typeface="微软雅黑" panose="020B0503020204020204" pitchFamily="34" charset="-122"/>
                <a:ea typeface="微软雅黑" panose="020B0503020204020204" pitchFamily="34" charset="-122"/>
              </a:rPr>
              <a:t>个元素的前一个元素</a:t>
            </a:r>
            <a:endParaRPr lang="zh-CN" altLang="en-US" sz="1050"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en-US" altLang="zh-CN" sz="1050" dirty="0">
                <a:latin typeface="微软雅黑" panose="020B0503020204020204" pitchFamily="34" charset="-122"/>
                <a:ea typeface="微软雅黑" panose="020B0503020204020204" pitchFamily="34" charset="-122"/>
              </a:rPr>
              <a:t>11	|  |  |  count ← count + 1</a:t>
            </a:r>
            <a:endParaRPr lang="en-US" altLang="zh-CN" sz="1050"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en-US" altLang="zh-CN" sz="1050" dirty="0">
                <a:latin typeface="微软雅黑" panose="020B0503020204020204" pitchFamily="34" charset="-122"/>
                <a:ea typeface="微软雅黑" panose="020B0503020204020204" pitchFamily="34" charset="-122"/>
              </a:rPr>
              <a:t>12	|  |  |  p ← </a:t>
            </a:r>
            <a:r>
              <a:rPr lang="en-US" altLang="zh-CN" sz="1050" dirty="0" err="1">
                <a:latin typeface="微软雅黑" panose="020B0503020204020204" pitchFamily="34" charset="-122"/>
                <a:ea typeface="微软雅黑" panose="020B0503020204020204" pitchFamily="34" charset="-122"/>
              </a:rPr>
              <a:t>p.next</a:t>
            </a:r>
            <a:endParaRPr lang="en-US" altLang="zh-CN" sz="1050"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en-US" altLang="zh-CN" sz="1050" dirty="0">
                <a:latin typeface="微软雅黑" panose="020B0503020204020204" pitchFamily="34" charset="-122"/>
                <a:ea typeface="微软雅黑" panose="020B0503020204020204" pitchFamily="34" charset="-122"/>
              </a:rPr>
              <a:t>13	|  |  end</a:t>
            </a:r>
            <a:endParaRPr lang="en-US" altLang="zh-CN" sz="1050"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en-US" altLang="zh-CN" sz="1050" dirty="0">
                <a:latin typeface="微软雅黑" panose="020B0503020204020204" pitchFamily="34" charset="-122"/>
                <a:ea typeface="微软雅黑" panose="020B0503020204020204" pitchFamily="34" charset="-122"/>
              </a:rPr>
              <a:t>14	|  |  if count=(pos-1) then //</a:t>
            </a:r>
            <a:r>
              <a:rPr lang="zh-CN" altLang="en-US" sz="1050" dirty="0">
                <a:latin typeface="微软雅黑" panose="020B0503020204020204" pitchFamily="34" charset="-122"/>
                <a:ea typeface="微软雅黑" panose="020B0503020204020204" pitchFamily="34" charset="-122"/>
              </a:rPr>
              <a:t>将</a:t>
            </a:r>
            <a:r>
              <a:rPr lang="en-US" altLang="zh-CN" sz="1050" dirty="0">
                <a:latin typeface="微软雅黑" panose="020B0503020204020204" pitchFamily="34" charset="-122"/>
                <a:ea typeface="微软雅黑" panose="020B0503020204020204" pitchFamily="34" charset="-122"/>
              </a:rPr>
              <a:t>t</a:t>
            </a:r>
            <a:r>
              <a:rPr lang="zh-CN" altLang="en-US" sz="1050" dirty="0">
                <a:latin typeface="微软雅黑" panose="020B0503020204020204" pitchFamily="34" charset="-122"/>
                <a:ea typeface="微软雅黑" panose="020B0503020204020204" pitchFamily="34" charset="-122"/>
              </a:rPr>
              <a:t>插在</a:t>
            </a:r>
            <a:r>
              <a:rPr lang="en-US" altLang="zh-CN" sz="1050" dirty="0">
                <a:latin typeface="微软雅黑" panose="020B0503020204020204" pitchFamily="34" charset="-122"/>
                <a:ea typeface="微软雅黑" panose="020B0503020204020204" pitchFamily="34" charset="-122"/>
              </a:rPr>
              <a:t>p</a:t>
            </a:r>
            <a:r>
              <a:rPr lang="zh-CN" altLang="en-US" sz="1050" dirty="0">
                <a:latin typeface="微软雅黑" panose="020B0503020204020204" pitchFamily="34" charset="-122"/>
                <a:ea typeface="微软雅黑" panose="020B0503020204020204" pitchFamily="34" charset="-122"/>
              </a:rPr>
              <a:t>的后面</a:t>
            </a:r>
            <a:endParaRPr lang="zh-CN" altLang="en-US" sz="1050"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en-US" altLang="zh-CN" sz="1050" dirty="0">
                <a:latin typeface="微软雅黑" panose="020B0503020204020204" pitchFamily="34" charset="-122"/>
                <a:ea typeface="微软雅黑" panose="020B0503020204020204" pitchFamily="34" charset="-122"/>
              </a:rPr>
              <a:t>15	|  |  |  </a:t>
            </a:r>
            <a:r>
              <a:rPr lang="en-US" altLang="zh-CN" sz="1050" dirty="0" err="1">
                <a:latin typeface="微软雅黑" panose="020B0503020204020204" pitchFamily="34" charset="-122"/>
                <a:ea typeface="微软雅黑" panose="020B0503020204020204" pitchFamily="34" charset="-122"/>
              </a:rPr>
              <a:t>tail.next</a:t>
            </a:r>
            <a:r>
              <a:rPr lang="en-US" altLang="zh-CN" sz="1050" dirty="0">
                <a:latin typeface="微软雅黑" panose="020B0503020204020204" pitchFamily="34" charset="-122"/>
                <a:ea typeface="微软雅黑" panose="020B0503020204020204" pitchFamily="34" charset="-122"/>
              </a:rPr>
              <a:t> ← </a:t>
            </a:r>
            <a:r>
              <a:rPr lang="en-US" altLang="zh-CN" sz="1050" dirty="0" err="1">
                <a:latin typeface="微软雅黑" panose="020B0503020204020204" pitchFamily="34" charset="-122"/>
                <a:ea typeface="微软雅黑" panose="020B0503020204020204" pitchFamily="34" charset="-122"/>
              </a:rPr>
              <a:t>p.next</a:t>
            </a:r>
            <a:endParaRPr lang="en-US" altLang="zh-CN" sz="1050"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en-US" altLang="zh-CN" sz="1050" dirty="0">
                <a:latin typeface="微软雅黑" panose="020B0503020204020204" pitchFamily="34" charset="-122"/>
                <a:ea typeface="微软雅黑" panose="020B0503020204020204" pitchFamily="34" charset="-122"/>
              </a:rPr>
              <a:t>16	|  |  |  </a:t>
            </a:r>
            <a:r>
              <a:rPr lang="en-US" altLang="zh-CN" sz="1050" dirty="0" err="1">
                <a:latin typeface="微软雅黑" panose="020B0503020204020204" pitchFamily="34" charset="-122"/>
                <a:ea typeface="微软雅黑" panose="020B0503020204020204" pitchFamily="34" charset="-122"/>
              </a:rPr>
              <a:t>p.next</a:t>
            </a:r>
            <a:r>
              <a:rPr lang="en-US" altLang="zh-CN" sz="1050" dirty="0">
                <a:latin typeface="微软雅黑" panose="020B0503020204020204" pitchFamily="34" charset="-122"/>
                <a:ea typeface="微软雅黑" panose="020B0503020204020204" pitchFamily="34" charset="-122"/>
              </a:rPr>
              <a:t> ← </a:t>
            </a:r>
            <a:r>
              <a:rPr lang="en-US" altLang="zh-CN" sz="1050" dirty="0" err="1">
                <a:latin typeface="微软雅黑" panose="020B0503020204020204" pitchFamily="34" charset="-122"/>
                <a:ea typeface="微软雅黑" panose="020B0503020204020204" pitchFamily="34" charset="-122"/>
              </a:rPr>
              <a:t>t.head</a:t>
            </a:r>
            <a:endParaRPr lang="en-US" altLang="zh-CN" sz="1050"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en-US" altLang="zh-CN" sz="1050" dirty="0">
                <a:latin typeface="微软雅黑" panose="020B0503020204020204" pitchFamily="34" charset="-122"/>
                <a:ea typeface="微软雅黑" panose="020B0503020204020204" pitchFamily="34" charset="-122"/>
              </a:rPr>
              <a:t>17	|  |  else if pos = 1 then //t</a:t>
            </a:r>
            <a:r>
              <a:rPr lang="zh-CN" altLang="en-US" sz="1050" dirty="0">
                <a:latin typeface="微软雅黑" panose="020B0503020204020204" pitchFamily="34" charset="-122"/>
                <a:ea typeface="微软雅黑" panose="020B0503020204020204" pitchFamily="34" charset="-122"/>
              </a:rPr>
              <a:t>插在</a:t>
            </a:r>
            <a:r>
              <a:rPr lang="en-US" altLang="zh-CN" sz="1050" dirty="0">
                <a:latin typeface="微软雅黑" panose="020B0503020204020204" pitchFamily="34" charset="-122"/>
                <a:ea typeface="微软雅黑" panose="020B0503020204020204" pitchFamily="34" charset="-122"/>
              </a:rPr>
              <a:t>s</a:t>
            </a:r>
            <a:r>
              <a:rPr lang="zh-CN" altLang="en-US" sz="1050" dirty="0">
                <a:latin typeface="微软雅黑" panose="020B0503020204020204" pitchFamily="34" charset="-122"/>
                <a:ea typeface="微软雅黑" panose="020B0503020204020204" pitchFamily="34" charset="-122"/>
              </a:rPr>
              <a:t>的头</a:t>
            </a:r>
            <a:endParaRPr lang="zh-CN" altLang="en-US" sz="1050"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en-US" altLang="zh-CN" sz="1050" dirty="0">
                <a:latin typeface="微软雅黑" panose="020B0503020204020204" pitchFamily="34" charset="-122"/>
                <a:ea typeface="微软雅黑" panose="020B0503020204020204" pitchFamily="34" charset="-122"/>
              </a:rPr>
              <a:t>18	|  |  |  </a:t>
            </a:r>
            <a:r>
              <a:rPr lang="en-US" altLang="zh-CN" sz="1050" dirty="0" err="1">
                <a:latin typeface="微软雅黑" panose="020B0503020204020204" pitchFamily="34" charset="-122"/>
                <a:ea typeface="微软雅黑" panose="020B0503020204020204" pitchFamily="34" charset="-122"/>
              </a:rPr>
              <a:t>tail.next</a:t>
            </a:r>
            <a:r>
              <a:rPr lang="en-US" altLang="zh-CN" sz="1050" dirty="0">
                <a:latin typeface="微软雅黑" panose="020B0503020204020204" pitchFamily="34" charset="-122"/>
                <a:ea typeface="微软雅黑" panose="020B0503020204020204" pitchFamily="34" charset="-122"/>
              </a:rPr>
              <a:t> ← </a:t>
            </a:r>
            <a:r>
              <a:rPr lang="en-US" altLang="zh-CN" sz="1050" dirty="0" err="1">
                <a:latin typeface="微软雅黑" panose="020B0503020204020204" pitchFamily="34" charset="-122"/>
                <a:ea typeface="微软雅黑" panose="020B0503020204020204" pitchFamily="34" charset="-122"/>
              </a:rPr>
              <a:t>s.head</a:t>
            </a:r>
            <a:endParaRPr lang="en-US" altLang="zh-CN" sz="1050"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en-US" altLang="zh-CN" sz="1050" dirty="0">
                <a:latin typeface="微软雅黑" panose="020B0503020204020204" pitchFamily="34" charset="-122"/>
                <a:ea typeface="微软雅黑" panose="020B0503020204020204" pitchFamily="34" charset="-122"/>
              </a:rPr>
              <a:t>19	|  |  |  </a:t>
            </a:r>
            <a:r>
              <a:rPr lang="en-US" altLang="zh-CN" sz="1050" dirty="0" err="1">
                <a:latin typeface="微软雅黑" panose="020B0503020204020204" pitchFamily="34" charset="-122"/>
                <a:ea typeface="微软雅黑" panose="020B0503020204020204" pitchFamily="34" charset="-122"/>
              </a:rPr>
              <a:t>s.head</a:t>
            </a:r>
            <a:r>
              <a:rPr lang="en-US" altLang="zh-CN" sz="1050" dirty="0">
                <a:latin typeface="微软雅黑" panose="020B0503020204020204" pitchFamily="34" charset="-122"/>
                <a:ea typeface="微软雅黑" panose="020B0503020204020204" pitchFamily="34" charset="-122"/>
              </a:rPr>
              <a:t> ← </a:t>
            </a:r>
            <a:r>
              <a:rPr lang="en-US" altLang="zh-CN" sz="1050" dirty="0" err="1">
                <a:latin typeface="微软雅黑" panose="020B0503020204020204" pitchFamily="34" charset="-122"/>
                <a:ea typeface="微软雅黑" panose="020B0503020204020204" pitchFamily="34" charset="-122"/>
              </a:rPr>
              <a:t>t.head</a:t>
            </a:r>
            <a:endParaRPr lang="en-US" altLang="zh-CN" sz="1050"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en-US" altLang="zh-CN" sz="1050" dirty="0">
                <a:latin typeface="微软雅黑" panose="020B0503020204020204" pitchFamily="34" charset="-122"/>
                <a:ea typeface="微软雅黑" panose="020B0503020204020204" pitchFamily="34" charset="-122"/>
              </a:rPr>
              <a:t>20	|  |  else</a:t>
            </a:r>
            <a:endParaRPr lang="en-US" altLang="zh-CN" sz="1050"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en-US" altLang="zh-CN" sz="1050" dirty="0">
                <a:latin typeface="微软雅黑" panose="020B0503020204020204" pitchFamily="34" charset="-122"/>
                <a:ea typeface="微软雅黑" panose="020B0503020204020204" pitchFamily="34" charset="-122"/>
              </a:rPr>
              <a:t>21	|  |  |  flag ← </a:t>
            </a:r>
            <a:r>
              <a:rPr lang="en-US" altLang="zh-CN" sz="1050" dirty="0" err="1">
                <a:latin typeface="微软雅黑" panose="020B0503020204020204" pitchFamily="34" charset="-122"/>
                <a:ea typeface="微软雅黑" panose="020B0503020204020204" pitchFamily="34" charset="-122"/>
              </a:rPr>
              <a:t>ErrorCode</a:t>
            </a:r>
            <a:r>
              <a:rPr lang="en-US" altLang="zh-CN" sz="1050" dirty="0">
                <a:latin typeface="微软雅黑" panose="020B0503020204020204" pitchFamily="34" charset="-122"/>
                <a:ea typeface="微软雅黑" panose="020B0503020204020204" pitchFamily="34" charset="-122"/>
              </a:rPr>
              <a:t> //</a:t>
            </a:r>
            <a:r>
              <a:rPr lang="zh-CN" altLang="en-US" sz="1050" dirty="0">
                <a:latin typeface="微软雅黑" panose="020B0503020204020204" pitchFamily="34" charset="-122"/>
                <a:ea typeface="微软雅黑" panose="020B0503020204020204" pitchFamily="34" charset="-122"/>
              </a:rPr>
              <a:t>输入错误：不存在位置</a:t>
            </a:r>
            <a:r>
              <a:rPr lang="en-US" altLang="zh-CN" sz="1050" dirty="0">
                <a:latin typeface="微软雅黑" panose="020B0503020204020204" pitchFamily="34" charset="-122"/>
                <a:ea typeface="微软雅黑" panose="020B0503020204020204" pitchFamily="34" charset="-122"/>
              </a:rPr>
              <a:t>pos</a:t>
            </a:r>
            <a:endParaRPr lang="en-US" altLang="zh-CN" sz="1050"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en-US" altLang="zh-CN" sz="1050" dirty="0">
                <a:latin typeface="微软雅黑" panose="020B0503020204020204" pitchFamily="34" charset="-122"/>
                <a:ea typeface="微软雅黑" panose="020B0503020204020204" pitchFamily="34" charset="-122"/>
              </a:rPr>
              <a:t>22	|  |  end</a:t>
            </a:r>
            <a:endParaRPr lang="en-US" altLang="zh-CN" sz="1050"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en-US" altLang="zh-CN" sz="1050" dirty="0">
                <a:latin typeface="微软雅黑" panose="020B0503020204020204" pitchFamily="34" charset="-122"/>
                <a:ea typeface="微软雅黑" panose="020B0503020204020204" pitchFamily="34" charset="-122"/>
              </a:rPr>
              <a:t>23	|  else //</a:t>
            </a:r>
            <a:r>
              <a:rPr lang="zh-CN" altLang="en-US" sz="1050" dirty="0">
                <a:latin typeface="微软雅黑" panose="020B0503020204020204" pitchFamily="34" charset="-122"/>
                <a:ea typeface="微软雅黑" panose="020B0503020204020204" pitchFamily="34" charset="-122"/>
              </a:rPr>
              <a:t>若</a:t>
            </a:r>
            <a:r>
              <a:rPr lang="en-US" altLang="zh-CN" sz="1050" dirty="0">
                <a:latin typeface="微软雅黑" panose="020B0503020204020204" pitchFamily="34" charset="-122"/>
                <a:ea typeface="微软雅黑" panose="020B0503020204020204" pitchFamily="34" charset="-122"/>
              </a:rPr>
              <a:t>s</a:t>
            </a:r>
            <a:r>
              <a:rPr lang="zh-CN" altLang="en-US" sz="1050" dirty="0">
                <a:latin typeface="微软雅黑" panose="020B0503020204020204" pitchFamily="34" charset="-122"/>
                <a:ea typeface="微软雅黑" panose="020B0503020204020204" pitchFamily="34" charset="-122"/>
              </a:rPr>
              <a:t>是空串</a:t>
            </a:r>
            <a:endParaRPr lang="zh-CN" altLang="en-US" sz="1050"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en-US" altLang="zh-CN" sz="1050" dirty="0">
                <a:latin typeface="微软雅黑" panose="020B0503020204020204" pitchFamily="34" charset="-122"/>
                <a:ea typeface="微软雅黑" panose="020B0503020204020204" pitchFamily="34" charset="-122"/>
              </a:rPr>
              <a:t>24	|  |  s ← t</a:t>
            </a:r>
            <a:endParaRPr lang="en-US" altLang="zh-CN" sz="1050"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en-US" altLang="zh-CN" sz="1050" dirty="0">
                <a:latin typeface="微软雅黑" panose="020B0503020204020204" pitchFamily="34" charset="-122"/>
                <a:ea typeface="微软雅黑" panose="020B0503020204020204" pitchFamily="34" charset="-122"/>
              </a:rPr>
              <a:t>25	|  end</a:t>
            </a:r>
            <a:endParaRPr lang="en-US" altLang="zh-CN" sz="1050"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en-US" altLang="zh-CN" sz="1050" dirty="0">
                <a:latin typeface="微软雅黑" panose="020B0503020204020204" pitchFamily="34" charset="-122"/>
                <a:ea typeface="微软雅黑" panose="020B0503020204020204" pitchFamily="34" charset="-122"/>
              </a:rPr>
              <a:t>26	end</a:t>
            </a:r>
            <a:endParaRPr lang="en-US" altLang="zh-CN" sz="1050"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en-US" altLang="zh-CN" sz="1050" dirty="0">
                <a:latin typeface="微软雅黑" panose="020B0503020204020204" pitchFamily="34" charset="-122"/>
                <a:ea typeface="微软雅黑" panose="020B0503020204020204" pitchFamily="34" charset="-122"/>
              </a:rPr>
              <a:t>27	if flag ≠ </a:t>
            </a:r>
            <a:r>
              <a:rPr lang="en-US" altLang="zh-CN" sz="1050" dirty="0" err="1">
                <a:latin typeface="微软雅黑" panose="020B0503020204020204" pitchFamily="34" charset="-122"/>
                <a:ea typeface="微软雅黑" panose="020B0503020204020204" pitchFamily="34" charset="-122"/>
              </a:rPr>
              <a:t>ErrorCode</a:t>
            </a:r>
            <a:r>
              <a:rPr lang="en-US" altLang="zh-CN" sz="1050" dirty="0">
                <a:latin typeface="微软雅黑" panose="020B0503020204020204" pitchFamily="34" charset="-122"/>
                <a:ea typeface="微软雅黑" panose="020B0503020204020204" pitchFamily="34" charset="-122"/>
              </a:rPr>
              <a:t> then  //</a:t>
            </a:r>
            <a:r>
              <a:rPr lang="zh-CN" altLang="en-US" sz="1050" dirty="0">
                <a:latin typeface="微软雅黑" panose="020B0503020204020204" pitchFamily="34" charset="-122"/>
                <a:ea typeface="微软雅黑" panose="020B0503020204020204" pitchFamily="34" charset="-122"/>
              </a:rPr>
              <a:t>正常完成插入</a:t>
            </a:r>
            <a:endParaRPr lang="zh-CN" altLang="en-US" sz="1050"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en-US" altLang="zh-CN" sz="1050" dirty="0">
                <a:latin typeface="微软雅黑" panose="020B0503020204020204" pitchFamily="34" charset="-122"/>
                <a:ea typeface="微软雅黑" panose="020B0503020204020204" pitchFamily="34" charset="-122"/>
              </a:rPr>
              <a:t>28	|  </a:t>
            </a:r>
            <a:r>
              <a:rPr lang="en-US" altLang="zh-CN" sz="1050" dirty="0" err="1">
                <a:latin typeface="微软雅黑" panose="020B0503020204020204" pitchFamily="34" charset="-122"/>
                <a:ea typeface="微软雅黑" panose="020B0503020204020204" pitchFamily="34" charset="-122"/>
              </a:rPr>
              <a:t>s.length</a:t>
            </a:r>
            <a:r>
              <a:rPr lang="en-US" altLang="zh-CN" sz="1050" dirty="0">
                <a:latin typeface="微软雅黑" panose="020B0503020204020204" pitchFamily="34" charset="-122"/>
                <a:ea typeface="微软雅黑" panose="020B0503020204020204" pitchFamily="34" charset="-122"/>
              </a:rPr>
              <a:t> ← </a:t>
            </a:r>
            <a:r>
              <a:rPr lang="en-US" altLang="zh-CN" sz="1050" dirty="0" err="1">
                <a:latin typeface="微软雅黑" panose="020B0503020204020204" pitchFamily="34" charset="-122"/>
                <a:ea typeface="微软雅黑" panose="020B0503020204020204" pitchFamily="34" charset="-122"/>
              </a:rPr>
              <a:t>s.length</a:t>
            </a:r>
            <a:r>
              <a:rPr lang="en-US" altLang="zh-CN" sz="1050" dirty="0">
                <a:latin typeface="微软雅黑" panose="020B0503020204020204" pitchFamily="34" charset="-122"/>
                <a:ea typeface="微软雅黑" panose="020B0503020204020204" pitchFamily="34" charset="-122"/>
              </a:rPr>
              <a:t> + </a:t>
            </a:r>
            <a:r>
              <a:rPr lang="en-US" altLang="zh-CN" sz="1050" dirty="0" err="1">
                <a:latin typeface="微软雅黑" panose="020B0503020204020204" pitchFamily="34" charset="-122"/>
                <a:ea typeface="微软雅黑" panose="020B0503020204020204" pitchFamily="34" charset="-122"/>
              </a:rPr>
              <a:t>t.length</a:t>
            </a:r>
            <a:endParaRPr lang="en-US" altLang="zh-CN" sz="1050"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en-US" altLang="zh-CN" sz="1050" dirty="0">
                <a:latin typeface="微软雅黑" panose="020B0503020204020204" pitchFamily="34" charset="-122"/>
                <a:ea typeface="微软雅黑" panose="020B0503020204020204" pitchFamily="34" charset="-122"/>
              </a:rPr>
              <a:t>29	end</a:t>
            </a:r>
            <a:endParaRPr lang="en-US" altLang="zh-CN" sz="1050"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zh-CN" altLang="zh-CN" sz="1050" dirty="0">
                <a:latin typeface="微软雅黑" panose="020B0503020204020204" pitchFamily="34" charset="-122"/>
                <a:ea typeface="微软雅黑" panose="020B0503020204020204" pitchFamily="34" charset="-122"/>
              </a:rPr>
              <a:t>——————————————————————</a:t>
            </a:r>
            <a:r>
              <a:rPr lang="en-US" altLang="zh-CN" sz="1050" dirty="0">
                <a:latin typeface="微软雅黑" panose="020B0503020204020204" pitchFamily="34" charset="-122"/>
                <a:ea typeface="微软雅黑" panose="020B0503020204020204" pitchFamily="34" charset="-122"/>
              </a:rPr>
              <a:t>————————————</a:t>
            </a:r>
            <a:endParaRPr lang="zh-CN" altLang="zh-CN" sz="1050" dirty="0">
              <a:latin typeface="微软雅黑" panose="020B0503020204020204" pitchFamily="34" charset="-122"/>
              <a:ea typeface="微软雅黑" panose="020B0503020204020204" pitchFamily="34" charset="-122"/>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2400" dirty="0"/>
              <a:t>字符串的链接存储实现</a:t>
            </a:r>
            <a:endParaRPr lang="zh-CN" altLang="en-US" sz="2400" dirty="0"/>
          </a:p>
        </p:txBody>
      </p:sp>
      <p:sp>
        <p:nvSpPr>
          <p:cNvPr id="3" name="副标题 2"/>
          <p:cNvSpPr>
            <a:spLocks noGrp="1"/>
          </p:cNvSpPr>
          <p:nvPr>
            <p:ph type="subTitle" idx="1"/>
          </p:nvPr>
        </p:nvSpPr>
        <p:spPr/>
        <p:txBody>
          <a:bodyPr/>
          <a:lstStyle/>
          <a:p>
            <a:r>
              <a:rPr lang="en-US" altLang="zh-CN" dirty="0"/>
              <a:t>4.3   </a:t>
            </a:r>
            <a:r>
              <a:rPr lang="zh-CN" altLang="en-US" dirty="0"/>
              <a:t>字符串的存储实现</a:t>
            </a:r>
            <a:endParaRPr lang="zh-CN" altLang="en-US" dirty="0"/>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endParaRPr lang="zh-CN" altLang="en-US" dirty="0"/>
          </a:p>
        </p:txBody>
      </p:sp>
      <p:sp>
        <p:nvSpPr>
          <p:cNvPr id="5" name="内容占位符 4"/>
          <p:cNvSpPr>
            <a:spLocks noGrp="1"/>
          </p:cNvSpPr>
          <p:nvPr>
            <p:ph idx="11"/>
          </p:nvPr>
        </p:nvSpPr>
        <p:spPr>
          <a:xfrm>
            <a:off x="584225" y="1291590"/>
            <a:ext cx="5227491" cy="4743450"/>
          </a:xfrm>
        </p:spPr>
        <p:txBody>
          <a:bodyPr>
            <a:normAutofit/>
          </a:bodyPr>
          <a:lstStyle/>
          <a:p>
            <a:pPr algn="just">
              <a:lnSpc>
                <a:spcPct val="110000"/>
              </a:lnSpc>
            </a:pPr>
            <a:r>
              <a:rPr lang="en-US" altLang="zh-CN" sz="2200" b="1" dirty="0"/>
              <a:t>2. </a:t>
            </a:r>
            <a:r>
              <a:rPr lang="zh-CN" altLang="en-US" sz="2200" b="1" dirty="0"/>
              <a:t>字符串删除</a:t>
            </a:r>
            <a:endParaRPr lang="zh-CN" altLang="en-US" sz="2200" b="1" dirty="0"/>
          </a:p>
          <a:p>
            <a:pPr algn="just">
              <a:lnSpc>
                <a:spcPct val="110000"/>
              </a:lnSpc>
            </a:pPr>
            <a:r>
              <a:rPr lang="zh-CN" altLang="en-US" sz="2200" dirty="0"/>
              <a:t>返回字符串</a:t>
            </a:r>
            <a:r>
              <a:rPr lang="en-US" altLang="zh-CN" sz="2200" dirty="0"/>
              <a:t>s</a:t>
            </a:r>
            <a:r>
              <a:rPr lang="zh-CN" altLang="en-US" sz="2200" dirty="0"/>
              <a:t>从</a:t>
            </a:r>
            <a:r>
              <a:rPr lang="en-US" altLang="zh-CN" sz="2200" dirty="0"/>
              <a:t>pos</a:t>
            </a:r>
            <a:r>
              <a:rPr lang="zh-CN" altLang="en-US" sz="2200" dirty="0"/>
              <a:t>位置开始删除长度为</a:t>
            </a:r>
            <a:r>
              <a:rPr lang="en-US" altLang="zh-CN" sz="2200" dirty="0" err="1"/>
              <a:t>len</a:t>
            </a:r>
            <a:r>
              <a:rPr lang="zh-CN" altLang="en-US" sz="2200" dirty="0"/>
              <a:t>的子串后的字符串。将</a:t>
            </a:r>
            <a:r>
              <a:rPr lang="en-US" altLang="zh-CN" sz="2200" dirty="0"/>
              <a:t>pos-1</a:t>
            </a:r>
            <a:r>
              <a:rPr lang="zh-CN" altLang="en-US" sz="2200" dirty="0"/>
              <a:t>位置上的链表元素的</a:t>
            </a:r>
            <a:r>
              <a:rPr lang="en-US" altLang="zh-CN" sz="2200" dirty="0"/>
              <a:t>next</a:t>
            </a:r>
            <a:r>
              <a:rPr lang="zh-CN" altLang="en-US" sz="2200" dirty="0"/>
              <a:t>指针指向原字符串</a:t>
            </a:r>
            <a:r>
              <a:rPr lang="en-US" altLang="zh-CN" sz="2200" dirty="0"/>
              <a:t>s</a:t>
            </a:r>
            <a:r>
              <a:rPr lang="zh-CN" altLang="en-US" sz="2200" dirty="0"/>
              <a:t>中的第</a:t>
            </a:r>
            <a:r>
              <a:rPr lang="en-US" altLang="zh-CN" sz="2200" dirty="0" err="1"/>
              <a:t>pos+len</a:t>
            </a:r>
            <a:r>
              <a:rPr lang="zh-CN" altLang="en-US" sz="2200" dirty="0"/>
              <a:t>个元素，并释放被删除的结点空间。</a:t>
            </a:r>
            <a:endParaRPr lang="en-US" altLang="zh-CN" sz="2200" dirty="0"/>
          </a:p>
          <a:p>
            <a:pPr algn="just">
              <a:lnSpc>
                <a:spcPct val="110000"/>
              </a:lnSpc>
            </a:pPr>
            <a:endParaRPr lang="en-US" altLang="zh-CN" sz="2200" dirty="0"/>
          </a:p>
          <a:p>
            <a:pPr algn="just">
              <a:lnSpc>
                <a:spcPct val="110000"/>
              </a:lnSpc>
            </a:pPr>
            <a:r>
              <a:rPr lang="zh-CN" altLang="en-US" sz="2200" b="1" dirty="0"/>
              <a:t>时间复杂度</a:t>
            </a:r>
            <a:r>
              <a:rPr lang="zh-CN" altLang="en-US" sz="2200" dirty="0"/>
              <a:t>：这个操作的时间复杂度与</a:t>
            </a:r>
            <a:r>
              <a:rPr lang="en-US" altLang="zh-CN" sz="2200" dirty="0"/>
              <a:t>s</a:t>
            </a:r>
            <a:r>
              <a:rPr lang="zh-CN" altLang="en-US" sz="2200" dirty="0"/>
              <a:t>的长度有关，为</a:t>
            </a:r>
            <a:r>
              <a:rPr lang="en-US" altLang="zh-CN" sz="2200" b="1" dirty="0"/>
              <a:t>O(n)</a:t>
            </a:r>
            <a:endParaRPr lang="en-US" altLang="zh-CN" sz="2200" b="1" dirty="0"/>
          </a:p>
        </p:txBody>
      </p:sp>
      <p:sp>
        <p:nvSpPr>
          <p:cNvPr id="6" name="内容占位符 4"/>
          <p:cNvSpPr txBox="1"/>
          <p:nvPr/>
        </p:nvSpPr>
        <p:spPr>
          <a:xfrm>
            <a:off x="584226" y="3604847"/>
            <a:ext cx="5227490" cy="2744558"/>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000" kern="1200">
                <a:solidFill>
                  <a:schemeClr val="tx1"/>
                </a:solidFill>
                <a:latin typeface="微软雅黑" panose="020B0503020204020204" pitchFamily="34" charset="-122"/>
                <a:ea typeface="微软雅黑" panose="020B0503020204020204" pitchFamily="34" charset="-122"/>
                <a:cs typeface="+mn-cs"/>
              </a:defRPr>
            </a:lvl1pPr>
            <a:lvl2pPr marL="457200" indent="0" algn="l" defTabSz="914400" rtl="0" eaLnBrk="1" latinLnBrk="0" hangingPunct="1">
              <a:lnSpc>
                <a:spcPct val="90000"/>
              </a:lnSpc>
              <a:spcBef>
                <a:spcPts val="500"/>
              </a:spcBef>
              <a:buFontTx/>
              <a:buNone/>
              <a:defRPr sz="2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2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endParaRPr lang="en-US" altLang="zh-CN" sz="2200" dirty="0"/>
          </a:p>
        </p:txBody>
      </p:sp>
      <p:sp>
        <p:nvSpPr>
          <p:cNvPr id="8" name="任意多边形: 形状 7"/>
          <p:cNvSpPr/>
          <p:nvPr/>
        </p:nvSpPr>
        <p:spPr>
          <a:xfrm>
            <a:off x="5983269" y="1083906"/>
            <a:ext cx="6063951" cy="5697894"/>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lvl="0" eaLnBrk="0" fontAlgn="base" hangingPunct="0">
              <a:spcBef>
                <a:spcPct val="0"/>
              </a:spcBef>
              <a:spcAft>
                <a:spcPct val="0"/>
              </a:spcAft>
            </a:pPr>
            <a:r>
              <a:rPr lang="zh-CN" altLang="zh-CN" sz="1100" dirty="0">
                <a:latin typeface="微软雅黑" panose="020B0503020204020204" pitchFamily="34" charset="-122"/>
                <a:ea typeface="微软雅黑" panose="020B0503020204020204" pitchFamily="34" charset="-122"/>
              </a:rPr>
              <a:t>——————————————————————</a:t>
            </a:r>
            <a:r>
              <a:rPr lang="en-US" altLang="zh-CN" sz="1100" dirty="0">
                <a:latin typeface="微软雅黑" panose="020B0503020204020204" pitchFamily="34" charset="-122"/>
                <a:ea typeface="微软雅黑" panose="020B0503020204020204" pitchFamily="34" charset="-122"/>
              </a:rPr>
              <a:t>——————————————</a:t>
            </a:r>
            <a:endParaRPr lang="zh-CN" altLang="zh-CN" sz="1100"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zh-CN" altLang="en-US" sz="1100" dirty="0">
                <a:latin typeface="微软雅黑" panose="020B0503020204020204" pitchFamily="34" charset="-122"/>
                <a:ea typeface="微软雅黑" panose="020B0503020204020204" pitchFamily="34" charset="-122"/>
              </a:rPr>
              <a:t>算法</a:t>
            </a:r>
            <a:r>
              <a:rPr lang="en-US" altLang="zh-CN" sz="1100" dirty="0">
                <a:latin typeface="微软雅黑" panose="020B0503020204020204" pitchFamily="34" charset="-122"/>
                <a:ea typeface="微软雅黑" panose="020B0503020204020204" pitchFamily="34" charset="-122"/>
              </a:rPr>
              <a:t>4-7  </a:t>
            </a:r>
            <a:r>
              <a:rPr lang="zh-CN" altLang="en-US" sz="1100" dirty="0">
                <a:latin typeface="微软雅黑" panose="020B0503020204020204" pitchFamily="34" charset="-122"/>
                <a:ea typeface="微软雅黑" panose="020B0503020204020204" pitchFamily="34" charset="-122"/>
              </a:rPr>
              <a:t>字符串删除操作</a:t>
            </a:r>
            <a:r>
              <a:rPr lang="en-US" altLang="zh-CN" sz="1100" dirty="0" err="1">
                <a:latin typeface="微软雅黑" panose="020B0503020204020204" pitchFamily="34" charset="-122"/>
                <a:ea typeface="微软雅黑" panose="020B0503020204020204" pitchFamily="34" charset="-122"/>
              </a:rPr>
              <a:t>StrRemove</a:t>
            </a:r>
            <a:r>
              <a:rPr lang="en-US" altLang="zh-CN" sz="1100" dirty="0">
                <a:latin typeface="微软雅黑" panose="020B0503020204020204" pitchFamily="34" charset="-122"/>
                <a:ea typeface="微软雅黑" panose="020B0503020204020204" pitchFamily="34" charset="-122"/>
              </a:rPr>
              <a:t>(s, pos, </a:t>
            </a:r>
            <a:r>
              <a:rPr lang="en-US" altLang="zh-CN" sz="1100" dirty="0" err="1">
                <a:latin typeface="微软雅黑" panose="020B0503020204020204" pitchFamily="34" charset="-122"/>
                <a:ea typeface="微软雅黑" panose="020B0503020204020204" pitchFamily="34" charset="-122"/>
              </a:rPr>
              <a:t>len</a:t>
            </a:r>
            <a:r>
              <a:rPr lang="en-US" altLang="zh-CN" sz="1100" dirty="0">
                <a:latin typeface="微软雅黑" panose="020B0503020204020204" pitchFamily="34" charset="-122"/>
                <a:ea typeface="微软雅黑" panose="020B0503020204020204" pitchFamily="34" charset="-122"/>
              </a:rPr>
              <a:t>)</a:t>
            </a:r>
            <a:endParaRPr lang="en-US" altLang="zh-CN" sz="1100"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zh-CN" altLang="zh-CN" sz="1100" dirty="0">
                <a:latin typeface="微软雅黑" panose="020B0503020204020204" pitchFamily="34" charset="-122"/>
                <a:ea typeface="微软雅黑" panose="020B0503020204020204" pitchFamily="34" charset="-122"/>
              </a:rPr>
              <a:t>——————————————————————</a:t>
            </a:r>
            <a:r>
              <a:rPr lang="en-US" altLang="zh-CN" sz="1100" dirty="0">
                <a:latin typeface="微软雅黑" panose="020B0503020204020204" pitchFamily="34" charset="-122"/>
                <a:ea typeface="微软雅黑" panose="020B0503020204020204" pitchFamily="34" charset="-122"/>
              </a:rPr>
              <a:t>——————————————</a:t>
            </a:r>
            <a:endParaRPr lang="zh-CN" altLang="zh-CN" sz="1100"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zh-CN" altLang="en-US" sz="1100" dirty="0">
                <a:latin typeface="微软雅黑" panose="020B0503020204020204" pitchFamily="34" charset="-122"/>
                <a:ea typeface="微软雅黑" panose="020B0503020204020204" pitchFamily="34" charset="-122"/>
              </a:rPr>
              <a:t>输入：字符串</a:t>
            </a:r>
            <a:r>
              <a:rPr lang="en-US" altLang="zh-CN" sz="1100" dirty="0">
                <a:latin typeface="微软雅黑" panose="020B0503020204020204" pitchFamily="34" charset="-122"/>
                <a:ea typeface="微软雅黑" panose="020B0503020204020204" pitchFamily="34" charset="-122"/>
              </a:rPr>
              <a:t>s </a:t>
            </a:r>
            <a:r>
              <a:rPr lang="zh-CN" altLang="en-US" sz="1100" dirty="0">
                <a:latin typeface="微软雅黑" panose="020B0503020204020204" pitchFamily="34" charset="-122"/>
                <a:ea typeface="微软雅黑" panose="020B0503020204020204" pitchFamily="34" charset="-122"/>
              </a:rPr>
              <a:t>，要删除的位置</a:t>
            </a:r>
            <a:r>
              <a:rPr lang="en-US" altLang="zh-CN" sz="1100" dirty="0">
                <a:latin typeface="微软雅黑" panose="020B0503020204020204" pitchFamily="34" charset="-122"/>
                <a:ea typeface="微软雅黑" panose="020B0503020204020204" pitchFamily="34" charset="-122"/>
              </a:rPr>
              <a:t>pos≥1</a:t>
            </a:r>
            <a:r>
              <a:rPr lang="zh-CN" altLang="en-US" sz="1100" dirty="0">
                <a:latin typeface="微软雅黑" panose="020B0503020204020204" pitchFamily="34" charset="-122"/>
                <a:ea typeface="微软雅黑" panose="020B0503020204020204" pitchFamily="34" charset="-122"/>
              </a:rPr>
              <a:t>，删除的字符个数</a:t>
            </a:r>
            <a:r>
              <a:rPr lang="en-US" altLang="zh-CN" sz="1100" dirty="0" err="1">
                <a:latin typeface="微软雅黑" panose="020B0503020204020204" pitchFamily="34" charset="-122"/>
                <a:ea typeface="微软雅黑" panose="020B0503020204020204" pitchFamily="34" charset="-122"/>
              </a:rPr>
              <a:t>len</a:t>
            </a:r>
            <a:endParaRPr lang="en-US" altLang="zh-CN" sz="1100"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zh-CN" altLang="en-US" sz="1100" dirty="0">
                <a:latin typeface="微软雅黑" panose="020B0503020204020204" pitchFamily="34" charset="-122"/>
                <a:ea typeface="微软雅黑" panose="020B0503020204020204" pitchFamily="34" charset="-122"/>
              </a:rPr>
              <a:t>输出：删除子串后的字符串</a:t>
            </a:r>
            <a:r>
              <a:rPr lang="en-US" altLang="zh-CN" sz="1100" dirty="0">
                <a:latin typeface="微软雅黑" panose="020B0503020204020204" pitchFamily="34" charset="-122"/>
                <a:ea typeface="微软雅黑" panose="020B0503020204020204" pitchFamily="34" charset="-122"/>
              </a:rPr>
              <a:t>s</a:t>
            </a:r>
            <a:r>
              <a:rPr lang="zh-CN" altLang="en-US" sz="1100" dirty="0">
                <a:latin typeface="微软雅黑" panose="020B0503020204020204" pitchFamily="34" charset="-122"/>
                <a:ea typeface="微软雅黑" panose="020B0503020204020204" pitchFamily="34" charset="-122"/>
              </a:rPr>
              <a:t>。若删除位置不存在，则</a:t>
            </a:r>
            <a:r>
              <a:rPr lang="en-US" altLang="zh-CN" sz="1100" dirty="0">
                <a:latin typeface="微软雅黑" panose="020B0503020204020204" pitchFamily="34" charset="-122"/>
                <a:ea typeface="微软雅黑" panose="020B0503020204020204" pitchFamily="34" charset="-122"/>
              </a:rPr>
              <a:t>s</a:t>
            </a:r>
            <a:r>
              <a:rPr lang="zh-CN" altLang="en-US" sz="1100" dirty="0">
                <a:latin typeface="微软雅黑" panose="020B0503020204020204" pitchFamily="34" charset="-122"/>
                <a:ea typeface="微软雅黑" panose="020B0503020204020204" pitchFamily="34" charset="-122"/>
              </a:rPr>
              <a:t>不变。</a:t>
            </a:r>
            <a:endParaRPr lang="zh-CN" altLang="en-US" sz="1100"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en-US" altLang="zh-CN" sz="1100" dirty="0">
                <a:latin typeface="微软雅黑" panose="020B0503020204020204" pitchFamily="34" charset="-122"/>
                <a:ea typeface="微软雅黑" panose="020B0503020204020204" pitchFamily="34" charset="-122"/>
              </a:rPr>
              <a:t>1.	if </a:t>
            </a:r>
            <a:r>
              <a:rPr lang="en-US" altLang="zh-CN" sz="1100" dirty="0" err="1">
                <a:latin typeface="微软雅黑" panose="020B0503020204020204" pitchFamily="34" charset="-122"/>
                <a:ea typeface="微软雅黑" panose="020B0503020204020204" pitchFamily="34" charset="-122"/>
              </a:rPr>
              <a:t>s.length</a:t>
            </a:r>
            <a:r>
              <a:rPr lang="en-US" altLang="zh-CN" sz="1100" dirty="0">
                <a:latin typeface="微软雅黑" panose="020B0503020204020204" pitchFamily="34" charset="-122"/>
                <a:ea typeface="微软雅黑" panose="020B0503020204020204" pitchFamily="34" charset="-122"/>
              </a:rPr>
              <a:t>&gt;0 then //</a:t>
            </a:r>
            <a:r>
              <a:rPr lang="zh-CN" altLang="en-US" sz="1100" dirty="0">
                <a:latin typeface="微软雅黑" panose="020B0503020204020204" pitchFamily="34" charset="-122"/>
                <a:ea typeface="微软雅黑" panose="020B0503020204020204" pitchFamily="34" charset="-122"/>
              </a:rPr>
              <a:t>若</a:t>
            </a:r>
            <a:r>
              <a:rPr lang="en-US" altLang="zh-CN" sz="1100" dirty="0">
                <a:latin typeface="微软雅黑" panose="020B0503020204020204" pitchFamily="34" charset="-122"/>
                <a:ea typeface="微软雅黑" panose="020B0503020204020204" pitchFamily="34" charset="-122"/>
              </a:rPr>
              <a:t>s</a:t>
            </a:r>
            <a:r>
              <a:rPr lang="zh-CN" altLang="en-US" sz="1100" dirty="0">
                <a:latin typeface="微软雅黑" panose="020B0503020204020204" pitchFamily="34" charset="-122"/>
                <a:ea typeface="微软雅黑" panose="020B0503020204020204" pitchFamily="34" charset="-122"/>
              </a:rPr>
              <a:t>不是空串</a:t>
            </a:r>
            <a:endParaRPr lang="zh-CN" altLang="en-US" sz="1100"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en-US" altLang="zh-CN" sz="1100" dirty="0">
                <a:latin typeface="微软雅黑" panose="020B0503020204020204" pitchFamily="34" charset="-122"/>
                <a:ea typeface="微软雅黑" panose="020B0503020204020204" pitchFamily="34" charset="-122"/>
              </a:rPr>
              <a:t>2.	|  p ← </a:t>
            </a:r>
            <a:r>
              <a:rPr lang="en-US" altLang="zh-CN" sz="1100" dirty="0" err="1">
                <a:latin typeface="微软雅黑" panose="020B0503020204020204" pitchFamily="34" charset="-122"/>
                <a:ea typeface="微软雅黑" panose="020B0503020204020204" pitchFamily="34" charset="-122"/>
              </a:rPr>
              <a:t>s.head</a:t>
            </a:r>
            <a:endParaRPr lang="en-US" altLang="zh-CN" sz="1100"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en-US" altLang="zh-CN" sz="1100" dirty="0">
                <a:latin typeface="微软雅黑" panose="020B0503020204020204" pitchFamily="34" charset="-122"/>
                <a:ea typeface="微软雅黑" panose="020B0503020204020204" pitchFamily="34" charset="-122"/>
              </a:rPr>
              <a:t>3.	|  count ← 1</a:t>
            </a:r>
            <a:endParaRPr lang="en-US" altLang="zh-CN" sz="1100"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en-US" altLang="zh-CN" sz="1100" dirty="0">
                <a:latin typeface="微软雅黑" panose="020B0503020204020204" pitchFamily="34" charset="-122"/>
                <a:ea typeface="微软雅黑" panose="020B0503020204020204" pitchFamily="34" charset="-122"/>
              </a:rPr>
              <a:t>4.	|  while p ≠ NIL </a:t>
            </a:r>
            <a:r>
              <a:rPr lang="zh-CN" altLang="en-US" sz="1100" dirty="0">
                <a:latin typeface="微软雅黑" panose="020B0503020204020204" pitchFamily="34" charset="-122"/>
                <a:ea typeface="微软雅黑" panose="020B0503020204020204" pitchFamily="34" charset="-122"/>
              </a:rPr>
              <a:t>且 </a:t>
            </a:r>
            <a:r>
              <a:rPr lang="en-US" altLang="zh-CN" sz="1100" dirty="0">
                <a:latin typeface="微软雅黑" panose="020B0503020204020204" pitchFamily="34" charset="-122"/>
                <a:ea typeface="微软雅黑" panose="020B0503020204020204" pitchFamily="34" charset="-122"/>
              </a:rPr>
              <a:t>count&lt;pos-1 do //</a:t>
            </a:r>
            <a:r>
              <a:rPr lang="zh-CN" altLang="en-US" sz="1100" dirty="0">
                <a:latin typeface="微软雅黑" panose="020B0503020204020204" pitchFamily="34" charset="-122"/>
                <a:ea typeface="微软雅黑" panose="020B0503020204020204" pitchFamily="34" charset="-122"/>
              </a:rPr>
              <a:t>找第</a:t>
            </a:r>
            <a:r>
              <a:rPr lang="en-US" altLang="zh-CN" sz="1100" dirty="0">
                <a:latin typeface="微软雅黑" panose="020B0503020204020204" pitchFamily="34" charset="-122"/>
                <a:ea typeface="微软雅黑" panose="020B0503020204020204" pitchFamily="34" charset="-122"/>
              </a:rPr>
              <a:t>pos</a:t>
            </a:r>
            <a:r>
              <a:rPr lang="zh-CN" altLang="en-US" sz="1100" dirty="0">
                <a:latin typeface="微软雅黑" panose="020B0503020204020204" pitchFamily="34" charset="-122"/>
                <a:ea typeface="微软雅黑" panose="020B0503020204020204" pitchFamily="34" charset="-122"/>
              </a:rPr>
              <a:t>个元素的前一个元素</a:t>
            </a:r>
            <a:endParaRPr lang="zh-CN" altLang="en-US" sz="1100"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en-US" altLang="zh-CN" sz="1100" dirty="0">
                <a:latin typeface="微软雅黑" panose="020B0503020204020204" pitchFamily="34" charset="-122"/>
                <a:ea typeface="微软雅黑" panose="020B0503020204020204" pitchFamily="34" charset="-122"/>
              </a:rPr>
              <a:t>5.	|  |  count ← count + 1</a:t>
            </a:r>
            <a:endParaRPr lang="en-US" altLang="zh-CN" sz="1100"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en-US" altLang="zh-CN" sz="1100" dirty="0">
                <a:latin typeface="微软雅黑" panose="020B0503020204020204" pitchFamily="34" charset="-122"/>
                <a:ea typeface="微软雅黑" panose="020B0503020204020204" pitchFamily="34" charset="-122"/>
              </a:rPr>
              <a:t>6.	|  |  p ← </a:t>
            </a:r>
            <a:r>
              <a:rPr lang="en-US" altLang="zh-CN" sz="1100" dirty="0" err="1">
                <a:latin typeface="微软雅黑" panose="020B0503020204020204" pitchFamily="34" charset="-122"/>
                <a:ea typeface="微软雅黑" panose="020B0503020204020204" pitchFamily="34" charset="-122"/>
              </a:rPr>
              <a:t>p.next</a:t>
            </a:r>
            <a:endParaRPr lang="en-US" altLang="zh-CN" sz="1100"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en-US" altLang="zh-CN" sz="1100" dirty="0">
                <a:latin typeface="微软雅黑" panose="020B0503020204020204" pitchFamily="34" charset="-122"/>
                <a:ea typeface="微软雅黑" panose="020B0503020204020204" pitchFamily="34" charset="-122"/>
              </a:rPr>
              <a:t>7.	|  end</a:t>
            </a:r>
            <a:endParaRPr lang="en-US" altLang="zh-CN" sz="1100"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en-US" altLang="zh-CN" sz="1100" dirty="0">
                <a:latin typeface="微软雅黑" panose="020B0503020204020204" pitchFamily="34" charset="-122"/>
                <a:ea typeface="微软雅黑" panose="020B0503020204020204" pitchFamily="34" charset="-122"/>
              </a:rPr>
              <a:t>8.	|  if pos=1 </a:t>
            </a:r>
            <a:r>
              <a:rPr lang="zh-CN" altLang="en-US" sz="1100" dirty="0">
                <a:latin typeface="微软雅黑" panose="020B0503020204020204" pitchFamily="34" charset="-122"/>
                <a:ea typeface="微软雅黑" panose="020B0503020204020204" pitchFamily="34" charset="-122"/>
              </a:rPr>
              <a:t>或 </a:t>
            </a:r>
            <a:r>
              <a:rPr lang="en-US" altLang="zh-CN" sz="1100" dirty="0">
                <a:latin typeface="微软雅黑" panose="020B0503020204020204" pitchFamily="34" charset="-122"/>
                <a:ea typeface="微软雅黑" panose="020B0503020204020204" pitchFamily="34" charset="-122"/>
              </a:rPr>
              <a:t>(p ≠ NIL </a:t>
            </a:r>
            <a:r>
              <a:rPr lang="zh-CN" altLang="en-US" sz="1100" dirty="0">
                <a:latin typeface="微软雅黑" panose="020B0503020204020204" pitchFamily="34" charset="-122"/>
                <a:ea typeface="微软雅黑" panose="020B0503020204020204" pitchFamily="34" charset="-122"/>
              </a:rPr>
              <a:t>且</a:t>
            </a:r>
            <a:r>
              <a:rPr lang="en-US" altLang="zh-CN" sz="1100" dirty="0">
                <a:latin typeface="微软雅黑" panose="020B0503020204020204" pitchFamily="34" charset="-122"/>
                <a:ea typeface="微软雅黑" panose="020B0503020204020204" pitchFamily="34" charset="-122"/>
              </a:rPr>
              <a:t>count=pos-1) then //</a:t>
            </a:r>
            <a:r>
              <a:rPr lang="zh-CN" altLang="en-US" sz="1100" dirty="0">
                <a:latin typeface="微软雅黑" panose="020B0503020204020204" pitchFamily="34" charset="-122"/>
                <a:ea typeface="微软雅黑" panose="020B0503020204020204" pitchFamily="34" charset="-122"/>
              </a:rPr>
              <a:t>将</a:t>
            </a:r>
            <a:r>
              <a:rPr lang="en-US" altLang="zh-CN" sz="1100" dirty="0">
                <a:latin typeface="微软雅黑" panose="020B0503020204020204" pitchFamily="34" charset="-122"/>
                <a:ea typeface="微软雅黑" panose="020B0503020204020204" pitchFamily="34" charset="-122"/>
              </a:rPr>
              <a:t>p</a:t>
            </a:r>
            <a:r>
              <a:rPr lang="zh-CN" altLang="en-US" sz="1100" dirty="0">
                <a:latin typeface="微软雅黑" panose="020B0503020204020204" pitchFamily="34" charset="-122"/>
                <a:ea typeface="微软雅黑" panose="020B0503020204020204" pitchFamily="34" charset="-122"/>
              </a:rPr>
              <a:t>后面的</a:t>
            </a:r>
            <a:r>
              <a:rPr lang="en-US" altLang="zh-CN" sz="1100" dirty="0" err="1">
                <a:latin typeface="微软雅黑" panose="020B0503020204020204" pitchFamily="34" charset="-122"/>
                <a:ea typeface="微软雅黑" panose="020B0503020204020204" pitchFamily="34" charset="-122"/>
              </a:rPr>
              <a:t>len</a:t>
            </a:r>
            <a:r>
              <a:rPr lang="zh-CN" altLang="en-US" sz="1100" dirty="0">
                <a:latin typeface="微软雅黑" panose="020B0503020204020204" pitchFamily="34" charset="-122"/>
                <a:ea typeface="微软雅黑" panose="020B0503020204020204" pitchFamily="34" charset="-122"/>
              </a:rPr>
              <a:t>个结点删除</a:t>
            </a:r>
            <a:endParaRPr lang="zh-CN" altLang="en-US" sz="1100"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en-US" altLang="zh-CN" sz="1100" dirty="0">
                <a:latin typeface="微软雅黑" panose="020B0503020204020204" pitchFamily="34" charset="-122"/>
                <a:ea typeface="微软雅黑" panose="020B0503020204020204" pitchFamily="34" charset="-122"/>
              </a:rPr>
              <a:t>9.	|  |  if pos=1 then</a:t>
            </a:r>
            <a:endParaRPr lang="en-US" altLang="zh-CN" sz="1100"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en-US" altLang="zh-CN" sz="1100" dirty="0">
                <a:latin typeface="微软雅黑" panose="020B0503020204020204" pitchFamily="34" charset="-122"/>
                <a:ea typeface="微软雅黑" panose="020B0503020204020204" pitchFamily="34" charset="-122"/>
              </a:rPr>
              <a:t>10.	|  |  |  deleted ← </a:t>
            </a:r>
            <a:r>
              <a:rPr lang="en-US" altLang="zh-CN" sz="1100" dirty="0" err="1">
                <a:latin typeface="微软雅黑" panose="020B0503020204020204" pitchFamily="34" charset="-122"/>
                <a:ea typeface="微软雅黑" panose="020B0503020204020204" pitchFamily="34" charset="-122"/>
              </a:rPr>
              <a:t>s.head</a:t>
            </a:r>
            <a:endParaRPr lang="en-US" altLang="zh-CN" sz="1100"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en-US" altLang="zh-CN" sz="1100" dirty="0">
                <a:latin typeface="微软雅黑" panose="020B0503020204020204" pitchFamily="34" charset="-122"/>
                <a:ea typeface="微软雅黑" panose="020B0503020204020204" pitchFamily="34" charset="-122"/>
              </a:rPr>
              <a:t>11.	|  |  else</a:t>
            </a:r>
            <a:endParaRPr lang="en-US" altLang="zh-CN" sz="1100"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en-US" altLang="zh-CN" sz="1100" dirty="0">
                <a:latin typeface="微软雅黑" panose="020B0503020204020204" pitchFamily="34" charset="-122"/>
                <a:ea typeface="微软雅黑" panose="020B0503020204020204" pitchFamily="34" charset="-122"/>
              </a:rPr>
              <a:t>12.	|  |  |  deleted ← </a:t>
            </a:r>
            <a:r>
              <a:rPr lang="en-US" altLang="zh-CN" sz="1100" dirty="0" err="1">
                <a:latin typeface="微软雅黑" panose="020B0503020204020204" pitchFamily="34" charset="-122"/>
                <a:ea typeface="微软雅黑" panose="020B0503020204020204" pitchFamily="34" charset="-122"/>
              </a:rPr>
              <a:t>p.next</a:t>
            </a:r>
            <a:endParaRPr lang="en-US" altLang="zh-CN" sz="1100"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en-US" altLang="zh-CN" sz="1100" dirty="0">
                <a:latin typeface="微软雅黑" panose="020B0503020204020204" pitchFamily="34" charset="-122"/>
                <a:ea typeface="微软雅黑" panose="020B0503020204020204" pitchFamily="34" charset="-122"/>
              </a:rPr>
              <a:t>13.	|  |  end</a:t>
            </a:r>
            <a:endParaRPr lang="en-US" altLang="zh-CN" sz="1100"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en-US" altLang="zh-CN" sz="1100" dirty="0">
                <a:latin typeface="微软雅黑" panose="020B0503020204020204" pitchFamily="34" charset="-122"/>
                <a:ea typeface="微软雅黑" panose="020B0503020204020204" pitchFamily="34" charset="-122"/>
              </a:rPr>
              <a:t>14.	|  |  count ← 0</a:t>
            </a:r>
            <a:endParaRPr lang="en-US" altLang="zh-CN" sz="1100"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en-US" altLang="zh-CN" sz="1100" dirty="0">
                <a:latin typeface="微软雅黑" panose="020B0503020204020204" pitchFamily="34" charset="-122"/>
                <a:ea typeface="微软雅黑" panose="020B0503020204020204" pitchFamily="34" charset="-122"/>
              </a:rPr>
              <a:t>15.	|  |  while deleted≠ NIL </a:t>
            </a:r>
            <a:r>
              <a:rPr lang="zh-CN" altLang="en-US" sz="1100" dirty="0">
                <a:latin typeface="微软雅黑" panose="020B0503020204020204" pitchFamily="34" charset="-122"/>
                <a:ea typeface="微软雅黑" panose="020B0503020204020204" pitchFamily="34" charset="-122"/>
              </a:rPr>
              <a:t>且 </a:t>
            </a:r>
            <a:r>
              <a:rPr lang="en-US" altLang="zh-CN" sz="1100" dirty="0">
                <a:latin typeface="微软雅黑" panose="020B0503020204020204" pitchFamily="34" charset="-122"/>
                <a:ea typeface="微软雅黑" panose="020B0503020204020204" pitchFamily="34" charset="-122"/>
              </a:rPr>
              <a:t>count &lt; </a:t>
            </a:r>
            <a:r>
              <a:rPr lang="en-US" altLang="zh-CN" sz="1100" dirty="0" err="1">
                <a:latin typeface="微软雅黑" panose="020B0503020204020204" pitchFamily="34" charset="-122"/>
                <a:ea typeface="微软雅黑" panose="020B0503020204020204" pitchFamily="34" charset="-122"/>
              </a:rPr>
              <a:t>len</a:t>
            </a:r>
            <a:r>
              <a:rPr lang="en-US" altLang="zh-CN" sz="1100" dirty="0">
                <a:latin typeface="微软雅黑" panose="020B0503020204020204" pitchFamily="34" charset="-122"/>
                <a:ea typeface="微软雅黑" panose="020B0503020204020204" pitchFamily="34" charset="-122"/>
              </a:rPr>
              <a:t> do //</a:t>
            </a:r>
            <a:r>
              <a:rPr lang="zh-CN" altLang="en-US" sz="1100" dirty="0">
                <a:latin typeface="微软雅黑" panose="020B0503020204020204" pitchFamily="34" charset="-122"/>
                <a:ea typeface="微软雅黑" panose="020B0503020204020204" pitchFamily="34" charset="-122"/>
              </a:rPr>
              <a:t>不足</a:t>
            </a:r>
            <a:r>
              <a:rPr lang="en-US" altLang="zh-CN" sz="1100" dirty="0" err="1">
                <a:latin typeface="微软雅黑" panose="020B0503020204020204" pitchFamily="34" charset="-122"/>
                <a:ea typeface="微软雅黑" panose="020B0503020204020204" pitchFamily="34" charset="-122"/>
              </a:rPr>
              <a:t>len</a:t>
            </a:r>
            <a:r>
              <a:rPr lang="zh-CN" altLang="en-US" sz="1100" dirty="0">
                <a:latin typeface="微软雅黑" panose="020B0503020204020204" pitchFamily="34" charset="-122"/>
                <a:ea typeface="微软雅黑" panose="020B0503020204020204" pitchFamily="34" charset="-122"/>
              </a:rPr>
              <a:t>个则一直删到末尾</a:t>
            </a:r>
            <a:endParaRPr lang="zh-CN" altLang="en-US" sz="1100"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en-US" altLang="zh-CN" sz="1100" dirty="0">
                <a:latin typeface="微软雅黑" panose="020B0503020204020204" pitchFamily="34" charset="-122"/>
                <a:ea typeface="微软雅黑" panose="020B0503020204020204" pitchFamily="34" charset="-122"/>
              </a:rPr>
              <a:t>16.	|  |  |  t ← </a:t>
            </a:r>
            <a:r>
              <a:rPr lang="en-US" altLang="zh-CN" sz="1100" dirty="0" err="1">
                <a:latin typeface="微软雅黑" panose="020B0503020204020204" pitchFamily="34" charset="-122"/>
                <a:ea typeface="微软雅黑" panose="020B0503020204020204" pitchFamily="34" charset="-122"/>
              </a:rPr>
              <a:t>deleted.next</a:t>
            </a:r>
            <a:endParaRPr lang="en-US" altLang="zh-CN" sz="1100"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en-US" altLang="zh-CN" sz="1100" dirty="0">
                <a:latin typeface="微软雅黑" panose="020B0503020204020204" pitchFamily="34" charset="-122"/>
                <a:ea typeface="微软雅黑" panose="020B0503020204020204" pitchFamily="34" charset="-122"/>
              </a:rPr>
              <a:t>17.	|  |  |  delete deleted</a:t>
            </a:r>
            <a:endParaRPr lang="en-US" altLang="zh-CN" sz="1100"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en-US" altLang="zh-CN" sz="1100" dirty="0">
                <a:latin typeface="微软雅黑" panose="020B0503020204020204" pitchFamily="34" charset="-122"/>
                <a:ea typeface="微软雅黑" panose="020B0503020204020204" pitchFamily="34" charset="-122"/>
              </a:rPr>
              <a:t>18.	|  |  |  count ← count + 1</a:t>
            </a:r>
            <a:endParaRPr lang="en-US" altLang="zh-CN" sz="1100"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en-US" altLang="zh-CN" sz="1100" dirty="0">
                <a:latin typeface="微软雅黑" panose="020B0503020204020204" pitchFamily="34" charset="-122"/>
                <a:ea typeface="微软雅黑" panose="020B0503020204020204" pitchFamily="34" charset="-122"/>
              </a:rPr>
              <a:t>19.	|  |  |  </a:t>
            </a:r>
            <a:r>
              <a:rPr lang="en-US" altLang="zh-CN" sz="1100" dirty="0" err="1">
                <a:latin typeface="微软雅黑" panose="020B0503020204020204" pitchFamily="34" charset="-122"/>
                <a:ea typeface="微软雅黑" panose="020B0503020204020204" pitchFamily="34" charset="-122"/>
              </a:rPr>
              <a:t>s.length</a:t>
            </a:r>
            <a:r>
              <a:rPr lang="en-US" altLang="zh-CN" sz="1100" dirty="0">
                <a:latin typeface="微软雅黑" panose="020B0503020204020204" pitchFamily="34" charset="-122"/>
                <a:ea typeface="微软雅黑" panose="020B0503020204020204" pitchFamily="34" charset="-122"/>
              </a:rPr>
              <a:t> ← </a:t>
            </a:r>
            <a:r>
              <a:rPr lang="en-US" altLang="zh-CN" sz="1100" dirty="0" err="1">
                <a:latin typeface="微软雅黑" panose="020B0503020204020204" pitchFamily="34" charset="-122"/>
                <a:ea typeface="微软雅黑" panose="020B0503020204020204" pitchFamily="34" charset="-122"/>
              </a:rPr>
              <a:t>s.length</a:t>
            </a:r>
            <a:r>
              <a:rPr lang="en-US" altLang="zh-CN" sz="1100" dirty="0">
                <a:latin typeface="微软雅黑" panose="020B0503020204020204" pitchFamily="34" charset="-122"/>
                <a:ea typeface="微软雅黑" panose="020B0503020204020204" pitchFamily="34" charset="-122"/>
              </a:rPr>
              <a:t> - 1</a:t>
            </a:r>
            <a:endParaRPr lang="en-US" altLang="zh-CN" sz="1100"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en-US" altLang="zh-CN" sz="1100" dirty="0">
                <a:latin typeface="微软雅黑" panose="020B0503020204020204" pitchFamily="34" charset="-122"/>
                <a:ea typeface="微软雅黑" panose="020B0503020204020204" pitchFamily="34" charset="-122"/>
              </a:rPr>
              <a:t>20.	|  |  |  deleted ← t</a:t>
            </a:r>
            <a:endParaRPr lang="en-US" altLang="zh-CN" sz="1100"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en-US" altLang="zh-CN" sz="1100" dirty="0">
                <a:latin typeface="微软雅黑" panose="020B0503020204020204" pitchFamily="34" charset="-122"/>
                <a:ea typeface="微软雅黑" panose="020B0503020204020204" pitchFamily="34" charset="-122"/>
              </a:rPr>
              <a:t>21.	|  |  end</a:t>
            </a:r>
            <a:endParaRPr lang="en-US" altLang="zh-CN" sz="1100"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en-US" altLang="zh-CN" sz="1100" dirty="0">
                <a:latin typeface="微软雅黑" panose="020B0503020204020204" pitchFamily="34" charset="-122"/>
                <a:ea typeface="微软雅黑" panose="020B0503020204020204" pitchFamily="34" charset="-122"/>
              </a:rPr>
              <a:t>22.	|  |  if pos = 1 then</a:t>
            </a:r>
            <a:endParaRPr lang="en-US" altLang="zh-CN" sz="1100"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en-US" altLang="zh-CN" sz="1100" dirty="0">
                <a:latin typeface="微软雅黑" panose="020B0503020204020204" pitchFamily="34" charset="-122"/>
                <a:ea typeface="微软雅黑" panose="020B0503020204020204" pitchFamily="34" charset="-122"/>
              </a:rPr>
              <a:t>23.	|  |  |  </a:t>
            </a:r>
            <a:r>
              <a:rPr lang="en-US" altLang="zh-CN" sz="1100" dirty="0" err="1">
                <a:latin typeface="微软雅黑" panose="020B0503020204020204" pitchFamily="34" charset="-122"/>
                <a:ea typeface="微软雅黑" panose="020B0503020204020204" pitchFamily="34" charset="-122"/>
              </a:rPr>
              <a:t>s.head</a:t>
            </a:r>
            <a:r>
              <a:rPr lang="en-US" altLang="zh-CN" sz="1100" dirty="0">
                <a:latin typeface="微软雅黑" panose="020B0503020204020204" pitchFamily="34" charset="-122"/>
                <a:ea typeface="微软雅黑" panose="020B0503020204020204" pitchFamily="34" charset="-122"/>
              </a:rPr>
              <a:t> ← deleted</a:t>
            </a:r>
            <a:endParaRPr lang="en-US" altLang="zh-CN" sz="1100"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en-US" altLang="zh-CN" sz="1100" dirty="0">
                <a:latin typeface="微软雅黑" panose="020B0503020204020204" pitchFamily="34" charset="-122"/>
                <a:ea typeface="微软雅黑" panose="020B0503020204020204" pitchFamily="34" charset="-122"/>
              </a:rPr>
              <a:t>24.	|  |  else</a:t>
            </a:r>
            <a:endParaRPr lang="en-US" altLang="zh-CN" sz="1100"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en-US" altLang="zh-CN" sz="1100" dirty="0">
                <a:latin typeface="微软雅黑" panose="020B0503020204020204" pitchFamily="34" charset="-122"/>
                <a:ea typeface="微软雅黑" panose="020B0503020204020204" pitchFamily="34" charset="-122"/>
              </a:rPr>
              <a:t>25.	|  |  |  </a:t>
            </a:r>
            <a:r>
              <a:rPr lang="en-US" altLang="zh-CN" sz="1100" dirty="0" err="1">
                <a:latin typeface="微软雅黑" panose="020B0503020204020204" pitchFamily="34" charset="-122"/>
                <a:ea typeface="微软雅黑" panose="020B0503020204020204" pitchFamily="34" charset="-122"/>
              </a:rPr>
              <a:t>p.next</a:t>
            </a:r>
            <a:r>
              <a:rPr lang="en-US" altLang="zh-CN" sz="1100" dirty="0">
                <a:latin typeface="微软雅黑" panose="020B0503020204020204" pitchFamily="34" charset="-122"/>
                <a:ea typeface="微软雅黑" panose="020B0503020204020204" pitchFamily="34" charset="-122"/>
              </a:rPr>
              <a:t> ← deleted</a:t>
            </a:r>
            <a:endParaRPr lang="en-US" altLang="zh-CN" sz="1100"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en-US" altLang="zh-CN" sz="1100" dirty="0">
                <a:latin typeface="微软雅黑" panose="020B0503020204020204" pitchFamily="34" charset="-122"/>
                <a:ea typeface="微软雅黑" panose="020B0503020204020204" pitchFamily="34" charset="-122"/>
              </a:rPr>
              <a:t>26.	|  |  end</a:t>
            </a:r>
            <a:endParaRPr lang="en-US" altLang="zh-CN" sz="1100"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en-US" altLang="zh-CN" sz="1100" dirty="0">
                <a:latin typeface="微软雅黑" panose="020B0503020204020204" pitchFamily="34" charset="-122"/>
                <a:ea typeface="微软雅黑" panose="020B0503020204020204" pitchFamily="34" charset="-122"/>
              </a:rPr>
              <a:t>27.	|  end</a:t>
            </a:r>
            <a:endParaRPr lang="en-US" altLang="zh-CN" sz="1100"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en-US" altLang="zh-CN" sz="1100" dirty="0">
                <a:latin typeface="微软雅黑" panose="020B0503020204020204" pitchFamily="34" charset="-122"/>
                <a:ea typeface="微软雅黑" panose="020B0503020204020204" pitchFamily="34" charset="-122"/>
              </a:rPr>
              <a:t>28.	end</a:t>
            </a:r>
            <a:endParaRPr lang="en-US" altLang="zh-CN" sz="1100"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zh-CN" altLang="zh-CN" sz="1100" dirty="0">
                <a:latin typeface="微软雅黑" panose="020B0503020204020204" pitchFamily="34" charset="-122"/>
                <a:ea typeface="微软雅黑" panose="020B0503020204020204" pitchFamily="34" charset="-122"/>
              </a:rPr>
              <a:t>——————————————————————</a:t>
            </a:r>
            <a:r>
              <a:rPr lang="en-US" altLang="zh-CN" sz="1100" dirty="0">
                <a:latin typeface="微软雅黑" panose="020B0503020204020204" pitchFamily="34" charset="-122"/>
                <a:ea typeface="微软雅黑" panose="020B0503020204020204" pitchFamily="34" charset="-122"/>
              </a:rPr>
              <a:t>——————————————</a:t>
            </a:r>
            <a:endParaRPr lang="zh-CN" altLang="zh-CN" sz="1100" dirty="0">
              <a:latin typeface="微软雅黑" panose="020B0503020204020204" pitchFamily="34" charset="-122"/>
              <a:ea typeface="微软雅黑" panose="020B0503020204020204" pitchFamily="34" charset="-122"/>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2400" dirty="0"/>
              <a:t>字符串的链接存储实现</a:t>
            </a:r>
            <a:endParaRPr lang="zh-CN" altLang="en-US" sz="2400" dirty="0"/>
          </a:p>
        </p:txBody>
      </p:sp>
      <p:sp>
        <p:nvSpPr>
          <p:cNvPr id="3" name="副标题 2"/>
          <p:cNvSpPr>
            <a:spLocks noGrp="1"/>
          </p:cNvSpPr>
          <p:nvPr>
            <p:ph type="subTitle" idx="1"/>
          </p:nvPr>
        </p:nvSpPr>
        <p:spPr/>
        <p:txBody>
          <a:bodyPr/>
          <a:lstStyle/>
          <a:p>
            <a:r>
              <a:rPr lang="en-US" altLang="zh-CN" dirty="0"/>
              <a:t>4.3   </a:t>
            </a:r>
            <a:r>
              <a:rPr lang="zh-CN" altLang="en-US" dirty="0"/>
              <a:t>字符串的存储实现</a:t>
            </a:r>
            <a:endParaRPr lang="zh-CN" altLang="en-US" dirty="0"/>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endParaRPr lang="zh-CN" altLang="en-US" dirty="0"/>
          </a:p>
        </p:txBody>
      </p:sp>
      <p:sp>
        <p:nvSpPr>
          <p:cNvPr id="5" name="内容占位符 4"/>
          <p:cNvSpPr>
            <a:spLocks noGrp="1"/>
          </p:cNvSpPr>
          <p:nvPr>
            <p:ph idx="11"/>
          </p:nvPr>
        </p:nvSpPr>
        <p:spPr>
          <a:xfrm>
            <a:off x="584225" y="1291590"/>
            <a:ext cx="5227491" cy="4743450"/>
          </a:xfrm>
        </p:spPr>
        <p:txBody>
          <a:bodyPr>
            <a:normAutofit/>
          </a:bodyPr>
          <a:lstStyle/>
          <a:p>
            <a:pPr algn="just">
              <a:lnSpc>
                <a:spcPct val="110000"/>
              </a:lnSpc>
            </a:pPr>
            <a:r>
              <a:rPr lang="en-US" altLang="zh-CN" sz="2200" b="1" dirty="0"/>
              <a:t>3. </a:t>
            </a:r>
            <a:r>
              <a:rPr lang="zh-CN" altLang="en-US" sz="2200" b="1" dirty="0"/>
              <a:t>字符串截取</a:t>
            </a:r>
            <a:endParaRPr lang="zh-CN" altLang="en-US" sz="2200" b="1" dirty="0"/>
          </a:p>
          <a:p>
            <a:pPr algn="just">
              <a:lnSpc>
                <a:spcPct val="110000"/>
              </a:lnSpc>
            </a:pPr>
            <a:r>
              <a:rPr lang="zh-CN" altLang="en-US" sz="2200" dirty="0"/>
              <a:t>返回字符串</a:t>
            </a:r>
            <a:r>
              <a:rPr lang="en-US" altLang="zh-CN" sz="2200" dirty="0"/>
              <a:t>s</a:t>
            </a:r>
            <a:r>
              <a:rPr lang="zh-CN" altLang="en-US" sz="2200" dirty="0"/>
              <a:t>从</a:t>
            </a:r>
            <a:r>
              <a:rPr lang="en-US" altLang="zh-CN" sz="2200" dirty="0"/>
              <a:t>pos</a:t>
            </a:r>
            <a:r>
              <a:rPr lang="zh-CN" altLang="en-US" sz="2200" dirty="0"/>
              <a:t>位置开始的长度为</a:t>
            </a:r>
            <a:r>
              <a:rPr lang="en-US" altLang="zh-CN" sz="2200" dirty="0" err="1"/>
              <a:t>len</a:t>
            </a:r>
            <a:r>
              <a:rPr lang="zh-CN" altLang="en-US" sz="2200" dirty="0"/>
              <a:t>的子串。构造新串，将字符串</a:t>
            </a:r>
            <a:r>
              <a:rPr lang="en-US" altLang="zh-CN" sz="2200" dirty="0"/>
              <a:t>s</a:t>
            </a:r>
            <a:r>
              <a:rPr lang="zh-CN" altLang="en-US" sz="2200" dirty="0"/>
              <a:t>从</a:t>
            </a:r>
            <a:r>
              <a:rPr lang="en-US" altLang="zh-CN" sz="2200" dirty="0"/>
              <a:t>pos</a:t>
            </a:r>
            <a:r>
              <a:rPr lang="zh-CN" altLang="en-US" sz="2200" dirty="0"/>
              <a:t>之后</a:t>
            </a:r>
            <a:r>
              <a:rPr lang="en-US" altLang="zh-CN" sz="2200" dirty="0" err="1"/>
              <a:t>len</a:t>
            </a:r>
            <a:r>
              <a:rPr lang="zh-CN" altLang="en-US" sz="2200" dirty="0"/>
              <a:t>个字符一一赋值给新串。</a:t>
            </a:r>
            <a:endParaRPr lang="en-US" altLang="zh-CN" sz="2200" dirty="0"/>
          </a:p>
          <a:p>
            <a:pPr algn="just">
              <a:lnSpc>
                <a:spcPct val="110000"/>
              </a:lnSpc>
            </a:pPr>
            <a:endParaRPr lang="en-US" altLang="zh-CN" sz="2200" dirty="0"/>
          </a:p>
          <a:p>
            <a:pPr algn="just">
              <a:lnSpc>
                <a:spcPct val="110000"/>
              </a:lnSpc>
            </a:pPr>
            <a:r>
              <a:rPr lang="zh-CN" altLang="en-US" sz="2200" b="1" dirty="0"/>
              <a:t>时间复杂度</a:t>
            </a:r>
            <a:r>
              <a:rPr lang="zh-CN" altLang="en-US" sz="2200" dirty="0"/>
              <a:t>：与顺序存储不同，这个操作必须首先找到截取的起始位置，时间复杂度就不仅与子串长度有关了，最坏时间复杂度为</a:t>
            </a:r>
            <a:r>
              <a:rPr lang="en-US" altLang="zh-CN" sz="2200" dirty="0"/>
              <a:t>O(n)</a:t>
            </a:r>
            <a:r>
              <a:rPr lang="zh-CN" altLang="en-US" sz="2200" dirty="0"/>
              <a:t>。</a:t>
            </a:r>
            <a:endParaRPr lang="zh-CN" altLang="en-US" sz="2200" dirty="0"/>
          </a:p>
          <a:p>
            <a:pPr algn="just">
              <a:lnSpc>
                <a:spcPct val="110000"/>
              </a:lnSpc>
            </a:pPr>
            <a:endParaRPr lang="en-US" altLang="zh-CN" sz="2200" dirty="0"/>
          </a:p>
        </p:txBody>
      </p:sp>
      <p:sp>
        <p:nvSpPr>
          <p:cNvPr id="6" name="内容占位符 4"/>
          <p:cNvSpPr txBox="1"/>
          <p:nvPr/>
        </p:nvSpPr>
        <p:spPr>
          <a:xfrm>
            <a:off x="584226" y="3604847"/>
            <a:ext cx="5227490" cy="2744558"/>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000" kern="1200">
                <a:solidFill>
                  <a:schemeClr val="tx1"/>
                </a:solidFill>
                <a:latin typeface="微软雅黑" panose="020B0503020204020204" pitchFamily="34" charset="-122"/>
                <a:ea typeface="微软雅黑" panose="020B0503020204020204" pitchFamily="34" charset="-122"/>
                <a:cs typeface="+mn-cs"/>
              </a:defRPr>
            </a:lvl1pPr>
            <a:lvl2pPr marL="457200" indent="0" algn="l" defTabSz="914400" rtl="0" eaLnBrk="1" latinLnBrk="0" hangingPunct="1">
              <a:lnSpc>
                <a:spcPct val="90000"/>
              </a:lnSpc>
              <a:spcBef>
                <a:spcPts val="500"/>
              </a:spcBef>
              <a:buFontTx/>
              <a:buNone/>
              <a:defRPr sz="2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2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endParaRPr lang="en-US" altLang="zh-CN" sz="2200" dirty="0"/>
          </a:p>
        </p:txBody>
      </p:sp>
      <p:sp>
        <p:nvSpPr>
          <p:cNvPr id="8" name="任意多边形: 形状 7"/>
          <p:cNvSpPr/>
          <p:nvPr/>
        </p:nvSpPr>
        <p:spPr>
          <a:xfrm>
            <a:off x="5983269" y="1057121"/>
            <a:ext cx="5881071" cy="5717509"/>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lvl="0" eaLnBrk="0" fontAlgn="base" hangingPunct="0">
              <a:spcBef>
                <a:spcPct val="0"/>
              </a:spcBef>
              <a:spcAft>
                <a:spcPct val="0"/>
              </a:spcAft>
            </a:pPr>
            <a:r>
              <a:rPr lang="zh-CN" altLang="zh-CN" sz="1100" dirty="0">
                <a:latin typeface="微软雅黑" panose="020B0503020204020204" pitchFamily="34" charset="-122"/>
                <a:ea typeface="微软雅黑" panose="020B0503020204020204" pitchFamily="34" charset="-122"/>
              </a:rPr>
              <a:t>——————————————————————</a:t>
            </a:r>
            <a:r>
              <a:rPr lang="en-US" altLang="zh-CN" sz="1100" dirty="0">
                <a:latin typeface="微软雅黑" panose="020B0503020204020204" pitchFamily="34" charset="-122"/>
                <a:ea typeface="微软雅黑" panose="020B0503020204020204" pitchFamily="34" charset="-122"/>
              </a:rPr>
              <a:t>——————————————</a:t>
            </a:r>
            <a:endParaRPr lang="zh-CN" altLang="zh-CN" sz="1100"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zh-CN" altLang="en-US" sz="1100" dirty="0">
                <a:latin typeface="微软雅黑" panose="020B0503020204020204" pitchFamily="34" charset="-122"/>
                <a:ea typeface="微软雅黑" panose="020B0503020204020204" pitchFamily="34" charset="-122"/>
              </a:rPr>
              <a:t>算法</a:t>
            </a:r>
            <a:r>
              <a:rPr lang="en-US" altLang="zh-CN" sz="1100" dirty="0">
                <a:latin typeface="微软雅黑" panose="020B0503020204020204" pitchFamily="34" charset="-122"/>
                <a:ea typeface="微软雅黑" panose="020B0503020204020204" pitchFamily="34" charset="-122"/>
              </a:rPr>
              <a:t>4-8  </a:t>
            </a:r>
            <a:r>
              <a:rPr lang="zh-CN" altLang="en-US" sz="1100" dirty="0">
                <a:latin typeface="微软雅黑" panose="020B0503020204020204" pitchFamily="34" charset="-122"/>
                <a:ea typeface="微软雅黑" panose="020B0503020204020204" pitchFamily="34" charset="-122"/>
              </a:rPr>
              <a:t>字符串截取子串操作</a:t>
            </a:r>
            <a:r>
              <a:rPr lang="en-US" altLang="zh-CN" sz="1100" dirty="0" err="1">
                <a:latin typeface="微软雅黑" panose="020B0503020204020204" pitchFamily="34" charset="-122"/>
                <a:ea typeface="微软雅黑" panose="020B0503020204020204" pitchFamily="34" charset="-122"/>
              </a:rPr>
              <a:t>SubString</a:t>
            </a:r>
            <a:r>
              <a:rPr lang="en-US" altLang="zh-CN" sz="1100" dirty="0">
                <a:latin typeface="微软雅黑" panose="020B0503020204020204" pitchFamily="34" charset="-122"/>
                <a:ea typeface="微软雅黑" panose="020B0503020204020204" pitchFamily="34" charset="-122"/>
              </a:rPr>
              <a:t>(s, pos, </a:t>
            </a:r>
            <a:r>
              <a:rPr lang="en-US" altLang="zh-CN" sz="1100" dirty="0" err="1">
                <a:latin typeface="微软雅黑" panose="020B0503020204020204" pitchFamily="34" charset="-122"/>
                <a:ea typeface="微软雅黑" panose="020B0503020204020204" pitchFamily="34" charset="-122"/>
              </a:rPr>
              <a:t>len</a:t>
            </a:r>
            <a:r>
              <a:rPr lang="en-US" altLang="zh-CN" sz="1100" dirty="0">
                <a:latin typeface="微软雅黑" panose="020B0503020204020204" pitchFamily="34" charset="-122"/>
                <a:ea typeface="微软雅黑" panose="020B0503020204020204" pitchFamily="34" charset="-122"/>
              </a:rPr>
              <a:t>)</a:t>
            </a:r>
            <a:endParaRPr lang="en-US" altLang="zh-CN" sz="1100"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zh-CN" altLang="zh-CN" sz="1100" dirty="0">
                <a:latin typeface="微软雅黑" panose="020B0503020204020204" pitchFamily="34" charset="-122"/>
                <a:ea typeface="微软雅黑" panose="020B0503020204020204" pitchFamily="34" charset="-122"/>
              </a:rPr>
              <a:t>——————————————————————</a:t>
            </a:r>
            <a:r>
              <a:rPr lang="en-US" altLang="zh-CN" sz="1100" dirty="0">
                <a:latin typeface="微软雅黑" panose="020B0503020204020204" pitchFamily="34" charset="-122"/>
                <a:ea typeface="微软雅黑" panose="020B0503020204020204" pitchFamily="34" charset="-122"/>
              </a:rPr>
              <a:t>——————————————</a:t>
            </a:r>
            <a:endParaRPr lang="zh-CN" altLang="zh-CN" sz="1100"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zh-CN" altLang="en-US" sz="1100" dirty="0">
                <a:latin typeface="微软雅黑" panose="020B0503020204020204" pitchFamily="34" charset="-122"/>
                <a:ea typeface="微软雅黑" panose="020B0503020204020204" pitchFamily="34" charset="-122"/>
              </a:rPr>
              <a:t>输入：字符串</a:t>
            </a:r>
            <a:r>
              <a:rPr lang="en-US" altLang="zh-CN" sz="1100" dirty="0">
                <a:latin typeface="微软雅黑" panose="020B0503020204020204" pitchFamily="34" charset="-122"/>
                <a:ea typeface="微软雅黑" panose="020B0503020204020204" pitchFamily="34" charset="-122"/>
              </a:rPr>
              <a:t>s </a:t>
            </a:r>
            <a:r>
              <a:rPr lang="zh-CN" altLang="en-US" sz="1100" dirty="0">
                <a:latin typeface="微软雅黑" panose="020B0503020204020204" pitchFamily="34" charset="-122"/>
                <a:ea typeface="微软雅黑" panose="020B0503020204020204" pitchFamily="34" charset="-122"/>
              </a:rPr>
              <a:t>，开始截取的位置</a:t>
            </a:r>
            <a:r>
              <a:rPr lang="en-US" altLang="zh-CN" sz="1100" dirty="0">
                <a:latin typeface="微软雅黑" panose="020B0503020204020204" pitchFamily="34" charset="-122"/>
                <a:ea typeface="微软雅黑" panose="020B0503020204020204" pitchFamily="34" charset="-122"/>
              </a:rPr>
              <a:t>pos≥1</a:t>
            </a:r>
            <a:r>
              <a:rPr lang="zh-CN" altLang="en-US" sz="1100" dirty="0">
                <a:latin typeface="微软雅黑" panose="020B0503020204020204" pitchFamily="34" charset="-122"/>
                <a:ea typeface="微软雅黑" panose="020B0503020204020204" pitchFamily="34" charset="-122"/>
              </a:rPr>
              <a:t>，截取的字符个数</a:t>
            </a:r>
            <a:r>
              <a:rPr lang="en-US" altLang="zh-CN" sz="1100" dirty="0" err="1">
                <a:latin typeface="微软雅黑" panose="020B0503020204020204" pitchFamily="34" charset="-122"/>
                <a:ea typeface="微软雅黑" panose="020B0503020204020204" pitchFamily="34" charset="-122"/>
              </a:rPr>
              <a:t>len</a:t>
            </a:r>
            <a:endParaRPr lang="en-US" altLang="zh-CN" sz="1100"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zh-CN" altLang="en-US" sz="1100" dirty="0">
                <a:latin typeface="微软雅黑" panose="020B0503020204020204" pitchFamily="34" charset="-122"/>
                <a:ea typeface="微软雅黑" panose="020B0503020204020204" pitchFamily="34" charset="-122"/>
              </a:rPr>
              <a:t>输出：截取的子串</a:t>
            </a:r>
            <a:endParaRPr lang="zh-CN" altLang="en-US" sz="1100"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en-US" altLang="zh-CN" sz="1100" dirty="0">
                <a:latin typeface="微软雅黑" panose="020B0503020204020204" pitchFamily="34" charset="-122"/>
                <a:ea typeface="微软雅黑" panose="020B0503020204020204" pitchFamily="34" charset="-122"/>
              </a:rPr>
              <a:t>1.	</a:t>
            </a:r>
            <a:r>
              <a:rPr lang="en-US" altLang="zh-CN" sz="1100" dirty="0" err="1">
                <a:latin typeface="微软雅黑" panose="020B0503020204020204" pitchFamily="34" charset="-122"/>
                <a:ea typeface="微软雅黑" panose="020B0503020204020204" pitchFamily="34" charset="-122"/>
              </a:rPr>
              <a:t>InitStr</a:t>
            </a:r>
            <a:r>
              <a:rPr lang="en-US" altLang="zh-CN" sz="1100" dirty="0">
                <a:latin typeface="微软雅黑" panose="020B0503020204020204" pitchFamily="34" charset="-122"/>
                <a:ea typeface="微软雅黑" panose="020B0503020204020204" pitchFamily="34" charset="-122"/>
              </a:rPr>
              <a:t>(</a:t>
            </a:r>
            <a:r>
              <a:rPr lang="en-US" altLang="zh-CN" sz="1100" dirty="0" err="1">
                <a:latin typeface="微软雅黑" panose="020B0503020204020204" pitchFamily="34" charset="-122"/>
                <a:ea typeface="微软雅黑" panose="020B0503020204020204" pitchFamily="34" charset="-122"/>
              </a:rPr>
              <a:t>sub_s</a:t>
            </a:r>
            <a:r>
              <a:rPr lang="en-US" altLang="zh-CN" sz="1100" dirty="0">
                <a:latin typeface="微软雅黑" panose="020B0503020204020204" pitchFamily="34" charset="-122"/>
                <a:ea typeface="微软雅黑" panose="020B0503020204020204" pitchFamily="34" charset="-122"/>
              </a:rPr>
              <a:t>)  //</a:t>
            </a:r>
            <a:r>
              <a:rPr lang="zh-CN" altLang="en-US" sz="1100" dirty="0">
                <a:latin typeface="微软雅黑" panose="020B0503020204020204" pitchFamily="34" charset="-122"/>
                <a:ea typeface="微软雅黑" panose="020B0503020204020204" pitchFamily="34" charset="-122"/>
              </a:rPr>
              <a:t>初始化新串</a:t>
            </a:r>
            <a:r>
              <a:rPr lang="en-US" altLang="zh-CN" sz="1100" dirty="0" err="1">
                <a:latin typeface="微软雅黑" panose="020B0503020204020204" pitchFamily="34" charset="-122"/>
                <a:ea typeface="微软雅黑" panose="020B0503020204020204" pitchFamily="34" charset="-122"/>
              </a:rPr>
              <a:t>sub_s</a:t>
            </a:r>
            <a:endParaRPr lang="en-US" altLang="zh-CN" sz="1100"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en-US" altLang="zh-CN" sz="1100" dirty="0">
                <a:latin typeface="微软雅黑" panose="020B0503020204020204" pitchFamily="34" charset="-122"/>
                <a:ea typeface="微软雅黑" panose="020B0503020204020204" pitchFamily="34" charset="-122"/>
              </a:rPr>
              <a:t>2.	if </a:t>
            </a:r>
            <a:r>
              <a:rPr lang="en-US" altLang="zh-CN" sz="1100" dirty="0" err="1">
                <a:latin typeface="微软雅黑" panose="020B0503020204020204" pitchFamily="34" charset="-122"/>
                <a:ea typeface="微软雅黑" panose="020B0503020204020204" pitchFamily="34" charset="-122"/>
              </a:rPr>
              <a:t>s.length</a:t>
            </a:r>
            <a:r>
              <a:rPr lang="en-US" altLang="zh-CN" sz="1100" dirty="0">
                <a:latin typeface="微软雅黑" panose="020B0503020204020204" pitchFamily="34" charset="-122"/>
                <a:ea typeface="微软雅黑" panose="020B0503020204020204" pitchFamily="34" charset="-122"/>
              </a:rPr>
              <a:t>&gt;0 then //</a:t>
            </a:r>
            <a:r>
              <a:rPr lang="zh-CN" altLang="en-US" sz="1100" dirty="0">
                <a:latin typeface="微软雅黑" panose="020B0503020204020204" pitchFamily="34" charset="-122"/>
                <a:ea typeface="微软雅黑" panose="020B0503020204020204" pitchFamily="34" charset="-122"/>
              </a:rPr>
              <a:t>若</a:t>
            </a:r>
            <a:r>
              <a:rPr lang="en-US" altLang="zh-CN" sz="1100" dirty="0">
                <a:latin typeface="微软雅黑" panose="020B0503020204020204" pitchFamily="34" charset="-122"/>
                <a:ea typeface="微软雅黑" panose="020B0503020204020204" pitchFamily="34" charset="-122"/>
              </a:rPr>
              <a:t>s</a:t>
            </a:r>
            <a:r>
              <a:rPr lang="zh-CN" altLang="en-US" sz="1100" dirty="0">
                <a:latin typeface="微软雅黑" panose="020B0503020204020204" pitchFamily="34" charset="-122"/>
                <a:ea typeface="微软雅黑" panose="020B0503020204020204" pitchFamily="34" charset="-122"/>
              </a:rPr>
              <a:t>不是空串</a:t>
            </a:r>
            <a:endParaRPr lang="zh-CN" altLang="en-US" sz="1100"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en-US" altLang="zh-CN" sz="1100" dirty="0">
                <a:latin typeface="微软雅黑" panose="020B0503020204020204" pitchFamily="34" charset="-122"/>
                <a:ea typeface="微软雅黑" panose="020B0503020204020204" pitchFamily="34" charset="-122"/>
              </a:rPr>
              <a:t>3.	|  p ← </a:t>
            </a:r>
            <a:r>
              <a:rPr lang="en-US" altLang="zh-CN" sz="1100" dirty="0" err="1">
                <a:latin typeface="微软雅黑" panose="020B0503020204020204" pitchFamily="34" charset="-122"/>
                <a:ea typeface="微软雅黑" panose="020B0503020204020204" pitchFamily="34" charset="-122"/>
              </a:rPr>
              <a:t>s.head</a:t>
            </a:r>
            <a:endParaRPr lang="en-US" altLang="zh-CN" sz="1100"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en-US" altLang="zh-CN" sz="1100" dirty="0">
                <a:latin typeface="微软雅黑" panose="020B0503020204020204" pitchFamily="34" charset="-122"/>
                <a:ea typeface="微软雅黑" panose="020B0503020204020204" pitchFamily="34" charset="-122"/>
              </a:rPr>
              <a:t>4.	|  count ← 1</a:t>
            </a:r>
            <a:endParaRPr lang="en-US" altLang="zh-CN" sz="1100"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en-US" altLang="zh-CN" sz="1100" dirty="0">
                <a:latin typeface="微软雅黑" panose="020B0503020204020204" pitchFamily="34" charset="-122"/>
                <a:ea typeface="微软雅黑" panose="020B0503020204020204" pitchFamily="34" charset="-122"/>
              </a:rPr>
              <a:t>5.	|  while p ≠ NIL </a:t>
            </a:r>
            <a:r>
              <a:rPr lang="zh-CN" altLang="en-US" sz="1100" dirty="0">
                <a:latin typeface="微软雅黑" panose="020B0503020204020204" pitchFamily="34" charset="-122"/>
                <a:ea typeface="微软雅黑" panose="020B0503020204020204" pitchFamily="34" charset="-122"/>
              </a:rPr>
              <a:t>且 </a:t>
            </a:r>
            <a:r>
              <a:rPr lang="en-US" altLang="zh-CN" sz="1100" dirty="0">
                <a:latin typeface="微软雅黑" panose="020B0503020204020204" pitchFamily="34" charset="-122"/>
                <a:ea typeface="微软雅黑" panose="020B0503020204020204" pitchFamily="34" charset="-122"/>
              </a:rPr>
              <a:t>count&lt;pos do //</a:t>
            </a:r>
            <a:r>
              <a:rPr lang="zh-CN" altLang="en-US" sz="1100" dirty="0">
                <a:latin typeface="微软雅黑" panose="020B0503020204020204" pitchFamily="34" charset="-122"/>
                <a:ea typeface="微软雅黑" panose="020B0503020204020204" pitchFamily="34" charset="-122"/>
              </a:rPr>
              <a:t>找第</a:t>
            </a:r>
            <a:r>
              <a:rPr lang="en-US" altLang="zh-CN" sz="1100" dirty="0">
                <a:latin typeface="微软雅黑" panose="020B0503020204020204" pitchFamily="34" charset="-122"/>
                <a:ea typeface="微软雅黑" panose="020B0503020204020204" pitchFamily="34" charset="-122"/>
              </a:rPr>
              <a:t>pos</a:t>
            </a:r>
            <a:r>
              <a:rPr lang="zh-CN" altLang="en-US" sz="1100" dirty="0">
                <a:latin typeface="微软雅黑" panose="020B0503020204020204" pitchFamily="34" charset="-122"/>
                <a:ea typeface="微软雅黑" panose="020B0503020204020204" pitchFamily="34" charset="-122"/>
              </a:rPr>
              <a:t>个元素</a:t>
            </a:r>
            <a:endParaRPr lang="zh-CN" altLang="en-US" sz="1100"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en-US" altLang="zh-CN" sz="1100" dirty="0">
                <a:latin typeface="微软雅黑" panose="020B0503020204020204" pitchFamily="34" charset="-122"/>
                <a:ea typeface="微软雅黑" panose="020B0503020204020204" pitchFamily="34" charset="-122"/>
              </a:rPr>
              <a:t>6.	|  |  count ← count + 1</a:t>
            </a:r>
            <a:endParaRPr lang="en-US" altLang="zh-CN" sz="1100"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en-US" altLang="zh-CN" sz="1100" dirty="0">
                <a:latin typeface="微软雅黑" panose="020B0503020204020204" pitchFamily="34" charset="-122"/>
                <a:ea typeface="微软雅黑" panose="020B0503020204020204" pitchFamily="34" charset="-122"/>
              </a:rPr>
              <a:t>7.	|  |  p ← </a:t>
            </a:r>
            <a:r>
              <a:rPr lang="en-US" altLang="zh-CN" sz="1100" dirty="0" err="1">
                <a:latin typeface="微软雅黑" panose="020B0503020204020204" pitchFamily="34" charset="-122"/>
                <a:ea typeface="微软雅黑" panose="020B0503020204020204" pitchFamily="34" charset="-122"/>
              </a:rPr>
              <a:t>p.next</a:t>
            </a:r>
            <a:endParaRPr lang="en-US" altLang="zh-CN" sz="1100"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en-US" altLang="zh-CN" sz="1100" dirty="0">
                <a:latin typeface="微软雅黑" panose="020B0503020204020204" pitchFamily="34" charset="-122"/>
                <a:ea typeface="微软雅黑" panose="020B0503020204020204" pitchFamily="34" charset="-122"/>
              </a:rPr>
              <a:t>8.	|  end</a:t>
            </a:r>
            <a:endParaRPr lang="en-US" altLang="zh-CN" sz="1100"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en-US" altLang="zh-CN" sz="1100" dirty="0">
                <a:latin typeface="微软雅黑" panose="020B0503020204020204" pitchFamily="34" charset="-122"/>
                <a:ea typeface="微软雅黑" panose="020B0503020204020204" pitchFamily="34" charset="-122"/>
              </a:rPr>
              <a:t>9.	|  if p ≠ NIL </a:t>
            </a:r>
            <a:r>
              <a:rPr lang="zh-CN" altLang="en-US" sz="1100" dirty="0">
                <a:latin typeface="微软雅黑" panose="020B0503020204020204" pitchFamily="34" charset="-122"/>
                <a:ea typeface="微软雅黑" panose="020B0503020204020204" pitchFamily="34" charset="-122"/>
              </a:rPr>
              <a:t>且</a:t>
            </a:r>
            <a:r>
              <a:rPr lang="en-US" altLang="zh-CN" sz="1100" dirty="0">
                <a:latin typeface="微软雅黑" panose="020B0503020204020204" pitchFamily="34" charset="-122"/>
                <a:ea typeface="微软雅黑" panose="020B0503020204020204" pitchFamily="34" charset="-122"/>
              </a:rPr>
              <a:t>count=pos then //</a:t>
            </a:r>
            <a:r>
              <a:rPr lang="zh-CN" altLang="en-US" sz="1100" dirty="0">
                <a:latin typeface="微软雅黑" panose="020B0503020204020204" pitchFamily="34" charset="-122"/>
                <a:ea typeface="微软雅黑" panose="020B0503020204020204" pitchFamily="34" charset="-122"/>
              </a:rPr>
              <a:t>将</a:t>
            </a:r>
            <a:r>
              <a:rPr lang="en-US" altLang="zh-CN" sz="1100" dirty="0">
                <a:latin typeface="微软雅黑" panose="020B0503020204020204" pitchFamily="34" charset="-122"/>
                <a:ea typeface="微软雅黑" panose="020B0503020204020204" pitchFamily="34" charset="-122"/>
              </a:rPr>
              <a:t>s</a:t>
            </a:r>
            <a:r>
              <a:rPr lang="zh-CN" altLang="en-US" sz="1100" dirty="0">
                <a:latin typeface="微软雅黑" panose="020B0503020204020204" pitchFamily="34" charset="-122"/>
                <a:ea typeface="微软雅黑" panose="020B0503020204020204" pitchFamily="34" charset="-122"/>
              </a:rPr>
              <a:t>串从</a:t>
            </a:r>
            <a:r>
              <a:rPr lang="en-US" altLang="zh-CN" sz="1100" dirty="0">
                <a:latin typeface="微软雅黑" panose="020B0503020204020204" pitchFamily="34" charset="-122"/>
                <a:ea typeface="微软雅黑" panose="020B0503020204020204" pitchFamily="34" charset="-122"/>
              </a:rPr>
              <a:t>pos</a:t>
            </a:r>
            <a:r>
              <a:rPr lang="zh-CN" altLang="en-US" sz="1100" dirty="0">
                <a:latin typeface="微软雅黑" panose="020B0503020204020204" pitchFamily="34" charset="-122"/>
                <a:ea typeface="微软雅黑" panose="020B0503020204020204" pitchFamily="34" charset="-122"/>
              </a:rPr>
              <a:t>之后的</a:t>
            </a:r>
            <a:r>
              <a:rPr lang="en-US" altLang="zh-CN" sz="1100" dirty="0" err="1">
                <a:latin typeface="微软雅黑" panose="020B0503020204020204" pitchFamily="34" charset="-122"/>
                <a:ea typeface="微软雅黑" panose="020B0503020204020204" pitchFamily="34" charset="-122"/>
              </a:rPr>
              <a:t>len</a:t>
            </a:r>
            <a:r>
              <a:rPr lang="zh-CN" altLang="en-US" sz="1100" dirty="0">
                <a:latin typeface="微软雅黑" panose="020B0503020204020204" pitchFamily="34" charset="-122"/>
                <a:ea typeface="微软雅黑" panose="020B0503020204020204" pitchFamily="34" charset="-122"/>
              </a:rPr>
              <a:t>个字符复制到</a:t>
            </a:r>
            <a:r>
              <a:rPr lang="en-US" altLang="zh-CN" sz="1100" dirty="0" err="1">
                <a:latin typeface="微软雅黑" panose="020B0503020204020204" pitchFamily="34" charset="-122"/>
                <a:ea typeface="微软雅黑" panose="020B0503020204020204" pitchFamily="34" charset="-122"/>
              </a:rPr>
              <a:t>sub_s</a:t>
            </a:r>
            <a:endParaRPr lang="en-US" altLang="zh-CN" sz="1100"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en-US" altLang="zh-CN" sz="1100" dirty="0">
                <a:latin typeface="微软雅黑" panose="020B0503020204020204" pitchFamily="34" charset="-122"/>
                <a:ea typeface="微软雅黑" panose="020B0503020204020204" pitchFamily="34" charset="-122"/>
              </a:rPr>
              <a:t>10.	|  |  count ← 0</a:t>
            </a:r>
            <a:endParaRPr lang="en-US" altLang="zh-CN" sz="1100"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en-US" altLang="zh-CN" sz="1100" dirty="0">
                <a:latin typeface="微软雅黑" panose="020B0503020204020204" pitchFamily="34" charset="-122"/>
                <a:ea typeface="微软雅黑" panose="020B0503020204020204" pitchFamily="34" charset="-122"/>
              </a:rPr>
              <a:t>11.	|  |  </a:t>
            </a:r>
            <a:r>
              <a:rPr lang="en-US" altLang="zh-CN" sz="1100" dirty="0" err="1">
                <a:latin typeface="微软雅黑" panose="020B0503020204020204" pitchFamily="34" charset="-122"/>
                <a:ea typeface="微软雅黑" panose="020B0503020204020204" pitchFamily="34" charset="-122"/>
              </a:rPr>
              <a:t>sub_s.head</a:t>
            </a:r>
            <a:r>
              <a:rPr lang="en-US" altLang="zh-CN" sz="1100" dirty="0">
                <a:latin typeface="微软雅黑" panose="020B0503020204020204" pitchFamily="34" charset="-122"/>
                <a:ea typeface="微软雅黑" panose="020B0503020204020204" pitchFamily="34" charset="-122"/>
              </a:rPr>
              <a:t> ← new </a:t>
            </a:r>
            <a:r>
              <a:rPr lang="en-US" altLang="zh-CN" sz="1100" dirty="0" err="1">
                <a:latin typeface="微软雅黑" panose="020B0503020204020204" pitchFamily="34" charset="-122"/>
                <a:ea typeface="微软雅黑" panose="020B0503020204020204" pitchFamily="34" charset="-122"/>
              </a:rPr>
              <a:t>StringNode</a:t>
            </a:r>
            <a:r>
              <a:rPr lang="en-US" altLang="zh-CN" sz="1100" dirty="0">
                <a:latin typeface="微软雅黑" panose="020B0503020204020204" pitchFamily="34" charset="-122"/>
                <a:ea typeface="微软雅黑" panose="020B0503020204020204" pitchFamily="34" charset="-122"/>
              </a:rPr>
              <a:t>() //</a:t>
            </a:r>
            <a:r>
              <a:rPr lang="zh-CN" altLang="en-US" sz="1100" dirty="0">
                <a:latin typeface="微软雅黑" panose="020B0503020204020204" pitchFamily="34" charset="-122"/>
                <a:ea typeface="微软雅黑" panose="020B0503020204020204" pitchFamily="34" charset="-122"/>
              </a:rPr>
              <a:t>创建临时空头结点</a:t>
            </a:r>
            <a:endParaRPr lang="zh-CN" altLang="en-US" sz="1100"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en-US" altLang="zh-CN" sz="1100" dirty="0">
                <a:latin typeface="微软雅黑" panose="020B0503020204020204" pitchFamily="34" charset="-122"/>
                <a:ea typeface="微软雅黑" panose="020B0503020204020204" pitchFamily="34" charset="-122"/>
              </a:rPr>
              <a:t>12.	|  |  tail ← </a:t>
            </a:r>
            <a:r>
              <a:rPr lang="en-US" altLang="zh-CN" sz="1100" dirty="0" err="1">
                <a:latin typeface="微软雅黑" panose="020B0503020204020204" pitchFamily="34" charset="-122"/>
                <a:ea typeface="微软雅黑" panose="020B0503020204020204" pitchFamily="34" charset="-122"/>
              </a:rPr>
              <a:t>sub_s.head</a:t>
            </a:r>
            <a:endParaRPr lang="en-US" altLang="zh-CN" sz="1100"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en-US" altLang="zh-CN" sz="1100" dirty="0">
                <a:latin typeface="微软雅黑" panose="020B0503020204020204" pitchFamily="34" charset="-122"/>
                <a:ea typeface="微软雅黑" panose="020B0503020204020204" pitchFamily="34" charset="-122"/>
              </a:rPr>
              <a:t>13.	|  |  while p ≠ NIL </a:t>
            </a:r>
            <a:r>
              <a:rPr lang="zh-CN" altLang="en-US" sz="1100" dirty="0">
                <a:latin typeface="微软雅黑" panose="020B0503020204020204" pitchFamily="34" charset="-122"/>
                <a:ea typeface="微软雅黑" panose="020B0503020204020204" pitchFamily="34" charset="-122"/>
              </a:rPr>
              <a:t>且 </a:t>
            </a:r>
            <a:r>
              <a:rPr lang="en-US" altLang="zh-CN" sz="1100" dirty="0">
                <a:latin typeface="微软雅黑" panose="020B0503020204020204" pitchFamily="34" charset="-122"/>
                <a:ea typeface="微软雅黑" panose="020B0503020204020204" pitchFamily="34" charset="-122"/>
              </a:rPr>
              <a:t>count&lt;</a:t>
            </a:r>
            <a:r>
              <a:rPr lang="en-US" altLang="zh-CN" sz="1100" dirty="0" err="1">
                <a:latin typeface="微软雅黑" panose="020B0503020204020204" pitchFamily="34" charset="-122"/>
                <a:ea typeface="微软雅黑" panose="020B0503020204020204" pitchFamily="34" charset="-122"/>
              </a:rPr>
              <a:t>len</a:t>
            </a:r>
            <a:r>
              <a:rPr lang="en-US" altLang="zh-CN" sz="1100" dirty="0">
                <a:latin typeface="微软雅黑" panose="020B0503020204020204" pitchFamily="34" charset="-122"/>
                <a:ea typeface="微软雅黑" panose="020B0503020204020204" pitchFamily="34" charset="-122"/>
              </a:rPr>
              <a:t> do //</a:t>
            </a:r>
            <a:r>
              <a:rPr lang="zh-CN" altLang="en-US" sz="1100" dirty="0">
                <a:latin typeface="微软雅黑" panose="020B0503020204020204" pitchFamily="34" charset="-122"/>
                <a:ea typeface="微软雅黑" panose="020B0503020204020204" pitchFamily="34" charset="-122"/>
              </a:rPr>
              <a:t>若从</a:t>
            </a:r>
            <a:r>
              <a:rPr lang="en-US" altLang="zh-CN" sz="1100" dirty="0">
                <a:latin typeface="微软雅黑" panose="020B0503020204020204" pitchFamily="34" charset="-122"/>
                <a:ea typeface="微软雅黑" panose="020B0503020204020204" pitchFamily="34" charset="-122"/>
              </a:rPr>
              <a:t>pos</a:t>
            </a:r>
            <a:r>
              <a:rPr lang="zh-CN" altLang="en-US" sz="1100" dirty="0">
                <a:latin typeface="微软雅黑" panose="020B0503020204020204" pitchFamily="34" charset="-122"/>
                <a:ea typeface="微软雅黑" panose="020B0503020204020204" pitchFamily="34" charset="-122"/>
              </a:rPr>
              <a:t>开始不到</a:t>
            </a:r>
            <a:r>
              <a:rPr lang="en-US" altLang="zh-CN" sz="1100" dirty="0" err="1">
                <a:latin typeface="微软雅黑" panose="020B0503020204020204" pitchFamily="34" charset="-122"/>
                <a:ea typeface="微软雅黑" panose="020B0503020204020204" pitchFamily="34" charset="-122"/>
              </a:rPr>
              <a:t>len</a:t>
            </a:r>
            <a:r>
              <a:rPr lang="zh-CN" altLang="en-US" sz="1100" dirty="0">
                <a:latin typeface="微软雅黑" panose="020B0503020204020204" pitchFamily="34" charset="-122"/>
                <a:ea typeface="微软雅黑" panose="020B0503020204020204" pitchFamily="34" charset="-122"/>
              </a:rPr>
              <a:t>个字符，就截取到</a:t>
            </a:r>
            <a:r>
              <a:rPr lang="en-US" altLang="zh-CN" sz="1100" dirty="0">
                <a:latin typeface="微软雅黑" panose="020B0503020204020204" pitchFamily="34" charset="-122"/>
                <a:ea typeface="微软雅黑" panose="020B0503020204020204" pitchFamily="34" charset="-122"/>
              </a:rPr>
              <a:t>s</a:t>
            </a:r>
            <a:r>
              <a:rPr lang="zh-CN" altLang="en-US" sz="1100" dirty="0">
                <a:latin typeface="微软雅黑" panose="020B0503020204020204" pitchFamily="34" charset="-122"/>
                <a:ea typeface="微软雅黑" panose="020B0503020204020204" pitchFamily="34" charset="-122"/>
              </a:rPr>
              <a:t>的末尾</a:t>
            </a:r>
            <a:endParaRPr lang="zh-CN" altLang="en-US" sz="1100"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en-US" altLang="zh-CN" sz="1100" dirty="0">
                <a:latin typeface="微软雅黑" panose="020B0503020204020204" pitchFamily="34" charset="-122"/>
                <a:ea typeface="微软雅黑" panose="020B0503020204020204" pitchFamily="34" charset="-122"/>
              </a:rPr>
              <a:t>14.	|  |  |  t ← new </a:t>
            </a:r>
            <a:r>
              <a:rPr lang="en-US" altLang="zh-CN" sz="1100" dirty="0" err="1">
                <a:latin typeface="微软雅黑" panose="020B0503020204020204" pitchFamily="34" charset="-122"/>
                <a:ea typeface="微软雅黑" panose="020B0503020204020204" pitchFamily="34" charset="-122"/>
              </a:rPr>
              <a:t>StringNode</a:t>
            </a:r>
            <a:r>
              <a:rPr lang="en-US" altLang="zh-CN" sz="1100" dirty="0">
                <a:latin typeface="微软雅黑" panose="020B0503020204020204" pitchFamily="34" charset="-122"/>
                <a:ea typeface="微软雅黑" panose="020B0503020204020204" pitchFamily="34" charset="-122"/>
              </a:rPr>
              <a:t>(</a:t>
            </a:r>
            <a:r>
              <a:rPr lang="en-US" altLang="zh-CN" sz="1100" dirty="0" err="1">
                <a:latin typeface="微软雅黑" panose="020B0503020204020204" pitchFamily="34" charset="-122"/>
                <a:ea typeface="微软雅黑" panose="020B0503020204020204" pitchFamily="34" charset="-122"/>
              </a:rPr>
              <a:t>p.data</a:t>
            </a:r>
            <a:r>
              <a:rPr lang="en-US" altLang="zh-CN" sz="1100" dirty="0">
                <a:latin typeface="微软雅黑" panose="020B0503020204020204" pitchFamily="34" charset="-122"/>
                <a:ea typeface="微软雅黑" panose="020B0503020204020204" pitchFamily="34" charset="-122"/>
              </a:rPr>
              <a:t>, NIL) //</a:t>
            </a:r>
            <a:r>
              <a:rPr lang="zh-CN" altLang="en-US" sz="1100" dirty="0">
                <a:latin typeface="微软雅黑" panose="020B0503020204020204" pitchFamily="34" charset="-122"/>
                <a:ea typeface="微软雅黑" panose="020B0503020204020204" pitchFamily="34" charset="-122"/>
              </a:rPr>
              <a:t>复制一个新结点</a:t>
            </a:r>
            <a:endParaRPr lang="zh-CN" altLang="en-US" sz="1100"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en-US" altLang="zh-CN" sz="1100" dirty="0">
                <a:latin typeface="微软雅黑" panose="020B0503020204020204" pitchFamily="34" charset="-122"/>
                <a:ea typeface="微软雅黑" panose="020B0503020204020204" pitchFamily="34" charset="-122"/>
              </a:rPr>
              <a:t>15.	|  |  |  </a:t>
            </a:r>
            <a:r>
              <a:rPr lang="en-US" altLang="zh-CN" sz="1100" dirty="0" err="1">
                <a:latin typeface="微软雅黑" panose="020B0503020204020204" pitchFamily="34" charset="-122"/>
                <a:ea typeface="微软雅黑" panose="020B0503020204020204" pitchFamily="34" charset="-122"/>
              </a:rPr>
              <a:t>tail.next</a:t>
            </a:r>
            <a:r>
              <a:rPr lang="en-US" altLang="zh-CN" sz="1100" dirty="0">
                <a:latin typeface="微软雅黑" panose="020B0503020204020204" pitchFamily="34" charset="-122"/>
                <a:ea typeface="微软雅黑" panose="020B0503020204020204" pitchFamily="34" charset="-122"/>
              </a:rPr>
              <a:t> ← t  //</a:t>
            </a:r>
            <a:r>
              <a:rPr lang="zh-CN" altLang="en-US" sz="1100" dirty="0">
                <a:latin typeface="微软雅黑" panose="020B0503020204020204" pitchFamily="34" charset="-122"/>
                <a:ea typeface="微软雅黑" panose="020B0503020204020204" pitchFamily="34" charset="-122"/>
              </a:rPr>
              <a:t>将新结点接到</a:t>
            </a:r>
            <a:r>
              <a:rPr lang="en-US" altLang="zh-CN" sz="1100" dirty="0" err="1">
                <a:latin typeface="微软雅黑" panose="020B0503020204020204" pitchFamily="34" charset="-122"/>
                <a:ea typeface="微软雅黑" panose="020B0503020204020204" pitchFamily="34" charset="-122"/>
              </a:rPr>
              <a:t>sub_s</a:t>
            </a:r>
            <a:r>
              <a:rPr lang="zh-CN" altLang="en-US" sz="1100" dirty="0">
                <a:latin typeface="微软雅黑" panose="020B0503020204020204" pitchFamily="34" charset="-122"/>
                <a:ea typeface="微软雅黑" panose="020B0503020204020204" pitchFamily="34" charset="-122"/>
              </a:rPr>
              <a:t>的末尾</a:t>
            </a:r>
            <a:endParaRPr lang="zh-CN" altLang="en-US" sz="1100"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en-US" altLang="zh-CN" sz="1100" dirty="0">
                <a:latin typeface="微软雅黑" panose="020B0503020204020204" pitchFamily="34" charset="-122"/>
                <a:ea typeface="微软雅黑" panose="020B0503020204020204" pitchFamily="34" charset="-122"/>
              </a:rPr>
              <a:t>16.	|  |  |  tail ← </a:t>
            </a:r>
            <a:r>
              <a:rPr lang="en-US" altLang="zh-CN" sz="1100" dirty="0" err="1">
                <a:latin typeface="微软雅黑" panose="020B0503020204020204" pitchFamily="34" charset="-122"/>
                <a:ea typeface="微软雅黑" panose="020B0503020204020204" pitchFamily="34" charset="-122"/>
              </a:rPr>
              <a:t>tail.next</a:t>
            </a:r>
            <a:endParaRPr lang="en-US" altLang="zh-CN" sz="1100"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en-US" altLang="zh-CN" sz="1100" dirty="0">
                <a:latin typeface="微软雅黑" panose="020B0503020204020204" pitchFamily="34" charset="-122"/>
                <a:ea typeface="微软雅黑" panose="020B0503020204020204" pitchFamily="34" charset="-122"/>
              </a:rPr>
              <a:t>17.	|  |  |  </a:t>
            </a:r>
            <a:r>
              <a:rPr lang="en-US" altLang="zh-CN" sz="1100" dirty="0" err="1">
                <a:latin typeface="微软雅黑" panose="020B0503020204020204" pitchFamily="34" charset="-122"/>
                <a:ea typeface="微软雅黑" panose="020B0503020204020204" pitchFamily="34" charset="-122"/>
              </a:rPr>
              <a:t>sub_s.length</a:t>
            </a:r>
            <a:r>
              <a:rPr lang="en-US" altLang="zh-CN" sz="1100" dirty="0">
                <a:latin typeface="微软雅黑" panose="020B0503020204020204" pitchFamily="34" charset="-122"/>
                <a:ea typeface="微软雅黑" panose="020B0503020204020204" pitchFamily="34" charset="-122"/>
              </a:rPr>
              <a:t> ← </a:t>
            </a:r>
            <a:r>
              <a:rPr lang="en-US" altLang="zh-CN" sz="1100" dirty="0" err="1">
                <a:latin typeface="微软雅黑" panose="020B0503020204020204" pitchFamily="34" charset="-122"/>
                <a:ea typeface="微软雅黑" panose="020B0503020204020204" pitchFamily="34" charset="-122"/>
              </a:rPr>
              <a:t>sub_s.length</a:t>
            </a:r>
            <a:r>
              <a:rPr lang="en-US" altLang="zh-CN" sz="1100" dirty="0">
                <a:latin typeface="微软雅黑" panose="020B0503020204020204" pitchFamily="34" charset="-122"/>
                <a:ea typeface="微软雅黑" panose="020B0503020204020204" pitchFamily="34" charset="-122"/>
              </a:rPr>
              <a:t> + 1 //</a:t>
            </a:r>
            <a:r>
              <a:rPr lang="en-US" altLang="zh-CN" sz="1100" dirty="0" err="1">
                <a:latin typeface="微软雅黑" panose="020B0503020204020204" pitchFamily="34" charset="-122"/>
                <a:ea typeface="微软雅黑" panose="020B0503020204020204" pitchFamily="34" charset="-122"/>
              </a:rPr>
              <a:t>sub_s</a:t>
            </a:r>
            <a:r>
              <a:rPr lang="en-US" altLang="zh-CN" sz="1100" dirty="0">
                <a:latin typeface="微软雅黑" panose="020B0503020204020204" pitchFamily="34" charset="-122"/>
                <a:ea typeface="微软雅黑" panose="020B0503020204020204" pitchFamily="34" charset="-122"/>
              </a:rPr>
              <a:t> </a:t>
            </a:r>
            <a:r>
              <a:rPr lang="zh-CN" altLang="en-US" sz="1100" dirty="0">
                <a:latin typeface="微软雅黑" panose="020B0503020204020204" pitchFamily="34" charset="-122"/>
                <a:ea typeface="微软雅黑" panose="020B0503020204020204" pitchFamily="34" charset="-122"/>
              </a:rPr>
              <a:t>长度加</a:t>
            </a:r>
            <a:r>
              <a:rPr lang="en-US" altLang="zh-CN" sz="1100" dirty="0">
                <a:latin typeface="微软雅黑" panose="020B0503020204020204" pitchFamily="34" charset="-122"/>
                <a:ea typeface="微软雅黑" panose="020B0503020204020204" pitchFamily="34" charset="-122"/>
              </a:rPr>
              <a:t>1</a:t>
            </a:r>
            <a:endParaRPr lang="en-US" altLang="zh-CN" sz="1100"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en-US" altLang="zh-CN" sz="1100" dirty="0">
                <a:latin typeface="微软雅黑" panose="020B0503020204020204" pitchFamily="34" charset="-122"/>
                <a:ea typeface="微软雅黑" panose="020B0503020204020204" pitchFamily="34" charset="-122"/>
              </a:rPr>
              <a:t>18.	|  |  |  p ← </a:t>
            </a:r>
            <a:r>
              <a:rPr lang="en-US" altLang="zh-CN" sz="1100" dirty="0" err="1">
                <a:latin typeface="微软雅黑" panose="020B0503020204020204" pitchFamily="34" charset="-122"/>
                <a:ea typeface="微软雅黑" panose="020B0503020204020204" pitchFamily="34" charset="-122"/>
              </a:rPr>
              <a:t>p.next</a:t>
            </a:r>
            <a:endParaRPr lang="en-US" altLang="zh-CN" sz="1100"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en-US" altLang="zh-CN" sz="1100" dirty="0">
                <a:latin typeface="微软雅黑" panose="020B0503020204020204" pitchFamily="34" charset="-122"/>
                <a:ea typeface="微软雅黑" panose="020B0503020204020204" pitchFamily="34" charset="-122"/>
              </a:rPr>
              <a:t>19.	|  |  |  count ← count + 1</a:t>
            </a:r>
            <a:endParaRPr lang="en-US" altLang="zh-CN" sz="1100"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en-US" altLang="zh-CN" sz="1100" dirty="0">
                <a:latin typeface="微软雅黑" panose="020B0503020204020204" pitchFamily="34" charset="-122"/>
                <a:ea typeface="微软雅黑" panose="020B0503020204020204" pitchFamily="34" charset="-122"/>
              </a:rPr>
              <a:t>20.	|  |  end</a:t>
            </a:r>
            <a:endParaRPr lang="en-US" altLang="zh-CN" sz="1100"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en-US" altLang="zh-CN" sz="1100" dirty="0">
                <a:latin typeface="微软雅黑" panose="020B0503020204020204" pitchFamily="34" charset="-122"/>
                <a:ea typeface="微软雅黑" panose="020B0503020204020204" pitchFamily="34" charset="-122"/>
              </a:rPr>
              <a:t>21.	|  end</a:t>
            </a:r>
            <a:endParaRPr lang="en-US" altLang="zh-CN" sz="1100"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en-US" altLang="zh-CN" sz="1100" dirty="0">
                <a:latin typeface="微软雅黑" panose="020B0503020204020204" pitchFamily="34" charset="-122"/>
                <a:ea typeface="微软雅黑" panose="020B0503020204020204" pitchFamily="34" charset="-122"/>
              </a:rPr>
              <a:t>22.	end</a:t>
            </a:r>
            <a:endParaRPr lang="en-US" altLang="zh-CN" sz="1100"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en-US" altLang="zh-CN" sz="1100" dirty="0">
                <a:latin typeface="微软雅黑" panose="020B0503020204020204" pitchFamily="34" charset="-122"/>
                <a:ea typeface="微软雅黑" panose="020B0503020204020204" pitchFamily="34" charset="-122"/>
              </a:rPr>
              <a:t>23.	tail ← </a:t>
            </a:r>
            <a:r>
              <a:rPr lang="en-US" altLang="zh-CN" sz="1100" dirty="0" err="1">
                <a:latin typeface="微软雅黑" panose="020B0503020204020204" pitchFamily="34" charset="-122"/>
                <a:ea typeface="微软雅黑" panose="020B0503020204020204" pitchFamily="34" charset="-122"/>
              </a:rPr>
              <a:t>sub_s.head</a:t>
            </a:r>
            <a:endParaRPr lang="en-US" altLang="zh-CN" sz="1100"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en-US" altLang="zh-CN" sz="1100" dirty="0">
                <a:latin typeface="微软雅黑" panose="020B0503020204020204" pitchFamily="34" charset="-122"/>
                <a:ea typeface="微软雅黑" panose="020B0503020204020204" pitchFamily="34" charset="-122"/>
              </a:rPr>
              <a:t>24.	</a:t>
            </a:r>
            <a:r>
              <a:rPr lang="en-US" altLang="zh-CN" sz="1100" dirty="0" err="1">
                <a:latin typeface="微软雅黑" panose="020B0503020204020204" pitchFamily="34" charset="-122"/>
                <a:ea typeface="微软雅黑" panose="020B0503020204020204" pitchFamily="34" charset="-122"/>
              </a:rPr>
              <a:t>sub_s.head</a:t>
            </a:r>
            <a:r>
              <a:rPr lang="en-US" altLang="zh-CN" sz="1100" dirty="0">
                <a:latin typeface="微软雅黑" panose="020B0503020204020204" pitchFamily="34" charset="-122"/>
                <a:ea typeface="微软雅黑" panose="020B0503020204020204" pitchFamily="34" charset="-122"/>
              </a:rPr>
              <a:t> ← </a:t>
            </a:r>
            <a:r>
              <a:rPr lang="en-US" altLang="zh-CN" sz="1100" dirty="0" err="1">
                <a:latin typeface="微软雅黑" panose="020B0503020204020204" pitchFamily="34" charset="-122"/>
                <a:ea typeface="微软雅黑" panose="020B0503020204020204" pitchFamily="34" charset="-122"/>
              </a:rPr>
              <a:t>tail.next</a:t>
            </a:r>
            <a:endParaRPr lang="en-US" altLang="zh-CN" sz="1100"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en-US" altLang="zh-CN" sz="1100" dirty="0">
                <a:latin typeface="微软雅黑" panose="020B0503020204020204" pitchFamily="34" charset="-122"/>
                <a:ea typeface="微软雅黑" panose="020B0503020204020204" pitchFamily="34" charset="-122"/>
              </a:rPr>
              <a:t>25.	delete tail  //</a:t>
            </a:r>
            <a:r>
              <a:rPr lang="zh-CN" altLang="en-US" sz="1100" dirty="0">
                <a:latin typeface="微软雅黑" panose="020B0503020204020204" pitchFamily="34" charset="-122"/>
                <a:ea typeface="微软雅黑" panose="020B0503020204020204" pitchFamily="34" charset="-122"/>
              </a:rPr>
              <a:t>删除临时空头结点</a:t>
            </a:r>
            <a:endParaRPr lang="zh-CN" altLang="en-US" sz="1100"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en-US" altLang="zh-CN" sz="1100" dirty="0">
                <a:latin typeface="微软雅黑" panose="020B0503020204020204" pitchFamily="34" charset="-122"/>
                <a:ea typeface="微软雅黑" panose="020B0503020204020204" pitchFamily="34" charset="-122"/>
              </a:rPr>
              <a:t>26.	return </a:t>
            </a:r>
            <a:r>
              <a:rPr lang="en-US" altLang="zh-CN" sz="1100" dirty="0" err="1">
                <a:latin typeface="微软雅黑" panose="020B0503020204020204" pitchFamily="34" charset="-122"/>
                <a:ea typeface="微软雅黑" panose="020B0503020204020204" pitchFamily="34" charset="-122"/>
              </a:rPr>
              <a:t>sub_s</a:t>
            </a:r>
            <a:endParaRPr lang="en-US" altLang="zh-CN" sz="1100"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zh-CN" altLang="zh-CN" sz="1100" dirty="0">
                <a:latin typeface="微软雅黑" panose="020B0503020204020204" pitchFamily="34" charset="-122"/>
                <a:ea typeface="微软雅黑" panose="020B0503020204020204" pitchFamily="34" charset="-122"/>
              </a:rPr>
              <a:t>——————————————————————</a:t>
            </a:r>
            <a:r>
              <a:rPr lang="en-US" altLang="zh-CN" sz="1100" dirty="0">
                <a:latin typeface="微软雅黑" panose="020B0503020204020204" pitchFamily="34" charset="-122"/>
                <a:ea typeface="微软雅黑" panose="020B0503020204020204" pitchFamily="34" charset="-122"/>
              </a:rPr>
              <a:t>——————————————</a:t>
            </a:r>
            <a:endParaRPr lang="zh-CN" altLang="zh-CN" sz="1100" dirty="0">
              <a:latin typeface="微软雅黑" panose="020B0503020204020204" pitchFamily="34" charset="-122"/>
              <a:ea typeface="微软雅黑" panose="020B0503020204020204" pitchFamily="34" charset="-122"/>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2400" dirty="0"/>
              <a:t>字符串的链接存储实现</a:t>
            </a:r>
            <a:endParaRPr lang="zh-CN" altLang="en-US" sz="2400" dirty="0"/>
          </a:p>
        </p:txBody>
      </p:sp>
      <p:sp>
        <p:nvSpPr>
          <p:cNvPr id="3" name="副标题 2"/>
          <p:cNvSpPr>
            <a:spLocks noGrp="1"/>
          </p:cNvSpPr>
          <p:nvPr>
            <p:ph type="subTitle" idx="1"/>
          </p:nvPr>
        </p:nvSpPr>
        <p:spPr/>
        <p:txBody>
          <a:bodyPr/>
          <a:lstStyle/>
          <a:p>
            <a:r>
              <a:rPr lang="en-US" altLang="zh-CN" dirty="0"/>
              <a:t>4.3   </a:t>
            </a:r>
            <a:r>
              <a:rPr lang="zh-CN" altLang="en-US" dirty="0"/>
              <a:t>字符串的存储实现</a:t>
            </a:r>
            <a:endParaRPr lang="zh-CN" altLang="en-US" dirty="0"/>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endParaRPr lang="zh-CN" altLang="en-US" dirty="0"/>
          </a:p>
        </p:txBody>
      </p:sp>
      <p:sp>
        <p:nvSpPr>
          <p:cNvPr id="5" name="内容占位符 4"/>
          <p:cNvSpPr>
            <a:spLocks noGrp="1"/>
          </p:cNvSpPr>
          <p:nvPr>
            <p:ph idx="11"/>
          </p:nvPr>
        </p:nvSpPr>
        <p:spPr>
          <a:xfrm>
            <a:off x="584225" y="1291590"/>
            <a:ext cx="5227491" cy="4743450"/>
          </a:xfrm>
        </p:spPr>
        <p:txBody>
          <a:bodyPr>
            <a:normAutofit/>
          </a:bodyPr>
          <a:lstStyle/>
          <a:p>
            <a:pPr algn="just">
              <a:lnSpc>
                <a:spcPct val="110000"/>
              </a:lnSpc>
            </a:pPr>
            <a:r>
              <a:rPr lang="en-US" altLang="zh-CN" sz="2200" b="1" dirty="0"/>
              <a:t>4. </a:t>
            </a:r>
            <a:r>
              <a:rPr lang="zh-CN" altLang="en-US" sz="2200" b="1" dirty="0"/>
              <a:t>字符串连接</a:t>
            </a:r>
            <a:endParaRPr lang="zh-CN" altLang="en-US" sz="2200" b="1" dirty="0"/>
          </a:p>
          <a:p>
            <a:pPr algn="just">
              <a:lnSpc>
                <a:spcPct val="110000"/>
              </a:lnSpc>
            </a:pPr>
            <a:r>
              <a:rPr lang="zh-CN" altLang="en-US" sz="2200" dirty="0"/>
              <a:t>将字符串</a:t>
            </a:r>
            <a:r>
              <a:rPr lang="en-US" altLang="zh-CN" sz="2200" dirty="0"/>
              <a:t>t</a:t>
            </a:r>
            <a:r>
              <a:rPr lang="zh-CN" altLang="en-US" sz="2200" dirty="0"/>
              <a:t>连接在字符串</a:t>
            </a:r>
            <a:r>
              <a:rPr lang="en-US" altLang="zh-CN" sz="2200" dirty="0"/>
              <a:t>s</a:t>
            </a:r>
            <a:r>
              <a:rPr lang="zh-CN" altLang="en-US" sz="2200" dirty="0"/>
              <a:t>末尾。与顺序存储不同，这里不需要将字符串</a:t>
            </a:r>
            <a:r>
              <a:rPr lang="en-US" altLang="zh-CN" sz="2200" dirty="0"/>
              <a:t>t</a:t>
            </a:r>
            <a:r>
              <a:rPr lang="zh-CN" altLang="en-US" sz="2200" dirty="0"/>
              <a:t>中的字符复制到字符串</a:t>
            </a:r>
            <a:r>
              <a:rPr lang="en-US" altLang="zh-CN" sz="2200" dirty="0"/>
              <a:t>s</a:t>
            </a:r>
            <a:r>
              <a:rPr lang="zh-CN" altLang="en-US" sz="2200" dirty="0"/>
              <a:t>末尾，只需要找到字符串</a:t>
            </a:r>
            <a:r>
              <a:rPr lang="en-US" altLang="zh-CN" sz="2200" dirty="0"/>
              <a:t>s</a:t>
            </a:r>
            <a:r>
              <a:rPr lang="zh-CN" altLang="en-US" sz="2200" dirty="0"/>
              <a:t>末尾并将字符串</a:t>
            </a:r>
            <a:r>
              <a:rPr lang="en-US" altLang="zh-CN" sz="2200" dirty="0"/>
              <a:t>t</a:t>
            </a:r>
            <a:r>
              <a:rPr lang="zh-CN" altLang="en-US" sz="2200" dirty="0"/>
              <a:t>接在后面即可。</a:t>
            </a:r>
            <a:endParaRPr lang="en-US" altLang="zh-CN" sz="2200" dirty="0"/>
          </a:p>
          <a:p>
            <a:pPr algn="just">
              <a:lnSpc>
                <a:spcPct val="110000"/>
              </a:lnSpc>
            </a:pPr>
            <a:endParaRPr lang="en-US" altLang="zh-CN" sz="2200" dirty="0"/>
          </a:p>
          <a:p>
            <a:pPr algn="just">
              <a:lnSpc>
                <a:spcPct val="110000"/>
              </a:lnSpc>
            </a:pPr>
            <a:r>
              <a:rPr lang="zh-CN" altLang="en-US" sz="2200" b="1" dirty="0"/>
              <a:t>时间复杂度：</a:t>
            </a:r>
            <a:r>
              <a:rPr lang="zh-CN" altLang="en-US" sz="2200" dirty="0"/>
              <a:t>这个操作的时间复杂度与字符串</a:t>
            </a:r>
            <a:r>
              <a:rPr lang="en-US" altLang="zh-CN" sz="2200" dirty="0"/>
              <a:t>t</a:t>
            </a:r>
            <a:r>
              <a:rPr lang="zh-CN" altLang="en-US" sz="2200" dirty="0"/>
              <a:t>的长度无关，仅与字符串</a:t>
            </a:r>
            <a:r>
              <a:rPr lang="en-US" altLang="zh-CN" sz="2200" dirty="0"/>
              <a:t>s</a:t>
            </a:r>
            <a:r>
              <a:rPr lang="zh-CN" altLang="en-US" sz="2200" dirty="0"/>
              <a:t>的长度成正比，为</a:t>
            </a:r>
            <a:r>
              <a:rPr lang="en-US" altLang="zh-CN" sz="2200" b="1" dirty="0"/>
              <a:t>O(n)</a:t>
            </a:r>
            <a:r>
              <a:rPr lang="zh-CN" altLang="en-US" sz="2200" dirty="0"/>
              <a:t>。</a:t>
            </a:r>
            <a:endParaRPr lang="zh-CN" altLang="en-US" sz="2200" dirty="0"/>
          </a:p>
        </p:txBody>
      </p:sp>
      <p:sp>
        <p:nvSpPr>
          <p:cNvPr id="6" name="内容占位符 4"/>
          <p:cNvSpPr txBox="1"/>
          <p:nvPr/>
        </p:nvSpPr>
        <p:spPr>
          <a:xfrm>
            <a:off x="584226" y="3604847"/>
            <a:ext cx="5227490" cy="2744558"/>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000" kern="1200">
                <a:solidFill>
                  <a:schemeClr val="tx1"/>
                </a:solidFill>
                <a:latin typeface="微软雅黑" panose="020B0503020204020204" pitchFamily="34" charset="-122"/>
                <a:ea typeface="微软雅黑" panose="020B0503020204020204" pitchFamily="34" charset="-122"/>
                <a:cs typeface="+mn-cs"/>
              </a:defRPr>
            </a:lvl1pPr>
            <a:lvl2pPr marL="457200" indent="0" algn="l" defTabSz="914400" rtl="0" eaLnBrk="1" latinLnBrk="0" hangingPunct="1">
              <a:lnSpc>
                <a:spcPct val="90000"/>
              </a:lnSpc>
              <a:spcBef>
                <a:spcPts val="500"/>
              </a:spcBef>
              <a:buFontTx/>
              <a:buNone/>
              <a:defRPr sz="2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2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endParaRPr lang="en-US" altLang="zh-CN" sz="2200" dirty="0"/>
          </a:p>
        </p:txBody>
      </p:sp>
      <p:sp>
        <p:nvSpPr>
          <p:cNvPr id="8" name="任意多边形: 形状 7"/>
          <p:cNvSpPr/>
          <p:nvPr/>
        </p:nvSpPr>
        <p:spPr>
          <a:xfrm>
            <a:off x="6000203" y="1496106"/>
            <a:ext cx="5881071" cy="4334418"/>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lvl="0" eaLnBrk="0" fontAlgn="base" hangingPunct="0">
              <a:spcBef>
                <a:spcPct val="0"/>
              </a:spcBef>
              <a:spcAft>
                <a:spcPct val="0"/>
              </a:spcAft>
            </a:pPr>
            <a:r>
              <a:rPr lang="zh-CN" altLang="zh-CN" sz="1600" dirty="0">
                <a:latin typeface="微软雅黑" panose="020B0503020204020204" pitchFamily="34" charset="-122"/>
                <a:ea typeface="微软雅黑" panose="020B0503020204020204" pitchFamily="34" charset="-122"/>
              </a:rPr>
              <a:t>——————————————————————</a:t>
            </a:r>
            <a:endParaRPr lang="zh-CN" altLang="zh-CN" sz="1600"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zh-CN" altLang="en-US" sz="1600" dirty="0">
                <a:latin typeface="微软雅黑" panose="020B0503020204020204" pitchFamily="34" charset="-122"/>
                <a:ea typeface="微软雅黑" panose="020B0503020204020204" pitchFamily="34" charset="-122"/>
              </a:rPr>
              <a:t>算法</a:t>
            </a:r>
            <a:r>
              <a:rPr lang="en-US" altLang="zh-CN" sz="1600" dirty="0">
                <a:latin typeface="微软雅黑" panose="020B0503020204020204" pitchFamily="34" charset="-122"/>
                <a:ea typeface="微软雅黑" panose="020B0503020204020204" pitchFamily="34" charset="-122"/>
              </a:rPr>
              <a:t>4-9  </a:t>
            </a:r>
            <a:r>
              <a:rPr lang="zh-CN" altLang="en-US" sz="1600" dirty="0">
                <a:latin typeface="微软雅黑" panose="020B0503020204020204" pitchFamily="34" charset="-122"/>
                <a:ea typeface="微软雅黑" panose="020B0503020204020204" pitchFamily="34" charset="-122"/>
              </a:rPr>
              <a:t>字符串连接操作</a:t>
            </a:r>
            <a:r>
              <a:rPr lang="en-US" altLang="zh-CN" sz="1600" dirty="0" err="1">
                <a:latin typeface="微软雅黑" panose="020B0503020204020204" pitchFamily="34" charset="-122"/>
                <a:ea typeface="微软雅黑" panose="020B0503020204020204" pitchFamily="34" charset="-122"/>
              </a:rPr>
              <a:t>StrConcat</a:t>
            </a:r>
            <a:r>
              <a:rPr lang="en-US" altLang="zh-CN" sz="1600" dirty="0">
                <a:latin typeface="微软雅黑" panose="020B0503020204020204" pitchFamily="34" charset="-122"/>
                <a:ea typeface="微软雅黑" panose="020B0503020204020204" pitchFamily="34" charset="-122"/>
              </a:rPr>
              <a:t>(</a:t>
            </a:r>
            <a:r>
              <a:rPr lang="en-US" altLang="zh-CN" sz="1600" dirty="0" err="1">
                <a:latin typeface="微软雅黑" panose="020B0503020204020204" pitchFamily="34" charset="-122"/>
                <a:ea typeface="微软雅黑" panose="020B0503020204020204" pitchFamily="34" charset="-122"/>
              </a:rPr>
              <a:t>s,t</a:t>
            </a:r>
            <a:r>
              <a:rPr lang="en-US" altLang="zh-CN" sz="1600" dirty="0">
                <a:latin typeface="微软雅黑" panose="020B0503020204020204" pitchFamily="34" charset="-122"/>
                <a:ea typeface="微软雅黑" panose="020B0503020204020204" pitchFamily="34" charset="-122"/>
              </a:rPr>
              <a:t>)</a:t>
            </a:r>
            <a:endParaRPr lang="en-US" altLang="zh-CN" sz="1600"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zh-CN" altLang="zh-CN" sz="1600" dirty="0">
                <a:latin typeface="微软雅黑" panose="020B0503020204020204" pitchFamily="34" charset="-122"/>
                <a:ea typeface="微软雅黑" panose="020B0503020204020204" pitchFamily="34" charset="-122"/>
              </a:rPr>
              <a:t>——————————————————————</a:t>
            </a:r>
            <a:endParaRPr lang="zh-CN" altLang="zh-CN" sz="1600"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zh-CN" altLang="en-US" sz="1600" dirty="0">
                <a:latin typeface="微软雅黑" panose="020B0503020204020204" pitchFamily="34" charset="-122"/>
                <a:ea typeface="微软雅黑" panose="020B0503020204020204" pitchFamily="34" charset="-122"/>
              </a:rPr>
              <a:t>输入：字符串</a:t>
            </a:r>
            <a:r>
              <a:rPr lang="en-US" altLang="zh-CN" sz="1600" dirty="0">
                <a:latin typeface="微软雅黑" panose="020B0503020204020204" pitchFamily="34" charset="-122"/>
                <a:ea typeface="微软雅黑" panose="020B0503020204020204" pitchFamily="34" charset="-122"/>
              </a:rPr>
              <a:t>s </a:t>
            </a:r>
            <a:r>
              <a:rPr lang="zh-CN" altLang="en-US" sz="1600" dirty="0">
                <a:latin typeface="微软雅黑" panose="020B0503020204020204" pitchFamily="34" charset="-122"/>
                <a:ea typeface="微软雅黑" panose="020B0503020204020204" pitchFamily="34" charset="-122"/>
              </a:rPr>
              <a:t>，字符串</a:t>
            </a:r>
            <a:r>
              <a:rPr lang="en-US" altLang="zh-CN" sz="1600" dirty="0">
                <a:latin typeface="微软雅黑" panose="020B0503020204020204" pitchFamily="34" charset="-122"/>
                <a:ea typeface="微软雅黑" panose="020B0503020204020204" pitchFamily="34" charset="-122"/>
              </a:rPr>
              <a:t>t</a:t>
            </a:r>
            <a:endParaRPr lang="en-US" altLang="zh-CN" sz="1600"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zh-CN" altLang="en-US" sz="1600" dirty="0">
                <a:latin typeface="微软雅黑" panose="020B0503020204020204" pitchFamily="34" charset="-122"/>
                <a:ea typeface="微软雅黑" panose="020B0503020204020204" pitchFamily="34" charset="-122"/>
              </a:rPr>
              <a:t>输出：返回后面联接</a:t>
            </a:r>
            <a:r>
              <a:rPr lang="en-US" altLang="zh-CN" sz="1600" dirty="0">
                <a:latin typeface="微软雅黑" panose="020B0503020204020204" pitchFamily="34" charset="-122"/>
                <a:ea typeface="微软雅黑" panose="020B0503020204020204" pitchFamily="34" charset="-122"/>
              </a:rPr>
              <a:t>t</a:t>
            </a:r>
            <a:r>
              <a:rPr lang="zh-CN" altLang="en-US" sz="1600" dirty="0">
                <a:latin typeface="微软雅黑" panose="020B0503020204020204" pitchFamily="34" charset="-122"/>
                <a:ea typeface="微软雅黑" panose="020B0503020204020204" pitchFamily="34" charset="-122"/>
              </a:rPr>
              <a:t>而成的字符串</a:t>
            </a:r>
            <a:r>
              <a:rPr lang="en-US" altLang="zh-CN" sz="1600" dirty="0">
                <a:latin typeface="微软雅黑" panose="020B0503020204020204" pitchFamily="34" charset="-122"/>
                <a:ea typeface="微软雅黑" panose="020B0503020204020204" pitchFamily="34" charset="-122"/>
              </a:rPr>
              <a:t>s</a:t>
            </a:r>
            <a:endParaRPr lang="en-US" altLang="zh-CN" sz="1600"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en-US" altLang="zh-CN" sz="1600" dirty="0">
                <a:latin typeface="微软雅黑" panose="020B0503020204020204" pitchFamily="34" charset="-122"/>
                <a:ea typeface="微软雅黑" panose="020B0503020204020204" pitchFamily="34" charset="-122"/>
              </a:rPr>
              <a:t>1.	if </a:t>
            </a:r>
            <a:r>
              <a:rPr lang="en-US" altLang="zh-CN" sz="1600" dirty="0" err="1">
                <a:latin typeface="微软雅黑" panose="020B0503020204020204" pitchFamily="34" charset="-122"/>
                <a:ea typeface="微软雅黑" panose="020B0503020204020204" pitchFamily="34" charset="-122"/>
              </a:rPr>
              <a:t>s.length</a:t>
            </a:r>
            <a:r>
              <a:rPr lang="en-US" altLang="zh-CN" sz="1600" dirty="0">
                <a:latin typeface="微软雅黑" panose="020B0503020204020204" pitchFamily="34" charset="-122"/>
                <a:ea typeface="微软雅黑" panose="020B0503020204020204" pitchFamily="34" charset="-122"/>
              </a:rPr>
              <a:t> &gt; 0 then //</a:t>
            </a:r>
            <a:r>
              <a:rPr lang="zh-CN" altLang="en-US" sz="1600" dirty="0">
                <a:latin typeface="微软雅黑" panose="020B0503020204020204" pitchFamily="34" charset="-122"/>
                <a:ea typeface="微软雅黑" panose="020B0503020204020204" pitchFamily="34" charset="-122"/>
              </a:rPr>
              <a:t>若</a:t>
            </a:r>
            <a:r>
              <a:rPr lang="en-US" altLang="zh-CN" sz="1600" dirty="0">
                <a:latin typeface="微软雅黑" panose="020B0503020204020204" pitchFamily="34" charset="-122"/>
                <a:ea typeface="微软雅黑" panose="020B0503020204020204" pitchFamily="34" charset="-122"/>
              </a:rPr>
              <a:t>s</a:t>
            </a:r>
            <a:r>
              <a:rPr lang="zh-CN" altLang="en-US" sz="1600" dirty="0">
                <a:latin typeface="微软雅黑" panose="020B0503020204020204" pitchFamily="34" charset="-122"/>
                <a:ea typeface="微软雅黑" panose="020B0503020204020204" pitchFamily="34" charset="-122"/>
              </a:rPr>
              <a:t>非空串</a:t>
            </a:r>
            <a:endParaRPr lang="zh-CN" altLang="en-US" sz="1600"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en-US" altLang="zh-CN" sz="1600" dirty="0">
                <a:latin typeface="微软雅黑" panose="020B0503020204020204" pitchFamily="34" charset="-122"/>
                <a:ea typeface="微软雅黑" panose="020B0503020204020204" pitchFamily="34" charset="-122"/>
              </a:rPr>
              <a:t>2.	|  p ← </a:t>
            </a:r>
            <a:r>
              <a:rPr lang="en-US" altLang="zh-CN" sz="1600" dirty="0" err="1">
                <a:latin typeface="微软雅黑" panose="020B0503020204020204" pitchFamily="34" charset="-122"/>
                <a:ea typeface="微软雅黑" panose="020B0503020204020204" pitchFamily="34" charset="-122"/>
              </a:rPr>
              <a:t>s.head</a:t>
            </a:r>
            <a:endParaRPr lang="en-US" altLang="zh-CN" sz="1600"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en-US" altLang="zh-CN" sz="1600" dirty="0">
                <a:latin typeface="微软雅黑" panose="020B0503020204020204" pitchFamily="34" charset="-122"/>
                <a:ea typeface="微软雅黑" panose="020B0503020204020204" pitchFamily="34" charset="-122"/>
              </a:rPr>
              <a:t>3.	|  while </a:t>
            </a:r>
            <a:r>
              <a:rPr lang="en-US" altLang="zh-CN" sz="1600" dirty="0" err="1">
                <a:latin typeface="微软雅黑" panose="020B0503020204020204" pitchFamily="34" charset="-122"/>
                <a:ea typeface="微软雅黑" panose="020B0503020204020204" pitchFamily="34" charset="-122"/>
              </a:rPr>
              <a:t>p.next</a:t>
            </a:r>
            <a:r>
              <a:rPr lang="en-US" altLang="zh-CN" sz="1600" dirty="0">
                <a:latin typeface="微软雅黑" panose="020B0503020204020204" pitchFamily="34" charset="-122"/>
                <a:ea typeface="微软雅黑" panose="020B0503020204020204" pitchFamily="34" charset="-122"/>
              </a:rPr>
              <a:t> ≠ NIL do  //</a:t>
            </a:r>
            <a:r>
              <a:rPr lang="zh-CN" altLang="en-US" sz="1600" dirty="0">
                <a:latin typeface="微软雅黑" panose="020B0503020204020204" pitchFamily="34" charset="-122"/>
                <a:ea typeface="微软雅黑" panose="020B0503020204020204" pitchFamily="34" charset="-122"/>
              </a:rPr>
              <a:t>找到</a:t>
            </a:r>
            <a:r>
              <a:rPr lang="en-US" altLang="zh-CN" sz="1600" dirty="0">
                <a:latin typeface="微软雅黑" panose="020B0503020204020204" pitchFamily="34" charset="-122"/>
                <a:ea typeface="微软雅黑" panose="020B0503020204020204" pitchFamily="34" charset="-122"/>
              </a:rPr>
              <a:t>s</a:t>
            </a:r>
            <a:r>
              <a:rPr lang="zh-CN" altLang="en-US" sz="1600" dirty="0">
                <a:latin typeface="微软雅黑" panose="020B0503020204020204" pitchFamily="34" charset="-122"/>
                <a:ea typeface="微软雅黑" panose="020B0503020204020204" pitchFamily="34" charset="-122"/>
              </a:rPr>
              <a:t>的最后一个结点</a:t>
            </a:r>
            <a:endParaRPr lang="zh-CN" altLang="en-US" sz="1600"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en-US" altLang="zh-CN" sz="1600" dirty="0">
                <a:latin typeface="微软雅黑" panose="020B0503020204020204" pitchFamily="34" charset="-122"/>
                <a:ea typeface="微软雅黑" panose="020B0503020204020204" pitchFamily="34" charset="-122"/>
              </a:rPr>
              <a:t>4.	|  |  p ← </a:t>
            </a:r>
            <a:r>
              <a:rPr lang="en-US" altLang="zh-CN" sz="1600" dirty="0" err="1">
                <a:latin typeface="微软雅黑" panose="020B0503020204020204" pitchFamily="34" charset="-122"/>
                <a:ea typeface="微软雅黑" panose="020B0503020204020204" pitchFamily="34" charset="-122"/>
              </a:rPr>
              <a:t>p.next</a:t>
            </a:r>
            <a:endParaRPr lang="en-US" altLang="zh-CN" sz="1600"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en-US" altLang="zh-CN" sz="1600" dirty="0">
                <a:latin typeface="微软雅黑" panose="020B0503020204020204" pitchFamily="34" charset="-122"/>
                <a:ea typeface="微软雅黑" panose="020B0503020204020204" pitchFamily="34" charset="-122"/>
              </a:rPr>
              <a:t>5.	|  end</a:t>
            </a:r>
            <a:endParaRPr lang="en-US" altLang="zh-CN" sz="1600"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en-US" altLang="zh-CN" sz="1600" dirty="0">
                <a:latin typeface="微软雅黑" panose="020B0503020204020204" pitchFamily="34" charset="-122"/>
                <a:ea typeface="微软雅黑" panose="020B0503020204020204" pitchFamily="34" charset="-122"/>
              </a:rPr>
              <a:t>6.	|  </a:t>
            </a:r>
            <a:r>
              <a:rPr lang="en-US" altLang="zh-CN" sz="1600" dirty="0" err="1">
                <a:latin typeface="微软雅黑" panose="020B0503020204020204" pitchFamily="34" charset="-122"/>
                <a:ea typeface="微软雅黑" panose="020B0503020204020204" pitchFamily="34" charset="-122"/>
              </a:rPr>
              <a:t>p.next</a:t>
            </a:r>
            <a:r>
              <a:rPr lang="en-US" altLang="zh-CN" sz="1600" dirty="0">
                <a:latin typeface="微软雅黑" panose="020B0503020204020204" pitchFamily="34" charset="-122"/>
                <a:ea typeface="微软雅黑" panose="020B0503020204020204" pitchFamily="34" charset="-122"/>
              </a:rPr>
              <a:t> ← </a:t>
            </a:r>
            <a:r>
              <a:rPr lang="en-US" altLang="zh-CN" sz="1600" dirty="0" err="1">
                <a:latin typeface="微软雅黑" panose="020B0503020204020204" pitchFamily="34" charset="-122"/>
                <a:ea typeface="微软雅黑" panose="020B0503020204020204" pitchFamily="34" charset="-122"/>
              </a:rPr>
              <a:t>t.head</a:t>
            </a:r>
            <a:endParaRPr lang="en-US" altLang="zh-CN" sz="1600"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en-US" altLang="zh-CN" sz="1600" dirty="0">
                <a:latin typeface="微软雅黑" panose="020B0503020204020204" pitchFamily="34" charset="-122"/>
                <a:ea typeface="微软雅黑" panose="020B0503020204020204" pitchFamily="34" charset="-122"/>
              </a:rPr>
              <a:t>7.	else  //</a:t>
            </a:r>
            <a:r>
              <a:rPr lang="zh-CN" altLang="en-US" sz="1600" dirty="0">
                <a:latin typeface="微软雅黑" panose="020B0503020204020204" pitchFamily="34" charset="-122"/>
                <a:ea typeface="微软雅黑" panose="020B0503020204020204" pitchFamily="34" charset="-122"/>
              </a:rPr>
              <a:t>若</a:t>
            </a:r>
            <a:r>
              <a:rPr lang="en-US" altLang="zh-CN" sz="1600" dirty="0">
                <a:latin typeface="微软雅黑" panose="020B0503020204020204" pitchFamily="34" charset="-122"/>
                <a:ea typeface="微软雅黑" panose="020B0503020204020204" pitchFamily="34" charset="-122"/>
              </a:rPr>
              <a:t>s</a:t>
            </a:r>
            <a:r>
              <a:rPr lang="zh-CN" altLang="en-US" sz="1600" dirty="0">
                <a:latin typeface="微软雅黑" panose="020B0503020204020204" pitchFamily="34" charset="-122"/>
                <a:ea typeface="微软雅黑" panose="020B0503020204020204" pitchFamily="34" charset="-122"/>
              </a:rPr>
              <a:t>是空串</a:t>
            </a:r>
            <a:endParaRPr lang="zh-CN" altLang="en-US" sz="1600"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en-US" altLang="zh-CN" sz="1600" dirty="0">
                <a:latin typeface="微软雅黑" panose="020B0503020204020204" pitchFamily="34" charset="-122"/>
                <a:ea typeface="微软雅黑" panose="020B0503020204020204" pitchFamily="34" charset="-122"/>
              </a:rPr>
              <a:t>8.	|  </a:t>
            </a:r>
            <a:r>
              <a:rPr lang="en-US" altLang="zh-CN" sz="1600" dirty="0" err="1">
                <a:latin typeface="微软雅黑" panose="020B0503020204020204" pitchFamily="34" charset="-122"/>
                <a:ea typeface="微软雅黑" panose="020B0503020204020204" pitchFamily="34" charset="-122"/>
              </a:rPr>
              <a:t>s.head</a:t>
            </a:r>
            <a:r>
              <a:rPr lang="en-US" altLang="zh-CN" sz="1600" dirty="0">
                <a:latin typeface="微软雅黑" panose="020B0503020204020204" pitchFamily="34" charset="-122"/>
                <a:ea typeface="微软雅黑" panose="020B0503020204020204" pitchFamily="34" charset="-122"/>
              </a:rPr>
              <a:t> ← </a:t>
            </a:r>
            <a:r>
              <a:rPr lang="en-US" altLang="zh-CN" sz="1600" dirty="0" err="1">
                <a:latin typeface="微软雅黑" panose="020B0503020204020204" pitchFamily="34" charset="-122"/>
                <a:ea typeface="微软雅黑" panose="020B0503020204020204" pitchFamily="34" charset="-122"/>
              </a:rPr>
              <a:t>t.head</a:t>
            </a:r>
            <a:endParaRPr lang="en-US" altLang="zh-CN" sz="1600"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en-US" altLang="zh-CN" sz="1600" dirty="0">
                <a:latin typeface="微软雅黑" panose="020B0503020204020204" pitchFamily="34" charset="-122"/>
                <a:ea typeface="微软雅黑" panose="020B0503020204020204" pitchFamily="34" charset="-122"/>
              </a:rPr>
              <a:t>9.	end</a:t>
            </a:r>
            <a:endParaRPr lang="en-US" altLang="zh-CN" sz="1600"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en-US" altLang="zh-CN" sz="1600" dirty="0">
                <a:latin typeface="微软雅黑" panose="020B0503020204020204" pitchFamily="34" charset="-122"/>
                <a:ea typeface="微软雅黑" panose="020B0503020204020204" pitchFamily="34" charset="-122"/>
              </a:rPr>
              <a:t>10.	</a:t>
            </a:r>
            <a:r>
              <a:rPr lang="en-US" altLang="zh-CN" sz="1600" dirty="0" err="1">
                <a:latin typeface="微软雅黑" panose="020B0503020204020204" pitchFamily="34" charset="-122"/>
                <a:ea typeface="微软雅黑" panose="020B0503020204020204" pitchFamily="34" charset="-122"/>
              </a:rPr>
              <a:t>s.length</a:t>
            </a:r>
            <a:r>
              <a:rPr lang="en-US" altLang="zh-CN" sz="1600" dirty="0">
                <a:latin typeface="微软雅黑" panose="020B0503020204020204" pitchFamily="34" charset="-122"/>
                <a:ea typeface="微软雅黑" panose="020B0503020204020204" pitchFamily="34" charset="-122"/>
              </a:rPr>
              <a:t> ← </a:t>
            </a:r>
            <a:r>
              <a:rPr lang="en-US" altLang="zh-CN" sz="1600" dirty="0" err="1">
                <a:latin typeface="微软雅黑" panose="020B0503020204020204" pitchFamily="34" charset="-122"/>
                <a:ea typeface="微软雅黑" panose="020B0503020204020204" pitchFamily="34" charset="-122"/>
              </a:rPr>
              <a:t>s.length</a:t>
            </a:r>
            <a:r>
              <a:rPr lang="en-US" altLang="zh-CN" sz="1600" dirty="0">
                <a:latin typeface="微软雅黑" panose="020B0503020204020204" pitchFamily="34" charset="-122"/>
                <a:ea typeface="微软雅黑" panose="020B0503020204020204" pitchFamily="34" charset="-122"/>
              </a:rPr>
              <a:t> + </a:t>
            </a:r>
            <a:r>
              <a:rPr lang="en-US" altLang="zh-CN" sz="1600" dirty="0" err="1">
                <a:latin typeface="微软雅黑" panose="020B0503020204020204" pitchFamily="34" charset="-122"/>
                <a:ea typeface="微软雅黑" panose="020B0503020204020204" pitchFamily="34" charset="-122"/>
              </a:rPr>
              <a:t>t.length</a:t>
            </a:r>
            <a:endParaRPr lang="en-US" altLang="zh-CN" sz="1600"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zh-CN" altLang="zh-CN" sz="1600" dirty="0">
                <a:latin typeface="微软雅黑" panose="020B0503020204020204" pitchFamily="34" charset="-122"/>
                <a:ea typeface="微软雅黑" panose="020B0503020204020204" pitchFamily="34" charset="-122"/>
              </a:rPr>
              <a:t>——————————————————————</a:t>
            </a:r>
            <a:endParaRPr lang="zh-CN" altLang="zh-CN" sz="1600" dirty="0">
              <a:latin typeface="微软雅黑" panose="020B0503020204020204" pitchFamily="34" charset="-122"/>
              <a:ea typeface="微软雅黑" panose="020B0503020204020204" pitchFamily="34" charset="-122"/>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2400" dirty="0"/>
              <a:t>字符串的链接存储实现</a:t>
            </a:r>
            <a:endParaRPr lang="zh-CN" altLang="en-US" sz="2400" dirty="0"/>
          </a:p>
        </p:txBody>
      </p:sp>
      <p:sp>
        <p:nvSpPr>
          <p:cNvPr id="3" name="副标题 2"/>
          <p:cNvSpPr>
            <a:spLocks noGrp="1"/>
          </p:cNvSpPr>
          <p:nvPr>
            <p:ph type="subTitle" idx="1"/>
          </p:nvPr>
        </p:nvSpPr>
        <p:spPr/>
        <p:txBody>
          <a:bodyPr/>
          <a:lstStyle/>
          <a:p>
            <a:r>
              <a:rPr lang="en-US" altLang="zh-CN" dirty="0"/>
              <a:t>4.3   </a:t>
            </a:r>
            <a:r>
              <a:rPr lang="zh-CN" altLang="en-US" dirty="0"/>
              <a:t>字符串的存储实现</a:t>
            </a:r>
            <a:endParaRPr lang="zh-CN" altLang="en-US" dirty="0"/>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endParaRPr lang="zh-CN" altLang="en-US" dirty="0"/>
          </a:p>
        </p:txBody>
      </p:sp>
      <p:sp>
        <p:nvSpPr>
          <p:cNvPr id="5" name="内容占位符 4"/>
          <p:cNvSpPr>
            <a:spLocks noGrp="1"/>
          </p:cNvSpPr>
          <p:nvPr>
            <p:ph idx="11"/>
          </p:nvPr>
        </p:nvSpPr>
        <p:spPr>
          <a:xfrm>
            <a:off x="584225" y="1291590"/>
            <a:ext cx="5604908" cy="4743450"/>
          </a:xfrm>
        </p:spPr>
        <p:txBody>
          <a:bodyPr>
            <a:normAutofit/>
          </a:bodyPr>
          <a:lstStyle/>
          <a:p>
            <a:pPr algn="just">
              <a:lnSpc>
                <a:spcPct val="110000"/>
              </a:lnSpc>
            </a:pPr>
            <a:r>
              <a:rPr lang="en-US" altLang="zh-CN" sz="2200" b="1" dirty="0"/>
              <a:t>5. </a:t>
            </a:r>
            <a:r>
              <a:rPr lang="zh-CN" altLang="en-US" sz="2200" b="1" dirty="0"/>
              <a:t>字符串比较 </a:t>
            </a:r>
            <a:endParaRPr lang="zh-CN" altLang="en-US" sz="2200" b="1" dirty="0"/>
          </a:p>
          <a:p>
            <a:pPr algn="just">
              <a:lnSpc>
                <a:spcPct val="110000"/>
              </a:lnSpc>
            </a:pPr>
            <a:r>
              <a:rPr lang="zh-CN" altLang="en-US" sz="2200" dirty="0"/>
              <a:t>返回字符串</a:t>
            </a:r>
            <a:r>
              <a:rPr lang="en-US" altLang="zh-CN" sz="2200" dirty="0"/>
              <a:t>s</a:t>
            </a:r>
            <a:r>
              <a:rPr lang="zh-CN" altLang="en-US" sz="2200" dirty="0"/>
              <a:t>和字符串</a:t>
            </a:r>
            <a:r>
              <a:rPr lang="en-US" altLang="zh-CN" sz="2200" dirty="0"/>
              <a:t>t</a:t>
            </a:r>
            <a:r>
              <a:rPr lang="zh-CN" altLang="en-US" sz="2200" dirty="0"/>
              <a:t>的大小关系。若</a:t>
            </a:r>
            <a:r>
              <a:rPr lang="en-US" altLang="zh-CN" sz="2200" dirty="0"/>
              <a:t>s&gt;t</a:t>
            </a:r>
            <a:r>
              <a:rPr lang="zh-CN" altLang="en-US" sz="2200" dirty="0"/>
              <a:t>返回</a:t>
            </a:r>
            <a:r>
              <a:rPr lang="en-US" altLang="zh-CN" sz="2200" dirty="0"/>
              <a:t>+1</a:t>
            </a:r>
            <a:r>
              <a:rPr lang="zh-CN" altLang="en-US" sz="2200" dirty="0"/>
              <a:t>；若</a:t>
            </a:r>
            <a:r>
              <a:rPr lang="en-US" altLang="zh-CN" sz="2200" dirty="0"/>
              <a:t>s=t</a:t>
            </a:r>
            <a:r>
              <a:rPr lang="zh-CN" altLang="en-US" sz="2200" dirty="0"/>
              <a:t>返回</a:t>
            </a:r>
            <a:r>
              <a:rPr lang="en-US" altLang="zh-CN" sz="2200" dirty="0"/>
              <a:t>0</a:t>
            </a:r>
            <a:r>
              <a:rPr lang="zh-CN" altLang="en-US" sz="2200" dirty="0"/>
              <a:t>；若</a:t>
            </a:r>
            <a:r>
              <a:rPr lang="en-US" altLang="zh-CN" sz="2200" dirty="0"/>
              <a:t>s&lt;t</a:t>
            </a:r>
            <a:r>
              <a:rPr lang="zh-CN" altLang="en-US" sz="2200" dirty="0"/>
              <a:t>返回</a:t>
            </a:r>
            <a:r>
              <a:rPr lang="en-US" altLang="zh-CN" sz="2200" dirty="0"/>
              <a:t>-1</a:t>
            </a:r>
            <a:r>
              <a:rPr lang="zh-CN" altLang="en-US" sz="2200" dirty="0"/>
              <a:t>。与顺序存储相似，</a:t>
            </a:r>
            <a:endParaRPr lang="en-US" altLang="zh-CN" sz="2200" dirty="0"/>
          </a:p>
          <a:p>
            <a:pPr algn="just">
              <a:lnSpc>
                <a:spcPct val="110000"/>
              </a:lnSpc>
            </a:pPr>
            <a:endParaRPr lang="en-US" altLang="zh-CN" sz="2200" dirty="0"/>
          </a:p>
          <a:p>
            <a:pPr algn="just">
              <a:lnSpc>
                <a:spcPct val="110000"/>
              </a:lnSpc>
            </a:pPr>
            <a:r>
              <a:rPr lang="zh-CN" altLang="en-US" sz="2200" b="1" dirty="0"/>
              <a:t>时间复杂度</a:t>
            </a:r>
            <a:r>
              <a:rPr lang="zh-CN" altLang="en-US" sz="2200" dirty="0"/>
              <a:t>：这个操作的时间复杂度也是仅与</a:t>
            </a:r>
            <a:r>
              <a:rPr lang="en-US" altLang="zh-CN" sz="2200" dirty="0"/>
              <a:t>s</a:t>
            </a:r>
            <a:r>
              <a:rPr lang="zh-CN" altLang="en-US" sz="2200" dirty="0"/>
              <a:t>和</a:t>
            </a:r>
            <a:r>
              <a:rPr lang="en-US" altLang="zh-CN" sz="2200" dirty="0"/>
              <a:t>t</a:t>
            </a:r>
            <a:r>
              <a:rPr lang="zh-CN" altLang="en-US" sz="2200" dirty="0"/>
              <a:t>的最小长度有关，为</a:t>
            </a:r>
            <a:r>
              <a:rPr lang="en-US" altLang="zh-CN" sz="2200" b="1" dirty="0"/>
              <a:t>O(min(n, m))</a:t>
            </a:r>
            <a:endParaRPr lang="zh-CN" altLang="en-US" sz="2200" dirty="0"/>
          </a:p>
          <a:p>
            <a:pPr algn="just">
              <a:lnSpc>
                <a:spcPct val="110000"/>
              </a:lnSpc>
            </a:pPr>
            <a:endParaRPr lang="en-US" altLang="zh-CN" sz="2200" dirty="0"/>
          </a:p>
        </p:txBody>
      </p:sp>
      <p:sp>
        <p:nvSpPr>
          <p:cNvPr id="6" name="内容占位符 4"/>
          <p:cNvSpPr txBox="1"/>
          <p:nvPr/>
        </p:nvSpPr>
        <p:spPr>
          <a:xfrm>
            <a:off x="584226" y="3604847"/>
            <a:ext cx="5227490" cy="2744558"/>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000" kern="1200">
                <a:solidFill>
                  <a:schemeClr val="tx1"/>
                </a:solidFill>
                <a:latin typeface="微软雅黑" panose="020B0503020204020204" pitchFamily="34" charset="-122"/>
                <a:ea typeface="微软雅黑" panose="020B0503020204020204" pitchFamily="34" charset="-122"/>
                <a:cs typeface="+mn-cs"/>
              </a:defRPr>
            </a:lvl1pPr>
            <a:lvl2pPr marL="457200" indent="0" algn="l" defTabSz="914400" rtl="0" eaLnBrk="1" latinLnBrk="0" hangingPunct="1">
              <a:lnSpc>
                <a:spcPct val="90000"/>
              </a:lnSpc>
              <a:spcBef>
                <a:spcPts val="500"/>
              </a:spcBef>
              <a:buFontTx/>
              <a:buNone/>
              <a:defRPr sz="2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2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endParaRPr lang="en-US" altLang="zh-CN" sz="2200" dirty="0"/>
          </a:p>
        </p:txBody>
      </p:sp>
      <p:sp>
        <p:nvSpPr>
          <p:cNvPr id="8" name="任意多边形: 形状 7"/>
          <p:cNvSpPr/>
          <p:nvPr/>
        </p:nvSpPr>
        <p:spPr>
          <a:xfrm>
            <a:off x="6313469" y="1291590"/>
            <a:ext cx="5726131" cy="5299445"/>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lvl="0" eaLnBrk="0" fontAlgn="base" hangingPunct="0">
              <a:spcBef>
                <a:spcPct val="0"/>
              </a:spcBef>
              <a:spcAft>
                <a:spcPct val="0"/>
              </a:spcAft>
            </a:pPr>
            <a:r>
              <a:rPr lang="zh-CN" altLang="zh-CN" sz="1400" dirty="0">
                <a:latin typeface="微软雅黑" panose="020B0503020204020204" pitchFamily="34" charset="-122"/>
                <a:ea typeface="微软雅黑" panose="020B0503020204020204" pitchFamily="34" charset="-122"/>
              </a:rPr>
              <a:t>——————————————————————</a:t>
            </a:r>
            <a:r>
              <a:rPr lang="en-US" altLang="zh-CN" sz="1400" dirty="0">
                <a:latin typeface="微软雅黑" panose="020B0503020204020204" pitchFamily="34" charset="-122"/>
                <a:ea typeface="微软雅黑" panose="020B0503020204020204" pitchFamily="34" charset="-122"/>
              </a:rPr>
              <a:t>——————</a:t>
            </a:r>
            <a:endParaRPr lang="zh-CN" altLang="zh-CN" sz="1400"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zh-CN" altLang="en-US" sz="1400" dirty="0">
                <a:latin typeface="微软雅黑" panose="020B0503020204020204" pitchFamily="34" charset="-122"/>
                <a:ea typeface="微软雅黑" panose="020B0503020204020204" pitchFamily="34" charset="-122"/>
              </a:rPr>
              <a:t>算法</a:t>
            </a:r>
            <a:r>
              <a:rPr lang="en-US" altLang="zh-CN" sz="1400" dirty="0">
                <a:latin typeface="微软雅黑" panose="020B0503020204020204" pitchFamily="34" charset="-122"/>
                <a:ea typeface="微软雅黑" panose="020B0503020204020204" pitchFamily="34" charset="-122"/>
              </a:rPr>
              <a:t>4-10  </a:t>
            </a:r>
            <a:r>
              <a:rPr lang="zh-CN" altLang="en-US" sz="1400" dirty="0">
                <a:latin typeface="微软雅黑" panose="020B0503020204020204" pitchFamily="34" charset="-122"/>
                <a:ea typeface="微软雅黑" panose="020B0503020204020204" pitchFamily="34" charset="-122"/>
              </a:rPr>
              <a:t>字符串比较操作</a:t>
            </a:r>
            <a:r>
              <a:rPr lang="en-US" altLang="zh-CN" sz="1400" dirty="0" err="1">
                <a:latin typeface="微软雅黑" panose="020B0503020204020204" pitchFamily="34" charset="-122"/>
                <a:ea typeface="微软雅黑" panose="020B0503020204020204" pitchFamily="34" charset="-122"/>
              </a:rPr>
              <a:t>StrCompare</a:t>
            </a:r>
            <a:r>
              <a:rPr lang="en-US" altLang="zh-CN" sz="1400" dirty="0">
                <a:latin typeface="微软雅黑" panose="020B0503020204020204" pitchFamily="34" charset="-122"/>
                <a:ea typeface="微软雅黑" panose="020B0503020204020204" pitchFamily="34" charset="-122"/>
              </a:rPr>
              <a:t>(</a:t>
            </a:r>
            <a:r>
              <a:rPr lang="en-US" altLang="zh-CN" sz="1400" dirty="0" err="1">
                <a:latin typeface="微软雅黑" panose="020B0503020204020204" pitchFamily="34" charset="-122"/>
                <a:ea typeface="微软雅黑" panose="020B0503020204020204" pitchFamily="34" charset="-122"/>
              </a:rPr>
              <a:t>s,t</a:t>
            </a:r>
            <a:r>
              <a:rPr lang="en-US" altLang="zh-CN" sz="1400" dirty="0">
                <a:latin typeface="微软雅黑" panose="020B0503020204020204" pitchFamily="34" charset="-122"/>
                <a:ea typeface="微软雅黑" panose="020B0503020204020204" pitchFamily="34" charset="-122"/>
              </a:rPr>
              <a:t>)</a:t>
            </a:r>
            <a:endParaRPr lang="en-US" altLang="zh-CN" sz="1400"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zh-CN" altLang="zh-CN" sz="1400" dirty="0">
                <a:latin typeface="微软雅黑" panose="020B0503020204020204" pitchFamily="34" charset="-122"/>
                <a:ea typeface="微软雅黑" panose="020B0503020204020204" pitchFamily="34" charset="-122"/>
              </a:rPr>
              <a:t>——————————————————————</a:t>
            </a:r>
            <a:r>
              <a:rPr lang="en-US" altLang="zh-CN" sz="1400" dirty="0">
                <a:latin typeface="微软雅黑" panose="020B0503020204020204" pitchFamily="34" charset="-122"/>
                <a:ea typeface="微软雅黑" panose="020B0503020204020204" pitchFamily="34" charset="-122"/>
              </a:rPr>
              <a:t>——————</a:t>
            </a:r>
            <a:endParaRPr lang="zh-CN" altLang="zh-CN" sz="1400"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zh-CN" altLang="en-US" sz="1400" dirty="0">
                <a:latin typeface="微软雅黑" panose="020B0503020204020204" pitchFamily="34" charset="-122"/>
                <a:ea typeface="微软雅黑" panose="020B0503020204020204" pitchFamily="34" charset="-122"/>
              </a:rPr>
              <a:t>输入：字符串</a:t>
            </a:r>
            <a:r>
              <a:rPr lang="en-US" altLang="zh-CN" sz="1400" dirty="0">
                <a:latin typeface="微软雅黑" panose="020B0503020204020204" pitchFamily="34" charset="-122"/>
                <a:ea typeface="微软雅黑" panose="020B0503020204020204" pitchFamily="34" charset="-122"/>
              </a:rPr>
              <a:t>s </a:t>
            </a:r>
            <a:r>
              <a:rPr lang="zh-CN" altLang="en-US" sz="1400" dirty="0">
                <a:latin typeface="微软雅黑" panose="020B0503020204020204" pitchFamily="34" charset="-122"/>
                <a:ea typeface="微软雅黑" panose="020B0503020204020204" pitchFamily="34" charset="-122"/>
              </a:rPr>
              <a:t>，字符串</a:t>
            </a:r>
            <a:r>
              <a:rPr lang="en-US" altLang="zh-CN" sz="1400" dirty="0">
                <a:latin typeface="微软雅黑" panose="020B0503020204020204" pitchFamily="34" charset="-122"/>
                <a:ea typeface="微软雅黑" panose="020B0503020204020204" pitchFamily="34" charset="-122"/>
              </a:rPr>
              <a:t>t</a:t>
            </a:r>
            <a:endParaRPr lang="en-US" altLang="zh-CN" sz="1400"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zh-CN" altLang="en-US" sz="1400" dirty="0">
                <a:latin typeface="微软雅黑" panose="020B0503020204020204" pitchFamily="34" charset="-122"/>
                <a:ea typeface="微软雅黑" panose="020B0503020204020204" pitchFamily="34" charset="-122"/>
              </a:rPr>
              <a:t>输出：</a:t>
            </a:r>
            <a:r>
              <a:rPr lang="en-US" altLang="zh-CN" sz="1400" dirty="0">
                <a:latin typeface="微软雅黑" panose="020B0503020204020204" pitchFamily="34" charset="-122"/>
                <a:ea typeface="微软雅黑" panose="020B0503020204020204" pitchFamily="34" charset="-122"/>
              </a:rPr>
              <a:t>s&gt;t</a:t>
            </a:r>
            <a:r>
              <a:rPr lang="zh-CN" altLang="en-US" sz="1400" dirty="0">
                <a:latin typeface="微软雅黑" panose="020B0503020204020204" pitchFamily="34" charset="-122"/>
                <a:ea typeface="微软雅黑" panose="020B0503020204020204" pitchFamily="34" charset="-122"/>
              </a:rPr>
              <a:t>输出</a:t>
            </a:r>
            <a:r>
              <a:rPr lang="en-US" altLang="zh-CN" sz="1400" dirty="0">
                <a:latin typeface="微软雅黑" panose="020B0503020204020204" pitchFamily="34" charset="-122"/>
                <a:ea typeface="微软雅黑" panose="020B0503020204020204" pitchFamily="34" charset="-122"/>
              </a:rPr>
              <a:t>+1</a:t>
            </a:r>
            <a:r>
              <a:rPr lang="zh-CN" altLang="en-US" sz="1400" dirty="0">
                <a:latin typeface="微软雅黑" panose="020B0503020204020204" pitchFamily="34" charset="-122"/>
                <a:ea typeface="微软雅黑" panose="020B0503020204020204" pitchFamily="34" charset="-122"/>
              </a:rPr>
              <a:t>；</a:t>
            </a:r>
            <a:r>
              <a:rPr lang="en-US" altLang="zh-CN" sz="1400" dirty="0">
                <a:latin typeface="微软雅黑" panose="020B0503020204020204" pitchFamily="34" charset="-122"/>
                <a:ea typeface="微软雅黑" panose="020B0503020204020204" pitchFamily="34" charset="-122"/>
              </a:rPr>
              <a:t>s=t</a:t>
            </a:r>
            <a:r>
              <a:rPr lang="zh-CN" altLang="en-US" sz="1400" dirty="0">
                <a:latin typeface="微软雅黑" panose="020B0503020204020204" pitchFamily="34" charset="-122"/>
                <a:ea typeface="微软雅黑" panose="020B0503020204020204" pitchFamily="34" charset="-122"/>
              </a:rPr>
              <a:t>输出</a:t>
            </a:r>
            <a:r>
              <a:rPr lang="en-US" altLang="zh-CN" sz="1400" dirty="0">
                <a:latin typeface="微软雅黑" panose="020B0503020204020204" pitchFamily="34" charset="-122"/>
                <a:ea typeface="微软雅黑" panose="020B0503020204020204" pitchFamily="34" charset="-122"/>
              </a:rPr>
              <a:t>0</a:t>
            </a:r>
            <a:r>
              <a:rPr lang="zh-CN" altLang="en-US" sz="1400" dirty="0">
                <a:latin typeface="微软雅黑" panose="020B0503020204020204" pitchFamily="34" charset="-122"/>
                <a:ea typeface="微软雅黑" panose="020B0503020204020204" pitchFamily="34" charset="-122"/>
              </a:rPr>
              <a:t>；</a:t>
            </a:r>
            <a:r>
              <a:rPr lang="en-US" altLang="zh-CN" sz="1400" dirty="0">
                <a:latin typeface="微软雅黑" panose="020B0503020204020204" pitchFamily="34" charset="-122"/>
                <a:ea typeface="微软雅黑" panose="020B0503020204020204" pitchFamily="34" charset="-122"/>
              </a:rPr>
              <a:t>s&lt;t</a:t>
            </a:r>
            <a:r>
              <a:rPr lang="zh-CN" altLang="en-US" sz="1400" dirty="0">
                <a:latin typeface="微软雅黑" panose="020B0503020204020204" pitchFamily="34" charset="-122"/>
                <a:ea typeface="微软雅黑" panose="020B0503020204020204" pitchFamily="34" charset="-122"/>
              </a:rPr>
              <a:t>输出</a:t>
            </a:r>
            <a:r>
              <a:rPr lang="en-US" altLang="zh-CN" sz="1400" dirty="0">
                <a:latin typeface="微软雅黑" panose="020B0503020204020204" pitchFamily="34" charset="-122"/>
                <a:ea typeface="微软雅黑" panose="020B0503020204020204" pitchFamily="34" charset="-122"/>
              </a:rPr>
              <a:t>-1</a:t>
            </a:r>
            <a:endParaRPr lang="en-US" altLang="zh-CN" sz="1400"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en-US" altLang="zh-CN" sz="1400" dirty="0">
                <a:latin typeface="微软雅黑" panose="020B0503020204020204" pitchFamily="34" charset="-122"/>
                <a:ea typeface="微软雅黑" panose="020B0503020204020204" pitchFamily="34" charset="-122"/>
              </a:rPr>
              <a:t>1.	</a:t>
            </a:r>
            <a:r>
              <a:rPr lang="en-US" altLang="zh-CN" sz="1400" dirty="0" err="1">
                <a:latin typeface="微软雅黑" panose="020B0503020204020204" pitchFamily="34" charset="-122"/>
                <a:ea typeface="微软雅黑" panose="020B0503020204020204" pitchFamily="34" charset="-122"/>
              </a:rPr>
              <a:t>sp</a:t>
            </a:r>
            <a:r>
              <a:rPr lang="en-US" altLang="zh-CN" sz="1400" dirty="0">
                <a:latin typeface="微软雅黑" panose="020B0503020204020204" pitchFamily="34" charset="-122"/>
                <a:ea typeface="微软雅黑" panose="020B0503020204020204" pitchFamily="34" charset="-122"/>
              </a:rPr>
              <a:t> ← </a:t>
            </a:r>
            <a:r>
              <a:rPr lang="en-US" altLang="zh-CN" sz="1400" dirty="0" err="1">
                <a:latin typeface="微软雅黑" panose="020B0503020204020204" pitchFamily="34" charset="-122"/>
                <a:ea typeface="微软雅黑" panose="020B0503020204020204" pitchFamily="34" charset="-122"/>
              </a:rPr>
              <a:t>s.head</a:t>
            </a:r>
            <a:endParaRPr lang="en-US" altLang="zh-CN" sz="1400"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en-US" altLang="zh-CN" sz="1400" dirty="0">
                <a:latin typeface="微软雅黑" panose="020B0503020204020204" pitchFamily="34" charset="-122"/>
                <a:ea typeface="微软雅黑" panose="020B0503020204020204" pitchFamily="34" charset="-122"/>
              </a:rPr>
              <a:t>2.	</a:t>
            </a:r>
            <a:r>
              <a:rPr lang="en-US" altLang="zh-CN" sz="1400" dirty="0" err="1">
                <a:latin typeface="微软雅黑" panose="020B0503020204020204" pitchFamily="34" charset="-122"/>
                <a:ea typeface="微软雅黑" panose="020B0503020204020204" pitchFamily="34" charset="-122"/>
              </a:rPr>
              <a:t>tp</a:t>
            </a:r>
            <a:r>
              <a:rPr lang="en-US" altLang="zh-CN" sz="1400" dirty="0">
                <a:latin typeface="微软雅黑" panose="020B0503020204020204" pitchFamily="34" charset="-122"/>
                <a:ea typeface="微软雅黑" panose="020B0503020204020204" pitchFamily="34" charset="-122"/>
              </a:rPr>
              <a:t> ← </a:t>
            </a:r>
            <a:r>
              <a:rPr lang="en-US" altLang="zh-CN" sz="1400" dirty="0" err="1">
                <a:latin typeface="微软雅黑" panose="020B0503020204020204" pitchFamily="34" charset="-122"/>
                <a:ea typeface="微软雅黑" panose="020B0503020204020204" pitchFamily="34" charset="-122"/>
              </a:rPr>
              <a:t>t.head</a:t>
            </a:r>
            <a:endParaRPr lang="en-US" altLang="zh-CN" sz="1400"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en-US" altLang="zh-CN" sz="1400" dirty="0">
                <a:latin typeface="微软雅黑" panose="020B0503020204020204" pitchFamily="34" charset="-122"/>
                <a:ea typeface="微软雅黑" panose="020B0503020204020204" pitchFamily="34" charset="-122"/>
              </a:rPr>
              <a:t>3.	while </a:t>
            </a:r>
            <a:r>
              <a:rPr lang="en-US" altLang="zh-CN" sz="1400" dirty="0" err="1">
                <a:latin typeface="微软雅黑" panose="020B0503020204020204" pitchFamily="34" charset="-122"/>
                <a:ea typeface="微软雅黑" panose="020B0503020204020204" pitchFamily="34" charset="-122"/>
              </a:rPr>
              <a:t>sp≠NIL</a:t>
            </a:r>
            <a:r>
              <a:rPr lang="en-US" altLang="zh-CN" sz="1400" dirty="0">
                <a:latin typeface="微软雅黑" panose="020B0503020204020204" pitchFamily="34" charset="-122"/>
                <a:ea typeface="微软雅黑" panose="020B0503020204020204" pitchFamily="34" charset="-122"/>
              </a:rPr>
              <a:t> </a:t>
            </a:r>
            <a:r>
              <a:rPr lang="zh-CN" altLang="en-US" sz="1400" dirty="0">
                <a:latin typeface="微软雅黑" panose="020B0503020204020204" pitchFamily="34" charset="-122"/>
                <a:ea typeface="微软雅黑" panose="020B0503020204020204" pitchFamily="34" charset="-122"/>
              </a:rPr>
              <a:t>且 </a:t>
            </a:r>
            <a:r>
              <a:rPr lang="en-US" altLang="zh-CN" sz="1400" dirty="0" err="1">
                <a:latin typeface="微软雅黑" panose="020B0503020204020204" pitchFamily="34" charset="-122"/>
                <a:ea typeface="微软雅黑" panose="020B0503020204020204" pitchFamily="34" charset="-122"/>
              </a:rPr>
              <a:t>tp≠NIL</a:t>
            </a:r>
            <a:r>
              <a:rPr lang="zh-CN" altLang="en-US" sz="1400" dirty="0">
                <a:latin typeface="微软雅黑" panose="020B0503020204020204" pitchFamily="34" charset="-122"/>
                <a:ea typeface="微软雅黑" panose="020B0503020204020204" pitchFamily="34" charset="-122"/>
              </a:rPr>
              <a:t>且 </a:t>
            </a:r>
            <a:r>
              <a:rPr lang="en-US" altLang="zh-CN" sz="1400" dirty="0" err="1">
                <a:latin typeface="微软雅黑" panose="020B0503020204020204" pitchFamily="34" charset="-122"/>
                <a:ea typeface="微软雅黑" panose="020B0503020204020204" pitchFamily="34" charset="-122"/>
              </a:rPr>
              <a:t>sp.data</a:t>
            </a:r>
            <a:r>
              <a:rPr lang="en-US" altLang="zh-CN" sz="1400" dirty="0">
                <a:latin typeface="微软雅黑" panose="020B0503020204020204" pitchFamily="34" charset="-122"/>
                <a:ea typeface="微软雅黑" panose="020B0503020204020204" pitchFamily="34" charset="-122"/>
              </a:rPr>
              <a:t> = </a:t>
            </a:r>
            <a:r>
              <a:rPr lang="en-US" altLang="zh-CN" sz="1400" dirty="0" err="1">
                <a:latin typeface="微软雅黑" panose="020B0503020204020204" pitchFamily="34" charset="-122"/>
                <a:ea typeface="微软雅黑" panose="020B0503020204020204" pitchFamily="34" charset="-122"/>
              </a:rPr>
              <a:t>tp.data</a:t>
            </a:r>
            <a:r>
              <a:rPr lang="en-US" altLang="zh-CN" sz="1400" dirty="0">
                <a:latin typeface="微软雅黑" panose="020B0503020204020204" pitchFamily="34" charset="-122"/>
                <a:ea typeface="微软雅黑" panose="020B0503020204020204" pitchFamily="34" charset="-122"/>
              </a:rPr>
              <a:t> do</a:t>
            </a:r>
            <a:endParaRPr lang="en-US" altLang="zh-CN" sz="1400"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en-US" altLang="zh-CN" sz="1400" dirty="0">
                <a:latin typeface="微软雅黑" panose="020B0503020204020204" pitchFamily="34" charset="-122"/>
                <a:ea typeface="微软雅黑" panose="020B0503020204020204" pitchFamily="34" charset="-122"/>
              </a:rPr>
              <a:t>4.	|  </a:t>
            </a:r>
            <a:r>
              <a:rPr lang="en-US" altLang="zh-CN" sz="1400" dirty="0" err="1">
                <a:latin typeface="微软雅黑" panose="020B0503020204020204" pitchFamily="34" charset="-122"/>
                <a:ea typeface="微软雅黑" panose="020B0503020204020204" pitchFamily="34" charset="-122"/>
              </a:rPr>
              <a:t>sp</a:t>
            </a:r>
            <a:r>
              <a:rPr lang="en-US" altLang="zh-CN" sz="1400" dirty="0">
                <a:latin typeface="微软雅黑" panose="020B0503020204020204" pitchFamily="34" charset="-122"/>
                <a:ea typeface="微软雅黑" panose="020B0503020204020204" pitchFamily="34" charset="-122"/>
              </a:rPr>
              <a:t> ← </a:t>
            </a:r>
            <a:r>
              <a:rPr lang="en-US" altLang="zh-CN" sz="1400" dirty="0" err="1">
                <a:latin typeface="微软雅黑" panose="020B0503020204020204" pitchFamily="34" charset="-122"/>
                <a:ea typeface="微软雅黑" panose="020B0503020204020204" pitchFamily="34" charset="-122"/>
              </a:rPr>
              <a:t>sp.next</a:t>
            </a:r>
            <a:endParaRPr lang="en-US" altLang="zh-CN" sz="1400"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en-US" altLang="zh-CN" sz="1400" dirty="0">
                <a:latin typeface="微软雅黑" panose="020B0503020204020204" pitchFamily="34" charset="-122"/>
                <a:ea typeface="微软雅黑" panose="020B0503020204020204" pitchFamily="34" charset="-122"/>
              </a:rPr>
              <a:t>5.	|  p ← </a:t>
            </a:r>
            <a:r>
              <a:rPr lang="en-US" altLang="zh-CN" sz="1400" dirty="0" err="1">
                <a:latin typeface="微软雅黑" panose="020B0503020204020204" pitchFamily="34" charset="-122"/>
                <a:ea typeface="微软雅黑" panose="020B0503020204020204" pitchFamily="34" charset="-122"/>
              </a:rPr>
              <a:t>tp.next</a:t>
            </a:r>
            <a:endParaRPr lang="en-US" altLang="zh-CN" sz="1400"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en-US" altLang="zh-CN" sz="1400" dirty="0">
                <a:latin typeface="微软雅黑" panose="020B0503020204020204" pitchFamily="34" charset="-122"/>
                <a:ea typeface="微软雅黑" panose="020B0503020204020204" pitchFamily="34" charset="-122"/>
              </a:rPr>
              <a:t>6.	end</a:t>
            </a:r>
            <a:endParaRPr lang="en-US" altLang="zh-CN" sz="1400"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en-US" altLang="zh-CN" sz="1400" dirty="0">
                <a:latin typeface="微软雅黑" panose="020B0503020204020204" pitchFamily="34" charset="-122"/>
                <a:ea typeface="微软雅黑" panose="020B0503020204020204" pitchFamily="34" charset="-122"/>
              </a:rPr>
              <a:t>7.	if </a:t>
            </a:r>
            <a:r>
              <a:rPr lang="en-US" altLang="zh-CN" sz="1400" dirty="0" err="1">
                <a:latin typeface="微软雅黑" panose="020B0503020204020204" pitchFamily="34" charset="-122"/>
                <a:ea typeface="微软雅黑" panose="020B0503020204020204" pitchFamily="34" charset="-122"/>
              </a:rPr>
              <a:t>sp≠NIL</a:t>
            </a:r>
            <a:r>
              <a:rPr lang="zh-CN" altLang="en-US" sz="1400" dirty="0">
                <a:latin typeface="微软雅黑" panose="020B0503020204020204" pitchFamily="34" charset="-122"/>
                <a:ea typeface="微软雅黑" panose="020B0503020204020204" pitchFamily="34" charset="-122"/>
              </a:rPr>
              <a:t>且</a:t>
            </a:r>
            <a:r>
              <a:rPr lang="en-US" altLang="zh-CN" sz="1400" dirty="0" err="1">
                <a:latin typeface="微软雅黑" panose="020B0503020204020204" pitchFamily="34" charset="-122"/>
                <a:ea typeface="微软雅黑" panose="020B0503020204020204" pitchFamily="34" charset="-122"/>
              </a:rPr>
              <a:t>tp</a:t>
            </a:r>
            <a:r>
              <a:rPr lang="en-US" altLang="zh-CN" sz="1400" dirty="0">
                <a:latin typeface="微软雅黑" panose="020B0503020204020204" pitchFamily="34" charset="-122"/>
                <a:ea typeface="微软雅黑" panose="020B0503020204020204" pitchFamily="34" charset="-122"/>
              </a:rPr>
              <a:t>=</a:t>
            </a:r>
            <a:r>
              <a:rPr lang="en-US" altLang="zh-CN" sz="1400" dirty="0" err="1">
                <a:latin typeface="微软雅黑" panose="020B0503020204020204" pitchFamily="34" charset="-122"/>
                <a:ea typeface="微软雅黑" panose="020B0503020204020204" pitchFamily="34" charset="-122"/>
              </a:rPr>
              <a:t>NILthen</a:t>
            </a:r>
            <a:endParaRPr lang="en-US" altLang="zh-CN" sz="1400"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en-US" altLang="zh-CN" sz="1400" dirty="0">
                <a:latin typeface="微软雅黑" panose="020B0503020204020204" pitchFamily="34" charset="-122"/>
                <a:ea typeface="微软雅黑" panose="020B0503020204020204" pitchFamily="34" charset="-122"/>
              </a:rPr>
              <a:t>8.	|  ret ← 1</a:t>
            </a:r>
            <a:endParaRPr lang="en-US" altLang="zh-CN" sz="1400"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en-US" altLang="zh-CN" sz="1400" dirty="0">
                <a:latin typeface="微软雅黑" panose="020B0503020204020204" pitchFamily="34" charset="-122"/>
                <a:ea typeface="微软雅黑" panose="020B0503020204020204" pitchFamily="34" charset="-122"/>
              </a:rPr>
              <a:t>9.	else if </a:t>
            </a:r>
            <a:r>
              <a:rPr lang="en-US" altLang="zh-CN" sz="1400" dirty="0" err="1">
                <a:latin typeface="微软雅黑" panose="020B0503020204020204" pitchFamily="34" charset="-122"/>
                <a:ea typeface="微软雅黑" panose="020B0503020204020204" pitchFamily="34" charset="-122"/>
              </a:rPr>
              <a:t>sp</a:t>
            </a:r>
            <a:r>
              <a:rPr lang="en-US" altLang="zh-CN" sz="1400" dirty="0">
                <a:latin typeface="微软雅黑" panose="020B0503020204020204" pitchFamily="34" charset="-122"/>
                <a:ea typeface="微软雅黑" panose="020B0503020204020204" pitchFamily="34" charset="-122"/>
              </a:rPr>
              <a:t>=NIL</a:t>
            </a:r>
            <a:r>
              <a:rPr lang="zh-CN" altLang="en-US" sz="1400" dirty="0">
                <a:latin typeface="微软雅黑" panose="020B0503020204020204" pitchFamily="34" charset="-122"/>
                <a:ea typeface="微软雅黑" panose="020B0503020204020204" pitchFamily="34" charset="-122"/>
              </a:rPr>
              <a:t>且</a:t>
            </a:r>
            <a:r>
              <a:rPr lang="en-US" altLang="zh-CN" sz="1400" dirty="0" err="1">
                <a:latin typeface="微软雅黑" panose="020B0503020204020204" pitchFamily="34" charset="-122"/>
                <a:ea typeface="微软雅黑" panose="020B0503020204020204" pitchFamily="34" charset="-122"/>
              </a:rPr>
              <a:t>tp≠NIL</a:t>
            </a:r>
            <a:r>
              <a:rPr lang="en-US" altLang="zh-CN" sz="1400" dirty="0">
                <a:latin typeface="微软雅黑" panose="020B0503020204020204" pitchFamily="34" charset="-122"/>
                <a:ea typeface="微软雅黑" panose="020B0503020204020204" pitchFamily="34" charset="-122"/>
              </a:rPr>
              <a:t> then</a:t>
            </a:r>
            <a:endParaRPr lang="en-US" altLang="zh-CN" sz="1400"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en-US" altLang="zh-CN" sz="1400" dirty="0">
                <a:latin typeface="微软雅黑" panose="020B0503020204020204" pitchFamily="34" charset="-122"/>
                <a:ea typeface="微软雅黑" panose="020B0503020204020204" pitchFamily="34" charset="-122"/>
              </a:rPr>
              <a:t>10.	|  ret ← -1</a:t>
            </a:r>
            <a:endParaRPr lang="en-US" altLang="zh-CN" sz="1400"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en-US" altLang="zh-CN" sz="1400" dirty="0">
                <a:latin typeface="微软雅黑" panose="020B0503020204020204" pitchFamily="34" charset="-122"/>
                <a:ea typeface="微软雅黑" panose="020B0503020204020204" pitchFamily="34" charset="-122"/>
              </a:rPr>
              <a:t>11.	else if </a:t>
            </a:r>
            <a:r>
              <a:rPr lang="en-US" altLang="zh-CN" sz="1400" dirty="0" err="1">
                <a:latin typeface="微软雅黑" panose="020B0503020204020204" pitchFamily="34" charset="-122"/>
                <a:ea typeface="微软雅黑" panose="020B0503020204020204" pitchFamily="34" charset="-122"/>
              </a:rPr>
              <a:t>sp</a:t>
            </a:r>
            <a:r>
              <a:rPr lang="en-US" altLang="zh-CN" sz="1400" dirty="0">
                <a:latin typeface="微软雅黑" panose="020B0503020204020204" pitchFamily="34" charset="-122"/>
                <a:ea typeface="微软雅黑" panose="020B0503020204020204" pitchFamily="34" charset="-122"/>
              </a:rPr>
              <a:t>=NIL</a:t>
            </a:r>
            <a:r>
              <a:rPr lang="zh-CN" altLang="en-US" sz="1400" dirty="0">
                <a:latin typeface="微软雅黑" panose="020B0503020204020204" pitchFamily="34" charset="-122"/>
                <a:ea typeface="微软雅黑" panose="020B0503020204020204" pitchFamily="34" charset="-122"/>
              </a:rPr>
              <a:t>且</a:t>
            </a:r>
            <a:r>
              <a:rPr lang="en-US" altLang="zh-CN" sz="1400" dirty="0" err="1">
                <a:latin typeface="微软雅黑" panose="020B0503020204020204" pitchFamily="34" charset="-122"/>
                <a:ea typeface="微软雅黑" panose="020B0503020204020204" pitchFamily="34" charset="-122"/>
              </a:rPr>
              <a:t>tp</a:t>
            </a:r>
            <a:r>
              <a:rPr lang="en-US" altLang="zh-CN" sz="1400" dirty="0">
                <a:latin typeface="微软雅黑" panose="020B0503020204020204" pitchFamily="34" charset="-122"/>
                <a:ea typeface="微软雅黑" panose="020B0503020204020204" pitchFamily="34" charset="-122"/>
              </a:rPr>
              <a:t>=NIL then //s=t</a:t>
            </a:r>
            <a:endParaRPr lang="en-US" altLang="zh-CN" sz="1400"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en-US" altLang="zh-CN" sz="1400" dirty="0">
                <a:latin typeface="微软雅黑" panose="020B0503020204020204" pitchFamily="34" charset="-122"/>
                <a:ea typeface="微软雅黑" panose="020B0503020204020204" pitchFamily="34" charset="-122"/>
              </a:rPr>
              <a:t>12.	|  ret ← 0</a:t>
            </a:r>
            <a:endParaRPr lang="en-US" altLang="zh-CN" sz="1400"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en-US" altLang="zh-CN" sz="1400" dirty="0">
                <a:latin typeface="微软雅黑" panose="020B0503020204020204" pitchFamily="34" charset="-122"/>
                <a:ea typeface="微软雅黑" panose="020B0503020204020204" pitchFamily="34" charset="-122"/>
              </a:rPr>
              <a:t>13.	else if </a:t>
            </a:r>
            <a:r>
              <a:rPr lang="en-US" altLang="zh-CN" sz="1400" dirty="0" err="1">
                <a:latin typeface="微软雅黑" panose="020B0503020204020204" pitchFamily="34" charset="-122"/>
                <a:ea typeface="微软雅黑" panose="020B0503020204020204" pitchFamily="34" charset="-122"/>
              </a:rPr>
              <a:t>sp.data</a:t>
            </a:r>
            <a:r>
              <a:rPr lang="en-US" altLang="zh-CN" sz="1400" dirty="0">
                <a:latin typeface="微软雅黑" panose="020B0503020204020204" pitchFamily="34" charset="-122"/>
                <a:ea typeface="微软雅黑" panose="020B0503020204020204" pitchFamily="34" charset="-122"/>
              </a:rPr>
              <a:t> &gt; </a:t>
            </a:r>
            <a:r>
              <a:rPr lang="en-US" altLang="zh-CN" sz="1400" dirty="0" err="1">
                <a:latin typeface="微软雅黑" panose="020B0503020204020204" pitchFamily="34" charset="-122"/>
                <a:ea typeface="微软雅黑" panose="020B0503020204020204" pitchFamily="34" charset="-122"/>
              </a:rPr>
              <a:t>tp.data</a:t>
            </a:r>
            <a:r>
              <a:rPr lang="en-US" altLang="zh-CN" sz="1400" dirty="0">
                <a:latin typeface="微软雅黑" panose="020B0503020204020204" pitchFamily="34" charset="-122"/>
                <a:ea typeface="微软雅黑" panose="020B0503020204020204" pitchFamily="34" charset="-122"/>
              </a:rPr>
              <a:t> then</a:t>
            </a:r>
            <a:endParaRPr lang="en-US" altLang="zh-CN" sz="1400"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en-US" altLang="zh-CN" sz="1400" dirty="0">
                <a:latin typeface="微软雅黑" panose="020B0503020204020204" pitchFamily="34" charset="-122"/>
                <a:ea typeface="微软雅黑" panose="020B0503020204020204" pitchFamily="34" charset="-122"/>
              </a:rPr>
              <a:t>14.	|  |  ret ← 1</a:t>
            </a:r>
            <a:endParaRPr lang="en-US" altLang="zh-CN" sz="1400"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en-US" altLang="zh-CN" sz="1400" dirty="0">
                <a:latin typeface="微软雅黑" panose="020B0503020204020204" pitchFamily="34" charset="-122"/>
                <a:ea typeface="微软雅黑" panose="020B0503020204020204" pitchFamily="34" charset="-122"/>
              </a:rPr>
              <a:t>15.	else //</a:t>
            </a:r>
            <a:r>
              <a:rPr lang="en-US" altLang="zh-CN" sz="1400" dirty="0" err="1">
                <a:latin typeface="微软雅黑" panose="020B0503020204020204" pitchFamily="34" charset="-122"/>
                <a:ea typeface="微软雅黑" panose="020B0503020204020204" pitchFamily="34" charset="-122"/>
              </a:rPr>
              <a:t>sp.data</a:t>
            </a:r>
            <a:r>
              <a:rPr lang="en-US" altLang="zh-CN" sz="1400" dirty="0">
                <a:latin typeface="微软雅黑" panose="020B0503020204020204" pitchFamily="34" charset="-122"/>
                <a:ea typeface="微软雅黑" panose="020B0503020204020204" pitchFamily="34" charset="-122"/>
              </a:rPr>
              <a:t> &lt; </a:t>
            </a:r>
            <a:r>
              <a:rPr lang="en-US" altLang="zh-CN" sz="1400" dirty="0" err="1">
                <a:latin typeface="微软雅黑" panose="020B0503020204020204" pitchFamily="34" charset="-122"/>
                <a:ea typeface="微软雅黑" panose="020B0503020204020204" pitchFamily="34" charset="-122"/>
              </a:rPr>
              <a:t>tp.data</a:t>
            </a:r>
            <a:endParaRPr lang="en-US" altLang="zh-CN" sz="1400"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en-US" altLang="zh-CN" sz="1400" dirty="0">
                <a:latin typeface="微软雅黑" panose="020B0503020204020204" pitchFamily="34" charset="-122"/>
                <a:ea typeface="微软雅黑" panose="020B0503020204020204" pitchFamily="34" charset="-122"/>
              </a:rPr>
              <a:t>16.	|  |  ret ← -1</a:t>
            </a:r>
            <a:endParaRPr lang="en-US" altLang="zh-CN" sz="1400"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en-US" altLang="zh-CN" sz="1400" dirty="0">
                <a:latin typeface="微软雅黑" panose="020B0503020204020204" pitchFamily="34" charset="-122"/>
                <a:ea typeface="微软雅黑" panose="020B0503020204020204" pitchFamily="34" charset="-122"/>
              </a:rPr>
              <a:t>17.	end</a:t>
            </a:r>
            <a:endParaRPr lang="en-US" altLang="zh-CN" sz="1400"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en-US" altLang="zh-CN" sz="1400" dirty="0">
                <a:latin typeface="微软雅黑" panose="020B0503020204020204" pitchFamily="34" charset="-122"/>
                <a:ea typeface="微软雅黑" panose="020B0503020204020204" pitchFamily="34" charset="-122"/>
              </a:rPr>
              <a:t>18.	return ret</a:t>
            </a:r>
            <a:endParaRPr lang="en-US" altLang="zh-CN" sz="1400"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zh-CN" altLang="zh-CN" sz="1400" dirty="0">
                <a:latin typeface="微软雅黑" panose="020B0503020204020204" pitchFamily="34" charset="-122"/>
                <a:ea typeface="微软雅黑" panose="020B0503020204020204" pitchFamily="34" charset="-122"/>
              </a:rPr>
              <a:t>——————————————————————</a:t>
            </a:r>
            <a:r>
              <a:rPr lang="en-US" altLang="zh-CN" sz="1400" dirty="0">
                <a:latin typeface="微软雅黑" panose="020B0503020204020204" pitchFamily="34" charset="-122"/>
                <a:ea typeface="微软雅黑" panose="020B0503020204020204" pitchFamily="34" charset="-122"/>
              </a:rPr>
              <a:t>——————</a:t>
            </a:r>
            <a:endParaRPr lang="zh-CN" altLang="zh-CN" sz="1400" dirty="0">
              <a:latin typeface="微软雅黑" panose="020B0503020204020204" pitchFamily="34" charset="-122"/>
              <a:ea typeface="微软雅黑" panose="020B0503020204020204" pitchFamily="34" charset="-122"/>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00ABA5"/>
            </a:gs>
            <a:gs pos="67000">
              <a:srgbClr val="007684"/>
            </a:gs>
          </a:gsLst>
          <a:lin ang="3600000" scaled="0"/>
        </a:gradFill>
        <a:effectLst/>
      </p:bgPr>
    </p:bg>
    <p:spTree>
      <p:nvGrpSpPr>
        <p:cNvPr id="1" name=""/>
        <p:cNvGrpSpPr/>
        <p:nvPr/>
      </p:nvGrpSpPr>
      <p:grpSpPr>
        <a:xfrm>
          <a:off x="0" y="0"/>
          <a:ext cx="0" cy="0"/>
          <a:chOff x="0" y="0"/>
          <a:chExt cx="0" cy="0"/>
        </a:xfrm>
      </p:grpSpPr>
      <p:pic>
        <p:nvPicPr>
          <p:cNvPr id="33" name="图片 32"/>
          <p:cNvPicPr>
            <a:picLocks noChangeAspect="1"/>
          </p:cNvPicPr>
          <p:nvPr/>
        </p:nvPicPr>
        <p:blipFill rotWithShape="1">
          <a:blip r:embed="rId1" cstate="print">
            <a:extLst>
              <a:ext uri="{28A0092B-C50C-407E-A947-70E740481C1C}">
                <a14:useLocalDpi xmlns:a14="http://schemas.microsoft.com/office/drawing/2010/main" val="0"/>
              </a:ext>
            </a:extLst>
          </a:blip>
          <a:srcRect l="24826" b="55447"/>
          <a:stretch>
            <a:fillRect/>
          </a:stretch>
        </p:blipFill>
        <p:spPr>
          <a:xfrm>
            <a:off x="-132080" y="4453337"/>
            <a:ext cx="9165288" cy="2546903"/>
          </a:xfrm>
          <a:prstGeom prst="rect">
            <a:avLst/>
          </a:prstGeom>
        </p:spPr>
      </p:pic>
      <p:pic>
        <p:nvPicPr>
          <p:cNvPr id="130" name="图片 129"/>
          <p:cNvPicPr>
            <a:picLocks noChangeAspect="1"/>
          </p:cNvPicPr>
          <p:nvPr/>
        </p:nvPicPr>
        <p:blipFill rotWithShape="1">
          <a:blip r:embed="rId2" cstate="print">
            <a:extLst>
              <a:ext uri="{28A0092B-C50C-407E-A947-70E740481C1C}">
                <a14:useLocalDpi xmlns:a14="http://schemas.microsoft.com/office/drawing/2010/main" val="0"/>
              </a:ext>
            </a:extLst>
          </a:blip>
          <a:srcRect l="20226" t="32053" r="20333"/>
          <a:stretch>
            <a:fillRect/>
          </a:stretch>
        </p:blipFill>
        <p:spPr>
          <a:xfrm>
            <a:off x="-38911" y="-77822"/>
            <a:ext cx="7247108" cy="3570513"/>
          </a:xfrm>
          <a:prstGeom prst="rect">
            <a:avLst/>
          </a:prstGeom>
        </p:spPr>
      </p:pic>
      <p:pic>
        <p:nvPicPr>
          <p:cNvPr id="128" name="图片 127"/>
          <p:cNvPicPr>
            <a:picLocks noChangeAspect="1"/>
          </p:cNvPicPr>
          <p:nvPr/>
        </p:nvPicPr>
        <p:blipFill rotWithShape="1">
          <a:blip r:embed="rId3" cstate="print">
            <a:extLst>
              <a:ext uri="{28A0092B-C50C-407E-A947-70E740481C1C}">
                <a14:useLocalDpi xmlns:a14="http://schemas.microsoft.com/office/drawing/2010/main" val="0"/>
              </a:ext>
            </a:extLst>
          </a:blip>
          <a:srcRect t="54756" r="67172"/>
          <a:stretch>
            <a:fillRect/>
          </a:stretch>
        </p:blipFill>
        <p:spPr>
          <a:xfrm>
            <a:off x="8244776" y="-48638"/>
            <a:ext cx="4002347" cy="2377520"/>
          </a:xfrm>
          <a:prstGeom prst="rect">
            <a:avLst/>
          </a:prstGeom>
        </p:spPr>
      </p:pic>
      <p:grpSp>
        <p:nvGrpSpPr>
          <p:cNvPr id="18" name="组合 17"/>
          <p:cNvGrpSpPr/>
          <p:nvPr/>
        </p:nvGrpSpPr>
        <p:grpSpPr>
          <a:xfrm>
            <a:off x="10001700" y="2854959"/>
            <a:ext cx="2268815" cy="2101347"/>
            <a:chOff x="6175344" y="342254"/>
            <a:chExt cx="7803037" cy="7227071"/>
          </a:xfrm>
        </p:grpSpPr>
        <p:sp>
          <p:nvSpPr>
            <p:cNvPr id="19" name="六边形 18"/>
            <p:cNvSpPr/>
            <p:nvPr/>
          </p:nvSpPr>
          <p:spPr>
            <a:xfrm rot="5400000">
              <a:off x="5847446" y="670152"/>
              <a:ext cx="7227071" cy="6571275"/>
            </a:xfrm>
            <a:prstGeom prst="hexagon">
              <a:avLst>
                <a:gd name="adj" fmla="val 30493"/>
                <a:gd name="vf" fmla="val 115470"/>
              </a:avLst>
            </a:prstGeom>
            <a:gradFill>
              <a:gsLst>
                <a:gs pos="56000">
                  <a:srgbClr val="016773"/>
                </a:gs>
                <a:gs pos="84000">
                  <a:srgbClr val="007684"/>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平行四边形 19"/>
            <p:cNvSpPr/>
            <p:nvPr/>
          </p:nvSpPr>
          <p:spPr>
            <a:xfrm rot="19714174">
              <a:off x="8249707" y="3214634"/>
              <a:ext cx="5728674" cy="3087560"/>
            </a:xfrm>
            <a:prstGeom prst="parallelogram">
              <a:avLst>
                <a:gd name="adj" fmla="val 61032"/>
              </a:avLst>
            </a:prstGeom>
            <a:solidFill>
              <a:srgbClr val="00AB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7" name="组合 16"/>
          <p:cNvGrpSpPr/>
          <p:nvPr/>
        </p:nvGrpSpPr>
        <p:grpSpPr>
          <a:xfrm>
            <a:off x="9863825" y="4346576"/>
            <a:ext cx="2963878" cy="2745105"/>
            <a:chOff x="6175344" y="342254"/>
            <a:chExt cx="7803037" cy="7227071"/>
          </a:xfrm>
        </p:grpSpPr>
        <p:sp>
          <p:nvSpPr>
            <p:cNvPr id="15" name="六边形 14"/>
            <p:cNvSpPr/>
            <p:nvPr/>
          </p:nvSpPr>
          <p:spPr>
            <a:xfrm rot="5400000">
              <a:off x="5847446" y="670152"/>
              <a:ext cx="7227071" cy="6571275"/>
            </a:xfrm>
            <a:prstGeom prst="hexagon">
              <a:avLst>
                <a:gd name="adj" fmla="val 30493"/>
                <a:gd name="vf" fmla="val 115470"/>
              </a:avLst>
            </a:prstGeom>
            <a:gradFill>
              <a:gsLst>
                <a:gs pos="56000">
                  <a:srgbClr val="016773"/>
                </a:gs>
                <a:gs pos="84000">
                  <a:srgbClr val="007684"/>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平行四边形 15"/>
            <p:cNvSpPr/>
            <p:nvPr/>
          </p:nvSpPr>
          <p:spPr>
            <a:xfrm rot="19714174">
              <a:off x="8249707" y="3214634"/>
              <a:ext cx="5728674" cy="3087560"/>
            </a:xfrm>
            <a:prstGeom prst="parallelogram">
              <a:avLst>
                <a:gd name="adj" fmla="val 61032"/>
              </a:avLst>
            </a:prstGeom>
            <a:solidFill>
              <a:srgbClr val="00AB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矩形 6"/>
          <p:cNvSpPr/>
          <p:nvPr/>
        </p:nvSpPr>
        <p:spPr>
          <a:xfrm>
            <a:off x="5157281" y="3439840"/>
            <a:ext cx="1877437" cy="769441"/>
          </a:xfrm>
          <a:prstGeom prst="rect">
            <a:avLst/>
          </a:prstGeom>
        </p:spPr>
        <p:txBody>
          <a:bodyPr wrap="none">
            <a:spAutoFit/>
          </a:bodyPr>
          <a:lstStyle/>
          <a:p>
            <a:pPr algn="ctr"/>
            <a:r>
              <a:rPr lang="zh-CN" altLang="en-US" sz="4400" b="1" dirty="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rPr>
              <a:t>字符串</a:t>
            </a:r>
            <a:endParaRPr lang="zh-CN" altLang="en-US" sz="4400" b="1" dirty="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endParaRPr>
          </a:p>
        </p:txBody>
      </p:sp>
      <p:sp>
        <p:nvSpPr>
          <p:cNvPr id="8" name="矩形 7"/>
          <p:cNvSpPr/>
          <p:nvPr/>
        </p:nvSpPr>
        <p:spPr>
          <a:xfrm>
            <a:off x="5261476" y="2445722"/>
            <a:ext cx="1669048" cy="646331"/>
          </a:xfrm>
          <a:prstGeom prst="rect">
            <a:avLst/>
          </a:prstGeom>
        </p:spPr>
        <p:txBody>
          <a:bodyPr wrap="none">
            <a:spAutoFit/>
          </a:bodyPr>
          <a:lstStyle/>
          <a:p>
            <a:pPr algn="ctr"/>
            <a:r>
              <a:rPr lang="zh-CN" altLang="en-US" sz="36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第 </a:t>
            </a:r>
            <a:r>
              <a:rPr lang="en-US" altLang="zh-CN" sz="36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4 </a:t>
            </a:r>
            <a:r>
              <a:rPr lang="zh-CN" altLang="en-US" sz="36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章</a:t>
            </a:r>
            <a:endParaRPr lang="zh-CN" altLang="en-US" sz="36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cxnSp>
        <p:nvCxnSpPr>
          <p:cNvPr id="9" name="直接连接符 8"/>
          <p:cNvCxnSpPr/>
          <p:nvPr/>
        </p:nvCxnSpPr>
        <p:spPr>
          <a:xfrm>
            <a:off x="3024554" y="3265946"/>
            <a:ext cx="6116350" cy="0"/>
          </a:xfrm>
          <a:prstGeom prst="line">
            <a:avLst/>
          </a:prstGeom>
          <a:ln w="22225">
            <a:solidFill>
              <a:schemeClr val="bg1"/>
            </a:solidFill>
            <a:headEnd type="diamond"/>
            <a:tailEnd type="diamond"/>
          </a:ln>
        </p:spPr>
        <p:style>
          <a:lnRef idx="1">
            <a:schemeClr val="accent1"/>
          </a:lnRef>
          <a:fillRef idx="0">
            <a:schemeClr val="accent1"/>
          </a:fillRef>
          <a:effectRef idx="0">
            <a:schemeClr val="accent1"/>
          </a:effectRef>
          <a:fontRef idx="minor">
            <a:schemeClr val="tx1"/>
          </a:fontRef>
        </p:style>
      </p:cxnSp>
      <p:grpSp>
        <p:nvGrpSpPr>
          <p:cNvPr id="32" name="组合 31"/>
          <p:cNvGrpSpPr/>
          <p:nvPr/>
        </p:nvGrpSpPr>
        <p:grpSpPr>
          <a:xfrm>
            <a:off x="2221671" y="2179434"/>
            <a:ext cx="7748658" cy="2397279"/>
            <a:chOff x="2221671" y="2179434"/>
            <a:chExt cx="7748658" cy="2397279"/>
          </a:xfrm>
        </p:grpSpPr>
        <p:sp>
          <p:nvSpPr>
            <p:cNvPr id="6" name="标题 9801"/>
            <p:cNvSpPr txBox="1"/>
            <p:nvPr/>
          </p:nvSpPr>
          <p:spPr>
            <a:xfrm rot="16200000">
              <a:off x="8719085" y="3325468"/>
              <a:ext cx="2397277" cy="105210"/>
            </a:xfrm>
            <a:prstGeom prst="parallelogram">
              <a:avLst>
                <a:gd name="adj" fmla="val 98875"/>
              </a:avLst>
            </a:prstGeom>
            <a:gradFill flip="none" rotWithShape="1">
              <a:gsLst>
                <a:gs pos="100000">
                  <a:srgbClr val="016773"/>
                </a:gs>
                <a:gs pos="0">
                  <a:srgbClr val="00ABA5"/>
                </a:gs>
              </a:gsLst>
              <a:lin ang="6000000" scaled="0"/>
              <a:tileRect/>
            </a:gradFill>
            <a:ln w="15875" cap="rnd">
              <a:solidFill>
                <a:schemeClr val="bg1">
                  <a:alpha val="57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endParaRPr lang="zh-CN" altLang="en-US" dirty="0"/>
            </a:p>
          </p:txBody>
        </p:sp>
        <p:sp>
          <p:nvSpPr>
            <p:cNvPr id="10" name="标题 9801"/>
            <p:cNvSpPr txBox="1"/>
            <p:nvPr/>
          </p:nvSpPr>
          <p:spPr>
            <a:xfrm flipH="1">
              <a:off x="2221671" y="4468236"/>
              <a:ext cx="7748657" cy="108477"/>
            </a:xfrm>
            <a:prstGeom prst="parallelogram">
              <a:avLst>
                <a:gd name="adj" fmla="val 102209"/>
              </a:avLst>
            </a:prstGeom>
            <a:gradFill>
              <a:gsLst>
                <a:gs pos="55000">
                  <a:srgbClr val="016773"/>
                </a:gs>
                <a:gs pos="0">
                  <a:srgbClr val="00ABA5"/>
                </a:gs>
                <a:gs pos="100000">
                  <a:srgbClr val="00ABA5"/>
                </a:gs>
              </a:gsLst>
              <a:lin ang="6000000" scaled="0"/>
            </a:gradFill>
            <a:ln w="15875" cap="rnd">
              <a:solidFill>
                <a:schemeClr val="bg1">
                  <a:alpha val="57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endParaRPr lang="zh-CN" altLang="en-US" dirty="0"/>
            </a:p>
          </p:txBody>
        </p:sp>
        <p:cxnSp>
          <p:nvCxnSpPr>
            <p:cNvPr id="11" name="直接连接符 10"/>
            <p:cNvCxnSpPr/>
            <p:nvPr/>
          </p:nvCxnSpPr>
          <p:spPr>
            <a:xfrm flipH="1">
              <a:off x="2221671" y="2179434"/>
              <a:ext cx="7642800" cy="0"/>
            </a:xfrm>
            <a:prstGeom prst="line">
              <a:avLst/>
            </a:prstGeom>
            <a:ln w="15875" cap="rnd">
              <a:solidFill>
                <a:schemeClr val="bg1">
                  <a:alpha val="61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rot="5400000" flipH="1">
              <a:off x="1076871" y="3324234"/>
              <a:ext cx="2289600" cy="0"/>
            </a:xfrm>
            <a:prstGeom prst="line">
              <a:avLst/>
            </a:prstGeom>
            <a:ln w="15875" cap="rnd">
              <a:solidFill>
                <a:schemeClr val="bg1">
                  <a:alpha val="61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flipH="1">
              <a:off x="2222317" y="4468236"/>
              <a:ext cx="7642800" cy="0"/>
            </a:xfrm>
            <a:prstGeom prst="line">
              <a:avLst/>
            </a:prstGeom>
            <a:ln w="15875" cap="rnd">
              <a:gradFill>
                <a:gsLst>
                  <a:gs pos="0">
                    <a:schemeClr val="bg1">
                      <a:alpha val="0"/>
                    </a:schemeClr>
                  </a:gs>
                  <a:gs pos="100000">
                    <a:schemeClr val="bg1"/>
                  </a:gs>
                </a:gsLst>
                <a:lin ang="3600000" scaled="0"/>
              </a:gra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rot="5400000" flipH="1">
              <a:off x="8719671" y="3324234"/>
              <a:ext cx="2289600" cy="0"/>
            </a:xfrm>
            <a:prstGeom prst="line">
              <a:avLst/>
            </a:prstGeom>
            <a:ln w="15875" cap="rnd">
              <a:solidFill>
                <a:schemeClr val="bg1">
                  <a:alpha val="61000"/>
                </a:schemeClr>
              </a:solidFill>
            </a:ln>
          </p:spPr>
          <p:style>
            <a:lnRef idx="1">
              <a:schemeClr val="accent1"/>
            </a:lnRef>
            <a:fillRef idx="0">
              <a:schemeClr val="accent1"/>
            </a:fillRef>
            <a:effectRef idx="0">
              <a:schemeClr val="accent1"/>
            </a:effectRef>
            <a:fontRef idx="minor">
              <a:schemeClr val="tx1"/>
            </a:fontRef>
          </p:style>
        </p:cxnSp>
      </p:grpSp>
      <p:grpSp>
        <p:nvGrpSpPr>
          <p:cNvPr id="21" name="组合 20"/>
          <p:cNvGrpSpPr/>
          <p:nvPr/>
        </p:nvGrpSpPr>
        <p:grpSpPr>
          <a:xfrm>
            <a:off x="8933514" y="5200219"/>
            <a:ext cx="1549536" cy="1435160"/>
            <a:chOff x="6175344" y="342254"/>
            <a:chExt cx="7803037" cy="7227071"/>
          </a:xfrm>
        </p:grpSpPr>
        <p:sp>
          <p:nvSpPr>
            <p:cNvPr id="22" name="六边形 21"/>
            <p:cNvSpPr/>
            <p:nvPr/>
          </p:nvSpPr>
          <p:spPr>
            <a:xfrm rot="5400000">
              <a:off x="5847446" y="670152"/>
              <a:ext cx="7227071" cy="6571275"/>
            </a:xfrm>
            <a:prstGeom prst="hexagon">
              <a:avLst>
                <a:gd name="adj" fmla="val 30493"/>
                <a:gd name="vf" fmla="val 115470"/>
              </a:avLst>
            </a:prstGeom>
            <a:gradFill>
              <a:gsLst>
                <a:gs pos="56000">
                  <a:srgbClr val="016773"/>
                </a:gs>
                <a:gs pos="84000">
                  <a:srgbClr val="007684"/>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平行四边形 22"/>
            <p:cNvSpPr/>
            <p:nvPr/>
          </p:nvSpPr>
          <p:spPr>
            <a:xfrm rot="19714174">
              <a:off x="8249707" y="3214634"/>
              <a:ext cx="5728674" cy="3087560"/>
            </a:xfrm>
            <a:prstGeom prst="parallelogram">
              <a:avLst>
                <a:gd name="adj" fmla="val 61032"/>
              </a:avLst>
            </a:prstGeom>
            <a:solidFill>
              <a:srgbClr val="00AB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4" name="组合 23"/>
          <p:cNvGrpSpPr/>
          <p:nvPr/>
        </p:nvGrpSpPr>
        <p:grpSpPr>
          <a:xfrm>
            <a:off x="-875295" y="-875664"/>
            <a:ext cx="2974038" cy="2745105"/>
            <a:chOff x="6175344" y="342254"/>
            <a:chExt cx="7829785" cy="7227071"/>
          </a:xfrm>
        </p:grpSpPr>
        <p:sp>
          <p:nvSpPr>
            <p:cNvPr id="25" name="六边形 24"/>
            <p:cNvSpPr/>
            <p:nvPr/>
          </p:nvSpPr>
          <p:spPr>
            <a:xfrm rot="5400000">
              <a:off x="5847446" y="670152"/>
              <a:ext cx="7227071" cy="6571275"/>
            </a:xfrm>
            <a:prstGeom prst="hexagon">
              <a:avLst>
                <a:gd name="adj" fmla="val 30493"/>
                <a:gd name="vf" fmla="val 115470"/>
              </a:avLst>
            </a:prstGeom>
            <a:gradFill>
              <a:gsLst>
                <a:gs pos="56000">
                  <a:srgbClr val="016773"/>
                </a:gs>
                <a:gs pos="84000">
                  <a:srgbClr val="007684"/>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平行四边形 25"/>
            <p:cNvSpPr/>
            <p:nvPr/>
          </p:nvSpPr>
          <p:spPr>
            <a:xfrm rot="19714174">
              <a:off x="8276456" y="3241383"/>
              <a:ext cx="5728673" cy="3087560"/>
            </a:xfrm>
            <a:prstGeom prst="parallelogram">
              <a:avLst>
                <a:gd name="adj" fmla="val 61032"/>
              </a:avLst>
            </a:prstGeom>
            <a:gradFill>
              <a:gsLst>
                <a:gs pos="0">
                  <a:srgbClr val="00ABA5"/>
                </a:gs>
                <a:gs pos="65000">
                  <a:srgbClr val="0093A2"/>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7" name="组合 26"/>
          <p:cNvGrpSpPr/>
          <p:nvPr/>
        </p:nvGrpSpPr>
        <p:grpSpPr>
          <a:xfrm>
            <a:off x="1259840" y="635784"/>
            <a:ext cx="823697" cy="760292"/>
            <a:chOff x="6175344" y="342254"/>
            <a:chExt cx="7829785" cy="7227071"/>
          </a:xfrm>
        </p:grpSpPr>
        <p:sp>
          <p:nvSpPr>
            <p:cNvPr id="28" name="六边形 27"/>
            <p:cNvSpPr/>
            <p:nvPr/>
          </p:nvSpPr>
          <p:spPr>
            <a:xfrm rot="5400000">
              <a:off x="5847446" y="670152"/>
              <a:ext cx="7227071" cy="6571275"/>
            </a:xfrm>
            <a:prstGeom prst="hexagon">
              <a:avLst>
                <a:gd name="adj" fmla="val 30493"/>
                <a:gd name="vf" fmla="val 115470"/>
              </a:avLst>
            </a:prstGeom>
            <a:gradFill>
              <a:gsLst>
                <a:gs pos="56000">
                  <a:srgbClr val="016773"/>
                </a:gs>
                <a:gs pos="84000">
                  <a:srgbClr val="007684"/>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平行四边形 28"/>
            <p:cNvSpPr/>
            <p:nvPr/>
          </p:nvSpPr>
          <p:spPr>
            <a:xfrm rot="19714174">
              <a:off x="8276456" y="3241383"/>
              <a:ext cx="5728673" cy="3087560"/>
            </a:xfrm>
            <a:prstGeom prst="parallelogram">
              <a:avLst>
                <a:gd name="adj" fmla="val 61032"/>
              </a:avLst>
            </a:prstGeom>
            <a:gradFill>
              <a:gsLst>
                <a:gs pos="0">
                  <a:srgbClr val="00ABA5"/>
                </a:gs>
                <a:gs pos="65000">
                  <a:srgbClr val="0093A2"/>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0" name="文本框 29"/>
          <p:cNvSpPr txBox="1"/>
          <p:nvPr/>
        </p:nvSpPr>
        <p:spPr>
          <a:xfrm>
            <a:off x="4034782" y="4861769"/>
            <a:ext cx="4122438" cy="460375"/>
          </a:xfrm>
          <a:prstGeom prst="rect">
            <a:avLst/>
          </a:prstGeom>
          <a:noFill/>
        </p:spPr>
        <p:txBody>
          <a:bodyPr wrap="square" rtlCol="0">
            <a:spAutoFit/>
          </a:bodyPr>
          <a:lstStyle/>
          <a:p>
            <a:pPr marL="0" lvl="1" algn="ctr">
              <a:lnSpc>
                <a:spcPct val="120000"/>
              </a:lnSpc>
            </a:pPr>
            <a:r>
              <a:rPr lang="zh-CN" altLang="en-US" sz="2000" spc="3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喻梅</a:t>
            </a:r>
            <a:endParaRPr lang="zh-CN" altLang="en-US" sz="2000" spc="3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31" name="文本框 30"/>
          <p:cNvSpPr txBox="1"/>
          <p:nvPr/>
        </p:nvSpPr>
        <p:spPr>
          <a:xfrm>
            <a:off x="3016738" y="5305446"/>
            <a:ext cx="6158524" cy="423545"/>
          </a:xfrm>
          <a:prstGeom prst="rect">
            <a:avLst/>
          </a:prstGeom>
          <a:noFill/>
        </p:spPr>
        <p:txBody>
          <a:bodyPr wrap="square" rtlCol="0">
            <a:spAutoFit/>
          </a:bodyPr>
          <a:lstStyle/>
          <a:p>
            <a:pPr marL="0" lvl="1" algn="ctr">
              <a:lnSpc>
                <a:spcPct val="120000"/>
              </a:lnSpc>
            </a:pPr>
            <a:r>
              <a:rPr lang="zh-CN" altLang="en-US" spc="3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天津大学</a:t>
            </a:r>
            <a:endParaRPr lang="zh-CN" altLang="en-US" spc="3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type="wd">
                                    <p:tmPct val="10000"/>
                                  </p:iterate>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6" presetClass="entr" presetSubtype="37"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barn(outVertical)">
                                      <p:cBhvr>
                                        <p:cTn id="10" dur="500"/>
                                        <p:tgtEl>
                                          <p:spTgt spid="9"/>
                                        </p:tgtEl>
                                      </p:cBhvr>
                                    </p:animEffect>
                                  </p:childTnLst>
                                </p:cTn>
                              </p:par>
                            </p:childTnLst>
                          </p:cTn>
                        </p:par>
                        <p:par>
                          <p:cTn id="11" fill="hold">
                            <p:stCondLst>
                              <p:cond delay="0"/>
                            </p:stCondLst>
                            <p:childTnLst>
                              <p:par>
                                <p:cTn id="12" presetID="10" presetClass="entr" presetSubtype="0" fill="hold" grpId="0" nodeType="afterEffect">
                                  <p:stCondLst>
                                    <p:cond delay="0"/>
                                  </p:stCondLst>
                                  <p:iterate type="wd">
                                    <p:tmPct val="10000"/>
                                  </p:iterate>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childTnLst>
                          </p:cTn>
                        </p:par>
                        <p:par>
                          <p:cTn id="15" fill="hold">
                            <p:stCondLst>
                              <p:cond delay="600"/>
                            </p:stCondLst>
                            <p:childTnLst>
                              <p:par>
                                <p:cTn id="16" presetID="10" presetClass="entr" presetSubtype="0" fill="hold" grpId="0" nodeType="afterEffect">
                                  <p:stCondLst>
                                    <p:cond delay="0"/>
                                  </p:stCondLst>
                                  <p:childTnLst>
                                    <p:set>
                                      <p:cBhvr>
                                        <p:cTn id="17" dur="1" fill="hold">
                                          <p:stCondLst>
                                            <p:cond delay="0"/>
                                          </p:stCondLst>
                                        </p:cTn>
                                        <p:tgtEl>
                                          <p:spTgt spid="30"/>
                                        </p:tgtEl>
                                        <p:attrNameLst>
                                          <p:attrName>style.visibility</p:attrName>
                                        </p:attrNameLst>
                                      </p:cBhvr>
                                      <p:to>
                                        <p:strVal val="visible"/>
                                      </p:to>
                                    </p:set>
                                    <p:animEffect transition="in" filter="fade">
                                      <p:cBhvr>
                                        <p:cTn id="18" dur="500"/>
                                        <p:tgtEl>
                                          <p:spTgt spid="3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1"/>
                                        </p:tgtEl>
                                        <p:attrNameLst>
                                          <p:attrName>style.visibility</p:attrName>
                                        </p:attrNameLst>
                                      </p:cBhvr>
                                      <p:to>
                                        <p:strVal val="visible"/>
                                      </p:to>
                                    </p:set>
                                    <p:animEffect transition="in" filter="fade">
                                      <p:cBhvr>
                                        <p:cTn id="21"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30" grpId="0"/>
      <p:bldP spid="31"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2800" dirty="0"/>
              <a:t>4.4  </a:t>
            </a:r>
            <a:r>
              <a:rPr lang="zh-CN" altLang="en-US" sz="2800" dirty="0"/>
              <a:t>字符串的模式匹配</a:t>
            </a:r>
            <a:endParaRPr lang="zh-CN" altLang="en-US" dirty="0"/>
          </a:p>
        </p:txBody>
      </p:sp>
      <p:sp>
        <p:nvSpPr>
          <p:cNvPr id="3" name="副标题 2"/>
          <p:cNvSpPr>
            <a:spLocks noGrp="1"/>
          </p:cNvSpPr>
          <p:nvPr>
            <p:ph type="subTitle" idx="1"/>
          </p:nvPr>
        </p:nvSpPr>
        <p:spPr/>
        <p:txBody>
          <a:bodyPr/>
          <a:lstStyle/>
          <a:p>
            <a:r>
              <a:rPr lang="en-US" altLang="zh-CN" dirty="0"/>
              <a:t>4.4  </a:t>
            </a:r>
            <a:r>
              <a:rPr lang="zh-CN" altLang="en-US" dirty="0"/>
              <a:t>字符串的模式匹配</a:t>
            </a:r>
            <a:endParaRPr lang="zh-CN" altLang="en-US" dirty="0"/>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endParaRPr lang="zh-CN" altLang="en-US" dirty="0"/>
          </a:p>
        </p:txBody>
      </p:sp>
      <p:sp>
        <p:nvSpPr>
          <p:cNvPr id="5" name="内容占位符 4"/>
          <p:cNvSpPr>
            <a:spLocks noGrp="1"/>
          </p:cNvSpPr>
          <p:nvPr>
            <p:ph idx="11"/>
          </p:nvPr>
        </p:nvSpPr>
        <p:spPr>
          <a:xfrm>
            <a:off x="584225" y="1276350"/>
            <a:ext cx="11055325" cy="5057775"/>
          </a:xfrm>
        </p:spPr>
        <p:txBody>
          <a:bodyPr>
            <a:normAutofit/>
          </a:bodyPr>
          <a:lstStyle/>
          <a:p>
            <a:pPr>
              <a:lnSpc>
                <a:spcPct val="110000"/>
              </a:lnSpc>
            </a:pPr>
            <a:endParaRPr lang="en-US" altLang="zh-CN" sz="2400" b="1" dirty="0"/>
          </a:p>
          <a:p>
            <a:pPr>
              <a:lnSpc>
                <a:spcPct val="110000"/>
              </a:lnSpc>
            </a:pPr>
            <a:r>
              <a:rPr lang="zh-CN" altLang="en-US" sz="2400" b="1" dirty="0"/>
              <a:t>概念</a:t>
            </a:r>
            <a:r>
              <a:rPr lang="zh-CN" altLang="en-US" sz="2400" dirty="0"/>
              <a:t>：在字符串</a:t>
            </a:r>
            <a:r>
              <a:rPr lang="en-US" altLang="zh-CN" sz="2400" dirty="0"/>
              <a:t>s</a:t>
            </a:r>
            <a:r>
              <a:rPr lang="zh-CN" altLang="en-US" sz="2400" dirty="0"/>
              <a:t>中找出与字符串</a:t>
            </a:r>
            <a:r>
              <a:rPr lang="en-US" altLang="zh-CN" sz="2400" dirty="0"/>
              <a:t>t</a:t>
            </a:r>
            <a:r>
              <a:rPr lang="zh-CN" altLang="en-US" sz="2400" dirty="0"/>
              <a:t>相等的子串的操作称为字符串的模式匹配，又称为子串的定位操作。其中字符串</a:t>
            </a:r>
            <a:r>
              <a:rPr lang="en-US" altLang="zh-CN" sz="2400" dirty="0"/>
              <a:t>s</a:t>
            </a:r>
            <a:r>
              <a:rPr lang="zh-CN" altLang="en-US" sz="2400" dirty="0"/>
              <a:t>称为主串或目标串，字符串</a:t>
            </a:r>
            <a:r>
              <a:rPr lang="en-US" altLang="zh-CN" sz="2400" dirty="0"/>
              <a:t>t</a:t>
            </a:r>
            <a:r>
              <a:rPr lang="zh-CN" altLang="en-US" sz="2400" dirty="0"/>
              <a:t>称为模式串。</a:t>
            </a:r>
            <a:endParaRPr lang="en-US" altLang="zh-CN" sz="2400" dirty="0"/>
          </a:p>
          <a:p>
            <a:pPr>
              <a:lnSpc>
                <a:spcPct val="110000"/>
              </a:lnSpc>
            </a:pPr>
            <a:r>
              <a:rPr lang="zh-CN" altLang="en-US" sz="2400" b="1" dirty="0"/>
              <a:t>模式匹配算法</a:t>
            </a:r>
            <a:r>
              <a:rPr lang="zh-CN" altLang="en-US" sz="2400" dirty="0"/>
              <a:t>：朴素字符串匹配算法（</a:t>
            </a:r>
            <a:r>
              <a:rPr lang="en-US" altLang="zh-CN" sz="2400" dirty="0"/>
              <a:t>BF</a:t>
            </a:r>
            <a:r>
              <a:rPr lang="zh-CN" altLang="en-US" sz="2400" dirty="0"/>
              <a:t>算法）、</a:t>
            </a:r>
            <a:r>
              <a:rPr lang="en-US" altLang="zh-CN" sz="2400" dirty="0"/>
              <a:t>KMP</a:t>
            </a:r>
            <a:r>
              <a:rPr lang="zh-CN" altLang="en-US" sz="2400" dirty="0"/>
              <a:t>算法、</a:t>
            </a:r>
            <a:r>
              <a:rPr lang="en-US" altLang="zh-CN" sz="2400" dirty="0"/>
              <a:t>BM</a:t>
            </a:r>
            <a:r>
              <a:rPr lang="zh-CN" altLang="en-US" sz="2400" dirty="0"/>
              <a:t>算法、</a:t>
            </a:r>
            <a:r>
              <a:rPr lang="en-US" altLang="zh-CN" sz="2400" dirty="0"/>
              <a:t>KR</a:t>
            </a:r>
            <a:r>
              <a:rPr lang="zh-CN" altLang="en-US" sz="2400" dirty="0"/>
              <a:t>算法、</a:t>
            </a:r>
            <a:r>
              <a:rPr lang="en-US" altLang="zh-CN" sz="2400" dirty="0"/>
              <a:t>Sunday</a:t>
            </a:r>
            <a:r>
              <a:rPr lang="zh-CN" altLang="en-US" sz="2400" dirty="0"/>
              <a:t>算法等。</a:t>
            </a:r>
            <a:endParaRPr lang="en-US" altLang="zh-CN" sz="2400" dirty="0"/>
          </a:p>
          <a:p>
            <a:pPr>
              <a:lnSpc>
                <a:spcPct val="110000"/>
              </a:lnSpc>
            </a:pPr>
            <a:r>
              <a:rPr lang="zh-CN" altLang="en-US" sz="2400" b="1" dirty="0"/>
              <a:t>形式化描述</a:t>
            </a:r>
            <a:r>
              <a:rPr lang="zh-CN" altLang="en-US" sz="2400" dirty="0"/>
              <a:t>：假设目标串</a:t>
            </a:r>
            <a:r>
              <a:rPr lang="en-US" altLang="zh-CN" sz="2400" dirty="0"/>
              <a:t>s</a:t>
            </a:r>
            <a:r>
              <a:rPr lang="zh-CN" altLang="en-US" sz="2400" dirty="0"/>
              <a:t>使用一个长度为</a:t>
            </a:r>
            <a:r>
              <a:rPr lang="en-US" altLang="zh-CN" sz="2400" dirty="0"/>
              <a:t>n</a:t>
            </a:r>
            <a:r>
              <a:rPr lang="zh-CN" altLang="en-US" sz="2400" dirty="0"/>
              <a:t>的字符数组</a:t>
            </a:r>
            <a:r>
              <a:rPr lang="en-US" altLang="zh-CN" sz="2400" dirty="0"/>
              <a:t>s[0,1,...,n-1]</a:t>
            </a:r>
            <a:r>
              <a:rPr lang="zh-CN" altLang="en-US" sz="2400" dirty="0"/>
              <a:t>表示，模式串</a:t>
            </a:r>
            <a:r>
              <a:rPr lang="en-US" altLang="zh-CN" sz="2400" dirty="0"/>
              <a:t>t</a:t>
            </a:r>
            <a:r>
              <a:rPr lang="zh-CN" altLang="en-US" sz="2400" dirty="0"/>
              <a:t>使用一个长度为</a:t>
            </a:r>
            <a:r>
              <a:rPr lang="en-US" altLang="zh-CN" sz="2400" dirty="0"/>
              <a:t>m (m≤ n)</a:t>
            </a:r>
            <a:r>
              <a:rPr lang="zh-CN" altLang="en-US" sz="2400" dirty="0"/>
              <a:t>的数组</a:t>
            </a:r>
            <a:r>
              <a:rPr lang="en-US" altLang="zh-CN" sz="2400" dirty="0"/>
              <a:t>t[0,1,...,m-1]</a:t>
            </a:r>
            <a:r>
              <a:rPr lang="zh-CN" altLang="en-US" sz="2400" dirty="0"/>
              <a:t>表示，如果存在</a:t>
            </a:r>
            <a:r>
              <a:rPr lang="en-US" altLang="zh-CN" sz="2400" dirty="0"/>
              <a:t>p (0 ≤ p ≤ n - m)</a:t>
            </a:r>
            <a:r>
              <a:rPr lang="zh-CN" altLang="en-US" sz="2400" dirty="0"/>
              <a:t>，使得</a:t>
            </a:r>
            <a:r>
              <a:rPr lang="en-US" altLang="zh-CN" sz="2400" dirty="0"/>
              <a:t>s[p+0, p+1, ... , p+m-1] = t[0, 1, ..., m-1]</a:t>
            </a:r>
            <a:r>
              <a:rPr lang="zh-CN" altLang="en-US" sz="2400" dirty="0"/>
              <a:t>，则</a:t>
            </a:r>
            <a:r>
              <a:rPr lang="en-US" altLang="zh-CN" sz="2400" dirty="0"/>
              <a:t>p</a:t>
            </a:r>
            <a:r>
              <a:rPr lang="zh-CN" altLang="en-US" sz="2400" dirty="0"/>
              <a:t>被称为一个有效位移。字符串匹配就是从字符串</a:t>
            </a:r>
            <a:r>
              <a:rPr lang="en-US" altLang="zh-CN" sz="2400" dirty="0"/>
              <a:t>s</a:t>
            </a:r>
            <a:r>
              <a:rPr lang="zh-CN" altLang="en-US" sz="2400" dirty="0"/>
              <a:t>中找出存在的有效位移</a:t>
            </a:r>
            <a:r>
              <a:rPr lang="en-US" altLang="zh-CN" sz="2400" dirty="0"/>
              <a:t>p</a:t>
            </a:r>
            <a:r>
              <a:rPr lang="zh-CN" altLang="en-US" sz="2400" dirty="0"/>
              <a:t>。</a:t>
            </a:r>
            <a:endParaRPr lang="en-US" altLang="zh-CN" sz="240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800" dirty="0"/>
              <a:t>朴素模式匹配算法</a:t>
            </a:r>
            <a:endParaRPr lang="zh-CN" altLang="en-US" dirty="0"/>
          </a:p>
        </p:txBody>
      </p:sp>
      <p:sp>
        <p:nvSpPr>
          <p:cNvPr id="3" name="副标题 2"/>
          <p:cNvSpPr>
            <a:spLocks noGrp="1"/>
          </p:cNvSpPr>
          <p:nvPr>
            <p:ph type="subTitle" idx="1"/>
          </p:nvPr>
        </p:nvSpPr>
        <p:spPr/>
        <p:txBody>
          <a:bodyPr/>
          <a:lstStyle/>
          <a:p>
            <a:r>
              <a:rPr lang="en-US" altLang="zh-CN" dirty="0"/>
              <a:t>4.4  </a:t>
            </a:r>
            <a:r>
              <a:rPr lang="zh-CN" altLang="en-US" dirty="0"/>
              <a:t>字符串的模式匹配</a:t>
            </a:r>
            <a:endParaRPr lang="zh-CN" altLang="en-US" dirty="0"/>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endParaRPr lang="zh-CN" altLang="en-US" dirty="0"/>
          </a:p>
        </p:txBody>
      </p:sp>
      <p:sp>
        <p:nvSpPr>
          <p:cNvPr id="5" name="内容占位符 4"/>
          <p:cNvSpPr>
            <a:spLocks noGrp="1"/>
          </p:cNvSpPr>
          <p:nvPr>
            <p:ph idx="11"/>
          </p:nvPr>
        </p:nvSpPr>
        <p:spPr>
          <a:xfrm>
            <a:off x="584225" y="1124682"/>
            <a:ext cx="5877535" cy="5209443"/>
          </a:xfrm>
        </p:spPr>
        <p:txBody>
          <a:bodyPr>
            <a:normAutofit/>
          </a:bodyPr>
          <a:lstStyle/>
          <a:p>
            <a:pPr>
              <a:lnSpc>
                <a:spcPct val="110000"/>
              </a:lnSpc>
            </a:pPr>
            <a:r>
              <a:rPr lang="zh-CN" altLang="en-US" sz="2400" dirty="0"/>
              <a:t>朴素模式匹配算法是字符串模式匹配算法中最简单的暴力解法，又称为</a:t>
            </a:r>
            <a:r>
              <a:rPr lang="en-US" altLang="zh-CN" sz="2400" dirty="0"/>
              <a:t>BF</a:t>
            </a:r>
            <a:r>
              <a:rPr lang="zh-CN" altLang="en-US" sz="2400" dirty="0"/>
              <a:t>（</a:t>
            </a:r>
            <a:r>
              <a:rPr lang="en-US" altLang="zh-CN" sz="2400" dirty="0"/>
              <a:t>Brute Force</a:t>
            </a:r>
            <a:r>
              <a:rPr lang="zh-CN" altLang="en-US" sz="2400" dirty="0"/>
              <a:t>）算法。</a:t>
            </a:r>
            <a:endParaRPr lang="en-US" altLang="zh-CN" sz="2400" dirty="0"/>
          </a:p>
          <a:p>
            <a:pPr>
              <a:lnSpc>
                <a:spcPct val="110000"/>
              </a:lnSpc>
            </a:pPr>
            <a:r>
              <a:rPr lang="zh-CN" altLang="en-US" sz="2400" b="1" dirty="0"/>
              <a:t>实现</a:t>
            </a:r>
            <a:r>
              <a:rPr lang="zh-CN" altLang="en-US" sz="2400" dirty="0"/>
              <a:t>：枚举每个目标串</a:t>
            </a:r>
            <a:r>
              <a:rPr lang="en-US" altLang="zh-CN" sz="2400" dirty="0"/>
              <a:t>s</a:t>
            </a:r>
            <a:r>
              <a:rPr lang="zh-CN" altLang="en-US" sz="2400" dirty="0"/>
              <a:t>与模式串</a:t>
            </a:r>
            <a:r>
              <a:rPr lang="en-US" altLang="zh-CN" sz="2400" dirty="0"/>
              <a:t>t</a:t>
            </a:r>
            <a:r>
              <a:rPr lang="zh-CN" altLang="en-US" sz="2400" dirty="0"/>
              <a:t>等长的子串，判断是否匹配</a:t>
            </a:r>
            <a:endParaRPr lang="en-US" altLang="zh-CN" sz="2400" dirty="0"/>
          </a:p>
          <a:p>
            <a:pPr>
              <a:lnSpc>
                <a:spcPct val="110000"/>
              </a:lnSpc>
            </a:pPr>
            <a:r>
              <a:rPr lang="zh-CN" altLang="en-US" sz="2400" dirty="0"/>
              <a:t>即：将模式串</a:t>
            </a:r>
            <a:r>
              <a:rPr lang="en-US" altLang="zh-CN" sz="2400" dirty="0"/>
              <a:t>t</a:t>
            </a:r>
            <a:r>
              <a:rPr lang="zh-CN" altLang="en-US" sz="2400" dirty="0"/>
              <a:t>的第</a:t>
            </a:r>
            <a:r>
              <a:rPr lang="en-US" altLang="zh-CN" sz="2400" dirty="0"/>
              <a:t>0</a:t>
            </a:r>
            <a:r>
              <a:rPr lang="zh-CN" altLang="en-US" sz="2400" dirty="0"/>
              <a:t>位字符与目标串</a:t>
            </a:r>
            <a:r>
              <a:rPr lang="en-US" altLang="zh-CN" sz="2400" dirty="0"/>
              <a:t>s</a:t>
            </a:r>
            <a:r>
              <a:rPr lang="zh-CN" altLang="en-US" sz="2400" dirty="0"/>
              <a:t>的第</a:t>
            </a:r>
            <a:r>
              <a:rPr lang="en-US" altLang="zh-CN" sz="2400" dirty="0"/>
              <a:t>0</a:t>
            </a:r>
            <a:r>
              <a:rPr lang="zh-CN" altLang="en-US" sz="2400" dirty="0"/>
              <a:t>位字符对齐，然后依次比对每个字符，若都相等，则匹配成功；若</a:t>
            </a:r>
            <a:r>
              <a:rPr lang="en-US" altLang="zh-CN" sz="2400" dirty="0"/>
              <a:t>s</a:t>
            </a:r>
            <a:r>
              <a:rPr lang="zh-CN" altLang="en-US" sz="2400" dirty="0"/>
              <a:t>和</a:t>
            </a:r>
            <a:r>
              <a:rPr lang="en-US" altLang="zh-CN" sz="2400" dirty="0"/>
              <a:t>t</a:t>
            </a:r>
            <a:r>
              <a:rPr lang="zh-CN" altLang="en-US" sz="2400" dirty="0"/>
              <a:t>对应位置上的字符不相等，则将</a:t>
            </a:r>
            <a:r>
              <a:rPr lang="en-US" altLang="zh-CN" sz="2400" dirty="0"/>
              <a:t>t</a:t>
            </a:r>
            <a:r>
              <a:rPr lang="zh-CN" altLang="en-US" sz="2400" dirty="0"/>
              <a:t>整体后移</a:t>
            </a:r>
            <a:r>
              <a:rPr lang="en-US" altLang="zh-CN" sz="2400" dirty="0"/>
              <a:t>1</a:t>
            </a:r>
            <a:r>
              <a:rPr lang="zh-CN" altLang="en-US" sz="2400" dirty="0"/>
              <a:t>位重新从模式串</a:t>
            </a:r>
            <a:r>
              <a:rPr lang="en-US" altLang="zh-CN" sz="2400" dirty="0"/>
              <a:t>t</a:t>
            </a:r>
            <a:r>
              <a:rPr lang="zh-CN" altLang="en-US" sz="2400" dirty="0"/>
              <a:t>的第</a:t>
            </a:r>
            <a:r>
              <a:rPr lang="en-US" altLang="zh-CN" sz="2400" dirty="0"/>
              <a:t>0</a:t>
            </a:r>
            <a:r>
              <a:rPr lang="zh-CN" altLang="en-US" sz="2400" dirty="0"/>
              <a:t>位开始依次比对。</a:t>
            </a:r>
            <a:endParaRPr lang="zh-CN" altLang="zh-CN" sz="2400" dirty="0"/>
          </a:p>
        </p:txBody>
      </p:sp>
      <p:sp>
        <p:nvSpPr>
          <p:cNvPr id="6" name="任意多边形: 形状 5"/>
          <p:cNvSpPr/>
          <p:nvPr/>
        </p:nvSpPr>
        <p:spPr>
          <a:xfrm>
            <a:off x="6461760" y="1124683"/>
            <a:ext cx="5257800" cy="5359938"/>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lvl="0" eaLnBrk="0" fontAlgn="base" hangingPunct="0">
              <a:spcBef>
                <a:spcPct val="0"/>
              </a:spcBef>
              <a:spcAft>
                <a:spcPct val="0"/>
              </a:spcAft>
            </a:pPr>
            <a:r>
              <a:rPr lang="zh-CN" altLang="zh-CN"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a:t>
            </a:r>
            <a:endParaRPr lang="zh-CN" altLang="zh-CN" sz="1600"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zh-CN" altLang="en-US" sz="1600" dirty="0">
                <a:latin typeface="微软雅黑" panose="020B0503020204020204" pitchFamily="34" charset="-122"/>
                <a:ea typeface="微软雅黑" panose="020B0503020204020204" pitchFamily="34" charset="-122"/>
              </a:rPr>
              <a:t>算法</a:t>
            </a:r>
            <a:r>
              <a:rPr lang="en-US" altLang="zh-CN" sz="1600" dirty="0">
                <a:latin typeface="微软雅黑" panose="020B0503020204020204" pitchFamily="34" charset="-122"/>
                <a:ea typeface="微软雅黑" panose="020B0503020204020204" pitchFamily="34" charset="-122"/>
              </a:rPr>
              <a:t>4-11  </a:t>
            </a:r>
            <a:r>
              <a:rPr lang="zh-CN" altLang="en-US" sz="1600" dirty="0">
                <a:latin typeface="微软雅黑" panose="020B0503020204020204" pitchFamily="34" charset="-122"/>
                <a:ea typeface="微软雅黑" panose="020B0503020204020204" pitchFamily="34" charset="-122"/>
              </a:rPr>
              <a:t>朴素字符串匹配算法</a:t>
            </a:r>
            <a:r>
              <a:rPr lang="en-US" altLang="zh-CN" sz="1600" dirty="0" err="1">
                <a:latin typeface="微软雅黑" panose="020B0503020204020204" pitchFamily="34" charset="-122"/>
                <a:ea typeface="微软雅黑" panose="020B0503020204020204" pitchFamily="34" charset="-122"/>
              </a:rPr>
              <a:t>PatternMatchBF</a:t>
            </a:r>
            <a:r>
              <a:rPr lang="en-US" altLang="zh-CN" sz="1600" dirty="0">
                <a:latin typeface="微软雅黑" panose="020B0503020204020204" pitchFamily="34" charset="-122"/>
                <a:ea typeface="微软雅黑" panose="020B0503020204020204" pitchFamily="34" charset="-122"/>
              </a:rPr>
              <a:t>(s, t)</a:t>
            </a:r>
            <a:endParaRPr lang="en-US" altLang="zh-CN" sz="1600"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zh-CN" altLang="zh-CN"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a:t>
            </a:r>
            <a:endParaRPr lang="zh-CN" altLang="zh-CN" sz="1600"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zh-CN" altLang="en-US" sz="1600" dirty="0">
                <a:latin typeface="微软雅黑" panose="020B0503020204020204" pitchFamily="34" charset="-122"/>
                <a:ea typeface="微软雅黑" panose="020B0503020204020204" pitchFamily="34" charset="-122"/>
              </a:rPr>
              <a:t>输入：目标串</a:t>
            </a:r>
            <a:r>
              <a:rPr lang="en-US" altLang="zh-CN" sz="1600" dirty="0">
                <a:latin typeface="微软雅黑" panose="020B0503020204020204" pitchFamily="34" charset="-122"/>
                <a:ea typeface="微软雅黑" panose="020B0503020204020204" pitchFamily="34" charset="-122"/>
              </a:rPr>
              <a:t>s</a:t>
            </a:r>
            <a:r>
              <a:rPr lang="zh-CN" altLang="en-US" sz="1600" dirty="0">
                <a:latin typeface="微软雅黑" panose="020B0503020204020204" pitchFamily="34" charset="-122"/>
                <a:ea typeface="微软雅黑" panose="020B0503020204020204" pitchFamily="34" charset="-122"/>
              </a:rPr>
              <a:t>与模式串</a:t>
            </a:r>
            <a:r>
              <a:rPr lang="en-US" altLang="zh-CN" sz="1600" dirty="0">
                <a:latin typeface="微软雅黑" panose="020B0503020204020204" pitchFamily="34" charset="-122"/>
                <a:ea typeface="微软雅黑" panose="020B0503020204020204" pitchFamily="34" charset="-122"/>
              </a:rPr>
              <a:t>t</a:t>
            </a:r>
            <a:endParaRPr lang="en-US" altLang="zh-CN" sz="1600"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zh-CN" altLang="en-US" sz="1600" dirty="0">
                <a:latin typeface="微软雅黑" panose="020B0503020204020204" pitchFamily="34" charset="-122"/>
                <a:ea typeface="微软雅黑" panose="020B0503020204020204" pitchFamily="34" charset="-122"/>
              </a:rPr>
              <a:t>输出：返回首个有效位移</a:t>
            </a:r>
            <a:r>
              <a:rPr lang="en-US" altLang="zh-CN" sz="1600" dirty="0">
                <a:latin typeface="微软雅黑" panose="020B0503020204020204" pitchFamily="34" charset="-122"/>
                <a:ea typeface="微软雅黑" panose="020B0503020204020204" pitchFamily="34" charset="-122"/>
              </a:rPr>
              <a:t>p</a:t>
            </a:r>
            <a:r>
              <a:rPr lang="zh-CN" altLang="en-US" sz="1600" dirty="0">
                <a:latin typeface="微软雅黑" panose="020B0503020204020204" pitchFamily="34" charset="-122"/>
                <a:ea typeface="微软雅黑" panose="020B0503020204020204" pitchFamily="34" charset="-122"/>
              </a:rPr>
              <a:t>，匹配失败则返回</a:t>
            </a:r>
            <a:r>
              <a:rPr lang="en-US" altLang="zh-CN" sz="1600" dirty="0">
                <a:latin typeface="微软雅黑" panose="020B0503020204020204" pitchFamily="34" charset="-122"/>
                <a:ea typeface="微软雅黑" panose="020B0503020204020204" pitchFamily="34" charset="-122"/>
              </a:rPr>
              <a:t>NIL</a:t>
            </a:r>
            <a:endParaRPr lang="en-US" altLang="zh-CN" sz="1600"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en-US" altLang="zh-CN" sz="1600" dirty="0">
                <a:latin typeface="微软雅黑" panose="020B0503020204020204" pitchFamily="34" charset="-122"/>
                <a:ea typeface="微软雅黑" panose="020B0503020204020204" pitchFamily="34" charset="-122"/>
              </a:rPr>
              <a:t>n ← </a:t>
            </a:r>
            <a:r>
              <a:rPr lang="en-US" altLang="zh-CN" sz="1600" dirty="0" err="1">
                <a:latin typeface="微软雅黑" panose="020B0503020204020204" pitchFamily="34" charset="-122"/>
                <a:ea typeface="微软雅黑" panose="020B0503020204020204" pitchFamily="34" charset="-122"/>
              </a:rPr>
              <a:t>s.length</a:t>
            </a:r>
            <a:endParaRPr lang="en-US" altLang="zh-CN" sz="1600"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en-US" altLang="zh-CN" sz="1600" dirty="0">
                <a:latin typeface="微软雅黑" panose="020B0503020204020204" pitchFamily="34" charset="-122"/>
                <a:ea typeface="微软雅黑" panose="020B0503020204020204" pitchFamily="34" charset="-122"/>
              </a:rPr>
              <a:t>m ←</a:t>
            </a:r>
            <a:r>
              <a:rPr lang="en-US" altLang="zh-CN" sz="1600" dirty="0" err="1">
                <a:latin typeface="微软雅黑" panose="020B0503020204020204" pitchFamily="34" charset="-122"/>
                <a:ea typeface="微软雅黑" panose="020B0503020204020204" pitchFamily="34" charset="-122"/>
              </a:rPr>
              <a:t>t.length</a:t>
            </a:r>
            <a:endParaRPr lang="en-US" altLang="zh-CN" sz="1600"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en-US" altLang="zh-CN" sz="1600" dirty="0">
                <a:latin typeface="微软雅黑" panose="020B0503020204020204" pitchFamily="34" charset="-122"/>
                <a:ea typeface="微软雅黑" panose="020B0503020204020204" pitchFamily="34" charset="-122"/>
              </a:rPr>
              <a:t>for p←0 to n-m do   </a:t>
            </a:r>
            <a:endParaRPr lang="en-US" altLang="zh-CN" sz="1600"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en-US" altLang="zh-CN" sz="1600" dirty="0">
                <a:latin typeface="微软雅黑" panose="020B0503020204020204" pitchFamily="34" charset="-122"/>
                <a:ea typeface="微软雅黑" panose="020B0503020204020204" pitchFamily="34" charset="-122"/>
              </a:rPr>
              <a:t>|  for </a:t>
            </a:r>
            <a:r>
              <a:rPr lang="en-US" altLang="zh-CN" sz="1600" dirty="0" err="1">
                <a:latin typeface="微软雅黑" panose="020B0503020204020204" pitchFamily="34" charset="-122"/>
                <a:ea typeface="微软雅黑" panose="020B0503020204020204" pitchFamily="34" charset="-122"/>
              </a:rPr>
              <a:t>i</a:t>
            </a:r>
            <a:r>
              <a:rPr lang="en-US" altLang="zh-CN" sz="1600" dirty="0">
                <a:latin typeface="微软雅黑" panose="020B0503020204020204" pitchFamily="34" charset="-122"/>
                <a:ea typeface="微软雅黑" panose="020B0503020204020204" pitchFamily="34" charset="-122"/>
              </a:rPr>
              <a:t>← 0 to m-1 do</a:t>
            </a:r>
            <a:endParaRPr lang="en-US" altLang="zh-CN" sz="1600"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en-US" altLang="zh-CN" sz="1600" dirty="0">
                <a:latin typeface="微软雅黑" panose="020B0503020204020204" pitchFamily="34" charset="-122"/>
                <a:ea typeface="微软雅黑" panose="020B0503020204020204" pitchFamily="34" charset="-122"/>
              </a:rPr>
              <a:t>|  |  if </a:t>
            </a:r>
            <a:r>
              <a:rPr lang="en-US" altLang="zh-CN" sz="1600" dirty="0" err="1">
                <a:latin typeface="微软雅黑" panose="020B0503020204020204" pitchFamily="34" charset="-122"/>
                <a:ea typeface="微软雅黑" panose="020B0503020204020204" pitchFamily="34" charset="-122"/>
              </a:rPr>
              <a:t>s.data</a:t>
            </a:r>
            <a:r>
              <a:rPr lang="en-US" altLang="zh-CN" sz="1600" dirty="0">
                <a:latin typeface="微软雅黑" panose="020B0503020204020204" pitchFamily="34" charset="-122"/>
                <a:ea typeface="微软雅黑" panose="020B0503020204020204" pitchFamily="34" charset="-122"/>
              </a:rPr>
              <a:t>[</a:t>
            </a:r>
            <a:r>
              <a:rPr lang="en-US" altLang="zh-CN" sz="1600" dirty="0" err="1">
                <a:latin typeface="微软雅黑" panose="020B0503020204020204" pitchFamily="34" charset="-122"/>
                <a:ea typeface="微软雅黑" panose="020B0503020204020204" pitchFamily="34" charset="-122"/>
              </a:rPr>
              <a:t>p+i</a:t>
            </a:r>
            <a:r>
              <a:rPr lang="en-US" altLang="zh-CN" sz="1600" dirty="0">
                <a:latin typeface="微软雅黑" panose="020B0503020204020204" pitchFamily="34" charset="-122"/>
                <a:ea typeface="微软雅黑" panose="020B0503020204020204" pitchFamily="34" charset="-122"/>
              </a:rPr>
              <a:t>]≠</a:t>
            </a:r>
            <a:r>
              <a:rPr lang="en-US" altLang="zh-CN" sz="1600" dirty="0" err="1">
                <a:latin typeface="微软雅黑" panose="020B0503020204020204" pitchFamily="34" charset="-122"/>
                <a:ea typeface="微软雅黑" panose="020B0503020204020204" pitchFamily="34" charset="-122"/>
              </a:rPr>
              <a:t>t.data</a:t>
            </a:r>
            <a:r>
              <a:rPr lang="en-US" altLang="zh-CN" sz="1600" dirty="0">
                <a:latin typeface="微软雅黑" panose="020B0503020204020204" pitchFamily="34" charset="-122"/>
                <a:ea typeface="微软雅黑" panose="020B0503020204020204" pitchFamily="34" charset="-122"/>
              </a:rPr>
              <a:t>[</a:t>
            </a:r>
            <a:r>
              <a:rPr lang="en-US" altLang="zh-CN" sz="1600" dirty="0" err="1">
                <a:latin typeface="微软雅黑" panose="020B0503020204020204" pitchFamily="34" charset="-122"/>
                <a:ea typeface="微软雅黑" panose="020B0503020204020204" pitchFamily="34" charset="-122"/>
              </a:rPr>
              <a:t>i</a:t>
            </a:r>
            <a:r>
              <a:rPr lang="en-US" altLang="zh-CN" sz="1600" dirty="0">
                <a:latin typeface="微软雅黑" panose="020B0503020204020204" pitchFamily="34" charset="-122"/>
                <a:ea typeface="微软雅黑" panose="020B0503020204020204" pitchFamily="34" charset="-122"/>
              </a:rPr>
              <a:t>] then</a:t>
            </a:r>
            <a:endParaRPr lang="en-US" altLang="zh-CN" sz="1600"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en-US" altLang="zh-CN" sz="1600" dirty="0">
                <a:latin typeface="微软雅黑" panose="020B0503020204020204" pitchFamily="34" charset="-122"/>
                <a:ea typeface="微软雅黑" panose="020B0503020204020204" pitchFamily="34" charset="-122"/>
              </a:rPr>
              <a:t>|  |  |  break</a:t>
            </a:r>
            <a:endParaRPr lang="en-US" altLang="zh-CN" sz="1600"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en-US" altLang="zh-CN" sz="1600" dirty="0">
                <a:latin typeface="微软雅黑" panose="020B0503020204020204" pitchFamily="34" charset="-122"/>
                <a:ea typeface="微软雅黑" panose="020B0503020204020204" pitchFamily="34" charset="-122"/>
              </a:rPr>
              <a:t>|  |  end</a:t>
            </a:r>
            <a:endParaRPr lang="en-US" altLang="zh-CN" sz="1600"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en-US" altLang="zh-CN" sz="1600" dirty="0">
                <a:latin typeface="微软雅黑" panose="020B0503020204020204" pitchFamily="34" charset="-122"/>
                <a:ea typeface="微软雅黑" panose="020B0503020204020204" pitchFamily="34" charset="-122"/>
              </a:rPr>
              <a:t>|  end</a:t>
            </a:r>
            <a:endParaRPr lang="en-US" altLang="zh-CN" sz="1600"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en-US" altLang="zh-CN" sz="1600" dirty="0">
                <a:latin typeface="微软雅黑" panose="020B0503020204020204" pitchFamily="34" charset="-122"/>
                <a:ea typeface="微软雅黑" panose="020B0503020204020204" pitchFamily="34" charset="-122"/>
              </a:rPr>
              <a:t>|  if </a:t>
            </a:r>
            <a:r>
              <a:rPr lang="en-US" altLang="zh-CN" sz="1600" dirty="0" err="1">
                <a:latin typeface="微软雅黑" panose="020B0503020204020204" pitchFamily="34" charset="-122"/>
                <a:ea typeface="微软雅黑" panose="020B0503020204020204" pitchFamily="34" charset="-122"/>
              </a:rPr>
              <a:t>i</a:t>
            </a:r>
            <a:r>
              <a:rPr lang="en-US" altLang="zh-CN" sz="1600" dirty="0">
                <a:latin typeface="微软雅黑" panose="020B0503020204020204" pitchFamily="34" charset="-122"/>
                <a:ea typeface="微软雅黑" panose="020B0503020204020204" pitchFamily="34" charset="-122"/>
              </a:rPr>
              <a:t>=m then</a:t>
            </a:r>
            <a:endParaRPr lang="en-US" altLang="zh-CN" sz="1600"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en-US" altLang="zh-CN" sz="1600" dirty="0">
                <a:latin typeface="微软雅黑" panose="020B0503020204020204" pitchFamily="34" charset="-122"/>
                <a:ea typeface="微软雅黑" panose="020B0503020204020204" pitchFamily="34" charset="-122"/>
              </a:rPr>
              <a:t>|  |  break</a:t>
            </a:r>
            <a:endParaRPr lang="en-US" altLang="zh-CN" sz="1600"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en-US" altLang="zh-CN" sz="1600" dirty="0">
                <a:latin typeface="微软雅黑" panose="020B0503020204020204" pitchFamily="34" charset="-122"/>
                <a:ea typeface="微软雅黑" panose="020B0503020204020204" pitchFamily="34" charset="-122"/>
              </a:rPr>
              <a:t>|  end</a:t>
            </a:r>
            <a:endParaRPr lang="en-US" altLang="zh-CN" sz="1600"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en-US" altLang="zh-CN" sz="1600" dirty="0">
                <a:latin typeface="微软雅黑" panose="020B0503020204020204" pitchFamily="34" charset="-122"/>
                <a:ea typeface="微软雅黑" panose="020B0503020204020204" pitchFamily="34" charset="-122"/>
              </a:rPr>
              <a:t>end</a:t>
            </a:r>
            <a:endParaRPr lang="en-US" altLang="zh-CN" sz="1600"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en-US" altLang="zh-CN" sz="1600" dirty="0">
                <a:latin typeface="微软雅黑" panose="020B0503020204020204" pitchFamily="34" charset="-122"/>
                <a:ea typeface="微软雅黑" panose="020B0503020204020204" pitchFamily="34" charset="-122"/>
              </a:rPr>
              <a:t>if p&gt;n-m then</a:t>
            </a:r>
            <a:endParaRPr lang="en-US" altLang="zh-CN" sz="1600"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en-US" altLang="zh-CN" sz="1600" dirty="0">
                <a:latin typeface="微软雅黑" panose="020B0503020204020204" pitchFamily="34" charset="-122"/>
                <a:ea typeface="微软雅黑" panose="020B0503020204020204" pitchFamily="34" charset="-122"/>
              </a:rPr>
              <a:t>|  p ← NIL</a:t>
            </a:r>
            <a:endParaRPr lang="en-US" altLang="zh-CN" sz="1600"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en-US" altLang="zh-CN" sz="1600" dirty="0">
                <a:latin typeface="微软雅黑" panose="020B0503020204020204" pitchFamily="34" charset="-122"/>
                <a:ea typeface="微软雅黑" panose="020B0503020204020204" pitchFamily="34" charset="-122"/>
              </a:rPr>
              <a:t>end</a:t>
            </a:r>
            <a:endParaRPr lang="en-US" altLang="zh-CN" sz="1600"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en-US" altLang="zh-CN" sz="1600" dirty="0">
                <a:latin typeface="微软雅黑" panose="020B0503020204020204" pitchFamily="34" charset="-122"/>
                <a:ea typeface="微软雅黑" panose="020B0503020204020204" pitchFamily="34" charset="-122"/>
              </a:rPr>
              <a:t>return p</a:t>
            </a:r>
            <a:endParaRPr lang="en-US" altLang="zh-CN"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zh-CN" altLang="zh-CN"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a:t>
            </a:r>
            <a:endParaRPr lang="zh-CN" altLang="zh-CN" dirty="0">
              <a:latin typeface="微软雅黑" panose="020B0503020204020204" pitchFamily="34" charset="-122"/>
              <a:ea typeface="微软雅黑" panose="020B0503020204020204" pitchFamily="34" charset="-122"/>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800" dirty="0"/>
              <a:t>朴素模式匹配算法</a:t>
            </a:r>
            <a:endParaRPr lang="zh-CN" altLang="en-US" dirty="0"/>
          </a:p>
        </p:txBody>
      </p:sp>
      <p:sp>
        <p:nvSpPr>
          <p:cNvPr id="3" name="副标题 2"/>
          <p:cNvSpPr>
            <a:spLocks noGrp="1"/>
          </p:cNvSpPr>
          <p:nvPr>
            <p:ph type="subTitle" idx="1"/>
          </p:nvPr>
        </p:nvSpPr>
        <p:spPr/>
        <p:txBody>
          <a:bodyPr/>
          <a:lstStyle/>
          <a:p>
            <a:r>
              <a:rPr lang="en-US" altLang="zh-CN" dirty="0"/>
              <a:t>4.4  </a:t>
            </a:r>
            <a:r>
              <a:rPr lang="zh-CN" altLang="en-US" dirty="0"/>
              <a:t>字符串的模式匹配</a:t>
            </a:r>
            <a:endParaRPr lang="zh-CN" altLang="en-US" dirty="0"/>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endParaRPr lang="zh-CN" altLang="en-US" dirty="0"/>
          </a:p>
        </p:txBody>
      </p:sp>
      <p:sp>
        <p:nvSpPr>
          <p:cNvPr id="5" name="内容占位符 4"/>
          <p:cNvSpPr>
            <a:spLocks noGrp="1"/>
          </p:cNvSpPr>
          <p:nvPr>
            <p:ph idx="11"/>
          </p:nvPr>
        </p:nvSpPr>
        <p:spPr>
          <a:xfrm>
            <a:off x="584225" y="1276350"/>
            <a:ext cx="11055325" cy="5057775"/>
          </a:xfrm>
        </p:spPr>
        <p:txBody>
          <a:bodyPr>
            <a:normAutofit/>
          </a:bodyPr>
          <a:lstStyle/>
          <a:p>
            <a:pPr>
              <a:lnSpc>
                <a:spcPct val="110000"/>
              </a:lnSpc>
            </a:pPr>
            <a:r>
              <a:rPr lang="zh-CN" altLang="en-US" sz="2400" b="1" dirty="0"/>
              <a:t>例</a:t>
            </a:r>
            <a:r>
              <a:rPr lang="zh-CN" altLang="en-US" sz="2400" dirty="0"/>
              <a:t>：目标串</a:t>
            </a:r>
            <a:r>
              <a:rPr lang="en-US" altLang="zh-CN" sz="2400" dirty="0"/>
              <a:t>s="</a:t>
            </a:r>
            <a:r>
              <a:rPr lang="en-US" altLang="zh-CN" sz="2400" dirty="0" err="1"/>
              <a:t>abbaba</a:t>
            </a:r>
            <a:r>
              <a:rPr lang="en-US" altLang="zh-CN" sz="2400" dirty="0"/>
              <a:t>"</a:t>
            </a:r>
            <a:r>
              <a:rPr lang="zh-CN" altLang="en-US" sz="2400" dirty="0"/>
              <a:t>，模式串</a:t>
            </a:r>
            <a:r>
              <a:rPr lang="en-US" altLang="zh-CN" sz="2400" dirty="0"/>
              <a:t>t="aba"</a:t>
            </a:r>
            <a:endParaRPr lang="zh-CN" altLang="zh-CN" sz="2400" dirty="0"/>
          </a:p>
        </p:txBody>
      </p:sp>
      <p:grpSp>
        <p:nvGrpSpPr>
          <p:cNvPr id="6" name="组合 5"/>
          <p:cNvGrpSpPr/>
          <p:nvPr/>
        </p:nvGrpSpPr>
        <p:grpSpPr>
          <a:xfrm>
            <a:off x="3573338" y="1978583"/>
            <a:ext cx="5077097" cy="3961751"/>
            <a:chOff x="2939143" y="476249"/>
            <a:chExt cx="5893355" cy="5608865"/>
          </a:xfrm>
        </p:grpSpPr>
        <p:sp>
          <p:nvSpPr>
            <p:cNvPr id="7" name="文本框 6"/>
            <p:cNvSpPr txBox="1"/>
            <p:nvPr/>
          </p:nvSpPr>
          <p:spPr>
            <a:xfrm>
              <a:off x="3132163" y="960127"/>
              <a:ext cx="1033890" cy="369332"/>
            </a:xfrm>
            <a:prstGeom prst="rect">
              <a:avLst/>
            </a:prstGeom>
            <a:noFill/>
          </p:spPr>
          <p:txBody>
            <a:bodyPr wrap="square" rtlCol="0">
              <a:spAutoFit/>
            </a:bodyPr>
            <a:lstStyle/>
            <a:p>
              <a:r>
                <a:rPr lang="zh-CN" altLang="en-US" dirty="0"/>
                <a:t>第</a:t>
              </a:r>
              <a:r>
                <a:rPr lang="en-US" altLang="zh-CN" dirty="0"/>
                <a:t>1</a:t>
              </a:r>
              <a:r>
                <a:rPr lang="zh-CN" altLang="en-US" dirty="0"/>
                <a:t>趟</a:t>
              </a:r>
              <a:endParaRPr lang="zh-CN" altLang="en-US" dirty="0"/>
            </a:p>
          </p:txBody>
        </p:sp>
        <p:sp>
          <p:nvSpPr>
            <p:cNvPr id="8" name="矩形 7"/>
            <p:cNvSpPr/>
            <p:nvPr/>
          </p:nvSpPr>
          <p:spPr>
            <a:xfrm>
              <a:off x="4034623" y="619463"/>
              <a:ext cx="304891" cy="461665"/>
            </a:xfrm>
            <a:prstGeom prst="rect">
              <a:avLst/>
            </a:prstGeom>
            <a:noFill/>
          </p:spPr>
          <p:txBody>
            <a:bodyPr wrap="none" lIns="91440" tIns="45720" rIns="91440" bIns="45720">
              <a:spAutoFit/>
            </a:bodyPr>
            <a:lstStyle/>
            <a:p>
              <a:pPr algn="ctr"/>
              <a:r>
                <a:rPr lang="en-US" altLang="zh-CN" sz="2400" b="0" cap="none" spc="0" dirty="0">
                  <a:ln w="0"/>
                  <a:solidFill>
                    <a:schemeClr val="tx1"/>
                  </a:solidFill>
                  <a:effectLst>
                    <a:outerShdw blurRad="38100" dist="19050" dir="2700000" algn="tl" rotWithShape="0">
                      <a:schemeClr val="dk1">
                        <a:alpha val="40000"/>
                      </a:schemeClr>
                    </a:outerShdw>
                  </a:effectLst>
                </a:rPr>
                <a:t>s</a:t>
              </a:r>
              <a:endParaRPr lang="zh-CN" altLang="en-US" sz="2400" b="0" cap="none" spc="0" dirty="0">
                <a:ln w="0"/>
                <a:solidFill>
                  <a:schemeClr val="tx1"/>
                </a:solidFill>
                <a:effectLst>
                  <a:outerShdw blurRad="38100" dist="19050" dir="2700000" algn="tl" rotWithShape="0">
                    <a:schemeClr val="dk1">
                      <a:alpha val="40000"/>
                    </a:schemeClr>
                  </a:outerShdw>
                </a:effectLst>
              </a:endParaRPr>
            </a:p>
          </p:txBody>
        </p:sp>
        <p:sp>
          <p:nvSpPr>
            <p:cNvPr id="9" name="矩形 8"/>
            <p:cNvSpPr/>
            <p:nvPr/>
          </p:nvSpPr>
          <p:spPr>
            <a:xfrm>
              <a:off x="4035859" y="1238709"/>
              <a:ext cx="287258" cy="461665"/>
            </a:xfrm>
            <a:prstGeom prst="rect">
              <a:avLst/>
            </a:prstGeom>
            <a:noFill/>
          </p:spPr>
          <p:txBody>
            <a:bodyPr wrap="none" lIns="91440" tIns="45720" rIns="91440" bIns="45720">
              <a:spAutoFit/>
            </a:bodyPr>
            <a:lstStyle/>
            <a:p>
              <a:pPr algn="ctr"/>
              <a:r>
                <a:rPr lang="en-US" altLang="zh-CN" sz="2400" b="0" cap="none" spc="0" dirty="0">
                  <a:ln w="0"/>
                  <a:solidFill>
                    <a:schemeClr val="tx1"/>
                  </a:solidFill>
                  <a:effectLst>
                    <a:outerShdw blurRad="38100" dist="19050" dir="2700000" algn="tl" rotWithShape="0">
                      <a:schemeClr val="dk1">
                        <a:alpha val="40000"/>
                      </a:schemeClr>
                    </a:outerShdw>
                  </a:effectLst>
                </a:rPr>
                <a:t>t</a:t>
              </a:r>
              <a:endParaRPr lang="zh-CN" altLang="en-US" sz="2400" b="0" cap="none" spc="0" dirty="0">
                <a:ln w="0"/>
                <a:solidFill>
                  <a:schemeClr val="tx1"/>
                </a:solidFill>
                <a:effectLst>
                  <a:outerShdw blurRad="38100" dist="19050" dir="2700000" algn="tl" rotWithShape="0">
                    <a:schemeClr val="dk1">
                      <a:alpha val="40000"/>
                    </a:schemeClr>
                  </a:outerShdw>
                </a:effectLst>
              </a:endParaRPr>
            </a:p>
          </p:txBody>
        </p:sp>
        <p:sp>
          <p:nvSpPr>
            <p:cNvPr id="10" name="矩形 9"/>
            <p:cNvSpPr/>
            <p:nvPr/>
          </p:nvSpPr>
          <p:spPr>
            <a:xfrm>
              <a:off x="4516317" y="664876"/>
              <a:ext cx="526561" cy="37084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a</a:t>
              </a:r>
              <a:endParaRPr lang="zh-CN" altLang="en-US" b="1" dirty="0">
                <a:solidFill>
                  <a:schemeClr val="tx1"/>
                </a:solidFill>
              </a:endParaRPr>
            </a:p>
          </p:txBody>
        </p:sp>
        <p:sp>
          <p:nvSpPr>
            <p:cNvPr id="11" name="矩形 10"/>
            <p:cNvSpPr/>
            <p:nvPr/>
          </p:nvSpPr>
          <p:spPr>
            <a:xfrm>
              <a:off x="5042878" y="664876"/>
              <a:ext cx="526561" cy="37084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b</a:t>
              </a:r>
              <a:endParaRPr lang="zh-CN" altLang="en-US" b="1" dirty="0">
                <a:solidFill>
                  <a:schemeClr val="tx1"/>
                </a:solidFill>
              </a:endParaRPr>
            </a:p>
          </p:txBody>
        </p:sp>
        <p:sp>
          <p:nvSpPr>
            <p:cNvPr id="12" name="矩形 11"/>
            <p:cNvSpPr/>
            <p:nvPr/>
          </p:nvSpPr>
          <p:spPr>
            <a:xfrm>
              <a:off x="5569439" y="664876"/>
              <a:ext cx="526561" cy="370840"/>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b</a:t>
              </a:r>
              <a:endParaRPr lang="zh-CN" altLang="en-US" b="1" dirty="0">
                <a:solidFill>
                  <a:schemeClr val="tx1"/>
                </a:solidFill>
              </a:endParaRPr>
            </a:p>
          </p:txBody>
        </p:sp>
        <p:sp>
          <p:nvSpPr>
            <p:cNvPr id="13" name="矩形 12"/>
            <p:cNvSpPr/>
            <p:nvPr/>
          </p:nvSpPr>
          <p:spPr>
            <a:xfrm>
              <a:off x="6096000" y="664876"/>
              <a:ext cx="526561" cy="37084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b="1" dirty="0">
                  <a:solidFill>
                    <a:schemeClr val="tx1"/>
                  </a:solidFill>
                </a:rPr>
                <a:t>a</a:t>
              </a:r>
              <a:endParaRPr lang="zh-CN" altLang="en-US" b="1" dirty="0">
                <a:solidFill>
                  <a:schemeClr val="tx1"/>
                </a:solidFill>
              </a:endParaRPr>
            </a:p>
          </p:txBody>
        </p:sp>
        <p:sp>
          <p:nvSpPr>
            <p:cNvPr id="14" name="矩形 13"/>
            <p:cNvSpPr/>
            <p:nvPr/>
          </p:nvSpPr>
          <p:spPr>
            <a:xfrm>
              <a:off x="6622561" y="664876"/>
              <a:ext cx="526561" cy="37084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b="1" dirty="0">
                  <a:solidFill>
                    <a:schemeClr val="tx1"/>
                  </a:solidFill>
                </a:rPr>
                <a:t>b</a:t>
              </a:r>
              <a:endParaRPr lang="zh-CN" altLang="en-US" b="1" dirty="0">
                <a:solidFill>
                  <a:schemeClr val="tx1"/>
                </a:solidFill>
              </a:endParaRPr>
            </a:p>
          </p:txBody>
        </p:sp>
        <p:sp>
          <p:nvSpPr>
            <p:cNvPr id="15" name="矩形 14"/>
            <p:cNvSpPr/>
            <p:nvPr/>
          </p:nvSpPr>
          <p:spPr>
            <a:xfrm>
              <a:off x="4516317" y="1296480"/>
              <a:ext cx="526561" cy="37084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a</a:t>
              </a:r>
              <a:endParaRPr lang="zh-CN" altLang="en-US" b="1" dirty="0">
                <a:solidFill>
                  <a:schemeClr val="tx1"/>
                </a:solidFill>
              </a:endParaRPr>
            </a:p>
          </p:txBody>
        </p:sp>
        <p:sp>
          <p:nvSpPr>
            <p:cNvPr id="16" name="矩形 15"/>
            <p:cNvSpPr/>
            <p:nvPr/>
          </p:nvSpPr>
          <p:spPr>
            <a:xfrm>
              <a:off x="5042878" y="1296480"/>
              <a:ext cx="526561" cy="37084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b</a:t>
              </a:r>
              <a:endParaRPr lang="zh-CN" altLang="en-US" b="1" dirty="0">
                <a:solidFill>
                  <a:schemeClr val="tx1"/>
                </a:solidFill>
              </a:endParaRPr>
            </a:p>
          </p:txBody>
        </p:sp>
        <p:sp>
          <p:nvSpPr>
            <p:cNvPr id="17" name="矩形 16"/>
            <p:cNvSpPr/>
            <p:nvPr/>
          </p:nvSpPr>
          <p:spPr>
            <a:xfrm>
              <a:off x="5569439" y="1296480"/>
              <a:ext cx="526561" cy="370840"/>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b="1" dirty="0">
                  <a:solidFill>
                    <a:schemeClr val="tx1"/>
                  </a:solidFill>
                </a:rPr>
                <a:t>a</a:t>
              </a:r>
              <a:endParaRPr lang="zh-CN" altLang="en-US" b="1" dirty="0">
                <a:solidFill>
                  <a:schemeClr val="tx1"/>
                </a:solidFill>
              </a:endParaRPr>
            </a:p>
          </p:txBody>
        </p:sp>
        <p:sp>
          <p:nvSpPr>
            <p:cNvPr id="18" name="文本框 17"/>
            <p:cNvSpPr txBox="1"/>
            <p:nvPr/>
          </p:nvSpPr>
          <p:spPr>
            <a:xfrm>
              <a:off x="3132162" y="2399774"/>
              <a:ext cx="1033890" cy="369332"/>
            </a:xfrm>
            <a:prstGeom prst="rect">
              <a:avLst/>
            </a:prstGeom>
            <a:noFill/>
          </p:spPr>
          <p:txBody>
            <a:bodyPr wrap="square" rtlCol="0">
              <a:spAutoFit/>
            </a:bodyPr>
            <a:lstStyle/>
            <a:p>
              <a:r>
                <a:rPr lang="zh-CN" altLang="en-US" dirty="0"/>
                <a:t>第</a:t>
              </a:r>
              <a:r>
                <a:rPr lang="en-US" altLang="zh-CN" dirty="0"/>
                <a:t>2</a:t>
              </a:r>
              <a:r>
                <a:rPr lang="zh-CN" altLang="en-US" dirty="0"/>
                <a:t>趟</a:t>
              </a:r>
              <a:endParaRPr lang="zh-CN" altLang="en-US" dirty="0"/>
            </a:p>
          </p:txBody>
        </p:sp>
        <p:sp>
          <p:nvSpPr>
            <p:cNvPr id="19" name="矩形 18"/>
            <p:cNvSpPr/>
            <p:nvPr/>
          </p:nvSpPr>
          <p:spPr>
            <a:xfrm>
              <a:off x="4034622" y="2059110"/>
              <a:ext cx="304891" cy="461665"/>
            </a:xfrm>
            <a:prstGeom prst="rect">
              <a:avLst/>
            </a:prstGeom>
            <a:noFill/>
          </p:spPr>
          <p:txBody>
            <a:bodyPr wrap="none" lIns="91440" tIns="45720" rIns="91440" bIns="45720">
              <a:spAutoFit/>
            </a:bodyPr>
            <a:lstStyle/>
            <a:p>
              <a:pPr algn="ctr"/>
              <a:r>
                <a:rPr lang="en-US" altLang="zh-CN" sz="2400" b="0" cap="none" spc="0" dirty="0">
                  <a:ln w="0"/>
                  <a:solidFill>
                    <a:schemeClr val="tx1"/>
                  </a:solidFill>
                  <a:effectLst>
                    <a:outerShdw blurRad="38100" dist="19050" dir="2700000" algn="tl" rotWithShape="0">
                      <a:schemeClr val="dk1">
                        <a:alpha val="40000"/>
                      </a:schemeClr>
                    </a:outerShdw>
                  </a:effectLst>
                </a:rPr>
                <a:t>s</a:t>
              </a:r>
              <a:endParaRPr lang="zh-CN" altLang="en-US" sz="2400" b="0" cap="none" spc="0" dirty="0">
                <a:ln w="0"/>
                <a:solidFill>
                  <a:schemeClr val="tx1"/>
                </a:solidFill>
                <a:effectLst>
                  <a:outerShdw blurRad="38100" dist="19050" dir="2700000" algn="tl" rotWithShape="0">
                    <a:schemeClr val="dk1">
                      <a:alpha val="40000"/>
                    </a:schemeClr>
                  </a:outerShdw>
                </a:effectLst>
              </a:endParaRPr>
            </a:p>
          </p:txBody>
        </p:sp>
        <p:sp>
          <p:nvSpPr>
            <p:cNvPr id="20" name="矩形 19"/>
            <p:cNvSpPr/>
            <p:nvPr/>
          </p:nvSpPr>
          <p:spPr>
            <a:xfrm>
              <a:off x="4035858" y="2646090"/>
              <a:ext cx="287258" cy="461665"/>
            </a:xfrm>
            <a:prstGeom prst="rect">
              <a:avLst/>
            </a:prstGeom>
            <a:noFill/>
          </p:spPr>
          <p:txBody>
            <a:bodyPr wrap="none" lIns="91440" tIns="45720" rIns="91440" bIns="45720">
              <a:spAutoFit/>
            </a:bodyPr>
            <a:lstStyle/>
            <a:p>
              <a:pPr algn="ctr"/>
              <a:r>
                <a:rPr lang="en-US" altLang="zh-CN" sz="2400" b="0" cap="none" spc="0" dirty="0">
                  <a:ln w="0"/>
                  <a:solidFill>
                    <a:schemeClr val="tx1"/>
                  </a:solidFill>
                  <a:effectLst>
                    <a:outerShdw blurRad="38100" dist="19050" dir="2700000" algn="tl" rotWithShape="0">
                      <a:schemeClr val="dk1">
                        <a:alpha val="40000"/>
                      </a:schemeClr>
                    </a:outerShdw>
                  </a:effectLst>
                </a:rPr>
                <a:t>t</a:t>
              </a:r>
              <a:endParaRPr lang="zh-CN" altLang="en-US" sz="2400" b="0" cap="none" spc="0" dirty="0">
                <a:ln w="0"/>
                <a:solidFill>
                  <a:schemeClr val="tx1"/>
                </a:solidFill>
                <a:effectLst>
                  <a:outerShdw blurRad="38100" dist="19050" dir="2700000" algn="tl" rotWithShape="0">
                    <a:schemeClr val="dk1">
                      <a:alpha val="40000"/>
                    </a:schemeClr>
                  </a:outerShdw>
                </a:effectLst>
              </a:endParaRPr>
            </a:p>
          </p:txBody>
        </p:sp>
        <p:sp>
          <p:nvSpPr>
            <p:cNvPr id="21" name="矩形 20"/>
            <p:cNvSpPr/>
            <p:nvPr/>
          </p:nvSpPr>
          <p:spPr>
            <a:xfrm>
              <a:off x="4516316" y="2104523"/>
              <a:ext cx="526561" cy="37084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a</a:t>
              </a:r>
              <a:endParaRPr lang="zh-CN" altLang="en-US" b="1" dirty="0">
                <a:solidFill>
                  <a:schemeClr val="tx1"/>
                </a:solidFill>
              </a:endParaRPr>
            </a:p>
          </p:txBody>
        </p:sp>
        <p:sp>
          <p:nvSpPr>
            <p:cNvPr id="22" name="矩形 21"/>
            <p:cNvSpPr/>
            <p:nvPr/>
          </p:nvSpPr>
          <p:spPr>
            <a:xfrm>
              <a:off x="5042877" y="2104523"/>
              <a:ext cx="526561" cy="370840"/>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b="1" dirty="0">
                  <a:solidFill>
                    <a:schemeClr val="tx1"/>
                  </a:solidFill>
                </a:rPr>
                <a:t>b</a:t>
              </a:r>
              <a:endParaRPr lang="zh-CN" altLang="en-US" b="1" dirty="0">
                <a:solidFill>
                  <a:schemeClr val="tx1"/>
                </a:solidFill>
              </a:endParaRPr>
            </a:p>
          </p:txBody>
        </p:sp>
        <p:sp>
          <p:nvSpPr>
            <p:cNvPr id="23" name="矩形 22"/>
            <p:cNvSpPr/>
            <p:nvPr/>
          </p:nvSpPr>
          <p:spPr>
            <a:xfrm>
              <a:off x="5569438" y="2104523"/>
              <a:ext cx="526561" cy="37084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b="1" dirty="0">
                  <a:solidFill>
                    <a:schemeClr val="tx1"/>
                  </a:solidFill>
                </a:rPr>
                <a:t>b</a:t>
              </a:r>
              <a:endParaRPr lang="zh-CN" altLang="en-US" b="1" dirty="0">
                <a:solidFill>
                  <a:schemeClr val="tx1"/>
                </a:solidFill>
              </a:endParaRPr>
            </a:p>
          </p:txBody>
        </p:sp>
        <p:sp>
          <p:nvSpPr>
            <p:cNvPr id="24" name="矩形 23"/>
            <p:cNvSpPr/>
            <p:nvPr/>
          </p:nvSpPr>
          <p:spPr>
            <a:xfrm>
              <a:off x="6095999" y="2104523"/>
              <a:ext cx="526561" cy="37084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b="1" dirty="0">
                  <a:solidFill>
                    <a:schemeClr val="tx1"/>
                  </a:solidFill>
                </a:rPr>
                <a:t>a</a:t>
              </a:r>
              <a:endParaRPr lang="zh-CN" altLang="en-US" b="1" dirty="0">
                <a:solidFill>
                  <a:schemeClr val="tx1"/>
                </a:solidFill>
              </a:endParaRPr>
            </a:p>
          </p:txBody>
        </p:sp>
        <p:sp>
          <p:nvSpPr>
            <p:cNvPr id="25" name="矩形 24"/>
            <p:cNvSpPr/>
            <p:nvPr/>
          </p:nvSpPr>
          <p:spPr>
            <a:xfrm>
              <a:off x="6622560" y="2104523"/>
              <a:ext cx="526561" cy="37084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b="1" dirty="0">
                  <a:solidFill>
                    <a:schemeClr val="tx1"/>
                  </a:solidFill>
                </a:rPr>
                <a:t>b</a:t>
              </a:r>
              <a:endParaRPr lang="zh-CN" altLang="en-US" b="1" dirty="0">
                <a:solidFill>
                  <a:schemeClr val="tx1"/>
                </a:solidFill>
              </a:endParaRPr>
            </a:p>
          </p:txBody>
        </p:sp>
        <p:sp>
          <p:nvSpPr>
            <p:cNvPr id="26" name="矩形 25"/>
            <p:cNvSpPr/>
            <p:nvPr/>
          </p:nvSpPr>
          <p:spPr>
            <a:xfrm>
              <a:off x="5042877" y="2687932"/>
              <a:ext cx="526561" cy="370840"/>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b="1" dirty="0">
                  <a:solidFill>
                    <a:schemeClr val="tx1"/>
                  </a:solidFill>
                </a:rPr>
                <a:t>a</a:t>
              </a:r>
              <a:endParaRPr lang="zh-CN" altLang="en-US" b="1" dirty="0">
                <a:solidFill>
                  <a:schemeClr val="tx1"/>
                </a:solidFill>
              </a:endParaRPr>
            </a:p>
          </p:txBody>
        </p:sp>
        <p:sp>
          <p:nvSpPr>
            <p:cNvPr id="27" name="矩形 26"/>
            <p:cNvSpPr/>
            <p:nvPr/>
          </p:nvSpPr>
          <p:spPr>
            <a:xfrm>
              <a:off x="5569438" y="2687932"/>
              <a:ext cx="526561" cy="37084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b="1" dirty="0">
                  <a:solidFill>
                    <a:schemeClr val="tx1"/>
                  </a:solidFill>
                </a:rPr>
                <a:t>b</a:t>
              </a:r>
              <a:endParaRPr lang="zh-CN" altLang="en-US" b="1" dirty="0">
                <a:solidFill>
                  <a:schemeClr val="tx1"/>
                </a:solidFill>
              </a:endParaRPr>
            </a:p>
          </p:txBody>
        </p:sp>
        <p:sp>
          <p:nvSpPr>
            <p:cNvPr id="28" name="矩形 27"/>
            <p:cNvSpPr/>
            <p:nvPr/>
          </p:nvSpPr>
          <p:spPr>
            <a:xfrm>
              <a:off x="6095999" y="2687932"/>
              <a:ext cx="526561" cy="37084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b="1" dirty="0">
                  <a:solidFill>
                    <a:schemeClr val="tx1"/>
                  </a:solidFill>
                </a:rPr>
                <a:t>a</a:t>
              </a:r>
              <a:endParaRPr lang="zh-CN" altLang="en-US" b="1" dirty="0">
                <a:solidFill>
                  <a:schemeClr val="tx1"/>
                </a:solidFill>
              </a:endParaRPr>
            </a:p>
          </p:txBody>
        </p:sp>
        <p:sp>
          <p:nvSpPr>
            <p:cNvPr id="29" name="文本框 28"/>
            <p:cNvSpPr txBox="1"/>
            <p:nvPr/>
          </p:nvSpPr>
          <p:spPr>
            <a:xfrm>
              <a:off x="3132162" y="3881282"/>
              <a:ext cx="1033890" cy="369332"/>
            </a:xfrm>
            <a:prstGeom prst="rect">
              <a:avLst/>
            </a:prstGeom>
            <a:noFill/>
          </p:spPr>
          <p:txBody>
            <a:bodyPr wrap="square" rtlCol="0">
              <a:spAutoFit/>
            </a:bodyPr>
            <a:lstStyle/>
            <a:p>
              <a:r>
                <a:rPr lang="zh-CN" altLang="en-US" dirty="0"/>
                <a:t>第</a:t>
              </a:r>
              <a:r>
                <a:rPr lang="en-US" altLang="zh-CN" dirty="0"/>
                <a:t>3</a:t>
              </a:r>
              <a:r>
                <a:rPr lang="zh-CN" altLang="en-US" dirty="0"/>
                <a:t>趟</a:t>
              </a:r>
              <a:endParaRPr lang="zh-CN" altLang="en-US" dirty="0"/>
            </a:p>
          </p:txBody>
        </p:sp>
        <p:sp>
          <p:nvSpPr>
            <p:cNvPr id="30" name="矩形 29"/>
            <p:cNvSpPr/>
            <p:nvPr/>
          </p:nvSpPr>
          <p:spPr>
            <a:xfrm>
              <a:off x="4034622" y="3540618"/>
              <a:ext cx="304891" cy="461665"/>
            </a:xfrm>
            <a:prstGeom prst="rect">
              <a:avLst/>
            </a:prstGeom>
            <a:noFill/>
          </p:spPr>
          <p:txBody>
            <a:bodyPr wrap="none" lIns="91440" tIns="45720" rIns="91440" bIns="45720">
              <a:spAutoFit/>
            </a:bodyPr>
            <a:lstStyle/>
            <a:p>
              <a:pPr algn="ctr"/>
              <a:r>
                <a:rPr lang="en-US" altLang="zh-CN" sz="2400" b="0" cap="none" spc="0" dirty="0">
                  <a:ln w="0"/>
                  <a:solidFill>
                    <a:schemeClr val="tx1"/>
                  </a:solidFill>
                  <a:effectLst>
                    <a:outerShdw blurRad="38100" dist="19050" dir="2700000" algn="tl" rotWithShape="0">
                      <a:schemeClr val="dk1">
                        <a:alpha val="40000"/>
                      </a:schemeClr>
                    </a:outerShdw>
                  </a:effectLst>
                </a:rPr>
                <a:t>s</a:t>
              </a:r>
              <a:endParaRPr lang="zh-CN" altLang="en-US" sz="2400" b="0" cap="none" spc="0" dirty="0">
                <a:ln w="0"/>
                <a:solidFill>
                  <a:schemeClr val="tx1"/>
                </a:solidFill>
                <a:effectLst>
                  <a:outerShdw blurRad="38100" dist="19050" dir="2700000" algn="tl" rotWithShape="0">
                    <a:schemeClr val="dk1">
                      <a:alpha val="40000"/>
                    </a:schemeClr>
                  </a:outerShdw>
                </a:effectLst>
              </a:endParaRPr>
            </a:p>
          </p:txBody>
        </p:sp>
        <p:sp>
          <p:nvSpPr>
            <p:cNvPr id="31" name="矩形 30"/>
            <p:cNvSpPr/>
            <p:nvPr/>
          </p:nvSpPr>
          <p:spPr>
            <a:xfrm>
              <a:off x="4035858" y="4127598"/>
              <a:ext cx="287258" cy="461665"/>
            </a:xfrm>
            <a:prstGeom prst="rect">
              <a:avLst/>
            </a:prstGeom>
            <a:noFill/>
          </p:spPr>
          <p:txBody>
            <a:bodyPr wrap="none" lIns="91440" tIns="45720" rIns="91440" bIns="45720">
              <a:spAutoFit/>
            </a:bodyPr>
            <a:lstStyle/>
            <a:p>
              <a:pPr algn="ctr"/>
              <a:r>
                <a:rPr lang="en-US" altLang="zh-CN" sz="2400" b="0" cap="none" spc="0" dirty="0">
                  <a:ln w="0"/>
                  <a:solidFill>
                    <a:schemeClr val="tx1"/>
                  </a:solidFill>
                  <a:effectLst>
                    <a:outerShdw blurRad="38100" dist="19050" dir="2700000" algn="tl" rotWithShape="0">
                      <a:schemeClr val="dk1">
                        <a:alpha val="40000"/>
                      </a:schemeClr>
                    </a:outerShdw>
                  </a:effectLst>
                </a:rPr>
                <a:t>t</a:t>
              </a:r>
              <a:endParaRPr lang="zh-CN" altLang="en-US" sz="2400" b="0" cap="none" spc="0" dirty="0">
                <a:ln w="0"/>
                <a:solidFill>
                  <a:schemeClr val="tx1"/>
                </a:solidFill>
                <a:effectLst>
                  <a:outerShdw blurRad="38100" dist="19050" dir="2700000" algn="tl" rotWithShape="0">
                    <a:schemeClr val="dk1">
                      <a:alpha val="40000"/>
                    </a:schemeClr>
                  </a:outerShdw>
                </a:effectLst>
              </a:endParaRPr>
            </a:p>
          </p:txBody>
        </p:sp>
        <p:sp>
          <p:nvSpPr>
            <p:cNvPr id="32" name="矩形 31"/>
            <p:cNvSpPr/>
            <p:nvPr/>
          </p:nvSpPr>
          <p:spPr>
            <a:xfrm>
              <a:off x="4516316" y="3586031"/>
              <a:ext cx="526561" cy="37084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a</a:t>
              </a:r>
              <a:endParaRPr lang="zh-CN" altLang="en-US" b="1" dirty="0">
                <a:solidFill>
                  <a:schemeClr val="tx1"/>
                </a:solidFill>
              </a:endParaRPr>
            </a:p>
          </p:txBody>
        </p:sp>
        <p:sp>
          <p:nvSpPr>
            <p:cNvPr id="33" name="矩形 32"/>
            <p:cNvSpPr/>
            <p:nvPr/>
          </p:nvSpPr>
          <p:spPr>
            <a:xfrm>
              <a:off x="5042877" y="3586031"/>
              <a:ext cx="526561" cy="37084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b="1" dirty="0">
                  <a:solidFill>
                    <a:schemeClr val="tx1"/>
                  </a:solidFill>
                </a:rPr>
                <a:t>b</a:t>
              </a:r>
              <a:endParaRPr lang="zh-CN" altLang="en-US" b="1" dirty="0">
                <a:solidFill>
                  <a:schemeClr val="tx1"/>
                </a:solidFill>
              </a:endParaRPr>
            </a:p>
          </p:txBody>
        </p:sp>
        <p:sp>
          <p:nvSpPr>
            <p:cNvPr id="34" name="矩形 33"/>
            <p:cNvSpPr/>
            <p:nvPr/>
          </p:nvSpPr>
          <p:spPr>
            <a:xfrm>
              <a:off x="5569438" y="3586031"/>
              <a:ext cx="526561" cy="370840"/>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b="1" dirty="0">
                  <a:solidFill>
                    <a:schemeClr val="tx1"/>
                  </a:solidFill>
                </a:rPr>
                <a:t>b</a:t>
              </a:r>
              <a:endParaRPr lang="zh-CN" altLang="en-US" b="1" dirty="0">
                <a:solidFill>
                  <a:schemeClr val="tx1"/>
                </a:solidFill>
              </a:endParaRPr>
            </a:p>
          </p:txBody>
        </p:sp>
        <p:sp>
          <p:nvSpPr>
            <p:cNvPr id="35" name="矩形 34"/>
            <p:cNvSpPr/>
            <p:nvPr/>
          </p:nvSpPr>
          <p:spPr>
            <a:xfrm>
              <a:off x="6095999" y="3586031"/>
              <a:ext cx="526561" cy="37084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b="1" dirty="0">
                  <a:solidFill>
                    <a:schemeClr val="tx1"/>
                  </a:solidFill>
                </a:rPr>
                <a:t>a</a:t>
              </a:r>
              <a:endParaRPr lang="zh-CN" altLang="en-US" b="1" dirty="0">
                <a:solidFill>
                  <a:schemeClr val="tx1"/>
                </a:solidFill>
              </a:endParaRPr>
            </a:p>
          </p:txBody>
        </p:sp>
        <p:sp>
          <p:nvSpPr>
            <p:cNvPr id="36" name="矩形 35"/>
            <p:cNvSpPr/>
            <p:nvPr/>
          </p:nvSpPr>
          <p:spPr>
            <a:xfrm>
              <a:off x="6622560" y="3586031"/>
              <a:ext cx="526561" cy="37084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b="1" dirty="0">
                  <a:solidFill>
                    <a:schemeClr val="tx1"/>
                  </a:solidFill>
                </a:rPr>
                <a:t>b</a:t>
              </a:r>
              <a:endParaRPr lang="zh-CN" altLang="en-US" b="1" dirty="0">
                <a:solidFill>
                  <a:schemeClr val="tx1"/>
                </a:solidFill>
              </a:endParaRPr>
            </a:p>
          </p:txBody>
        </p:sp>
        <p:sp>
          <p:nvSpPr>
            <p:cNvPr id="37" name="矩形 36"/>
            <p:cNvSpPr/>
            <p:nvPr/>
          </p:nvSpPr>
          <p:spPr>
            <a:xfrm>
              <a:off x="5569438" y="4169440"/>
              <a:ext cx="526561" cy="370840"/>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b="1" dirty="0">
                  <a:solidFill>
                    <a:schemeClr val="tx1"/>
                  </a:solidFill>
                </a:rPr>
                <a:t>a</a:t>
              </a:r>
              <a:endParaRPr lang="zh-CN" altLang="en-US" b="1" dirty="0">
                <a:solidFill>
                  <a:schemeClr val="tx1"/>
                </a:solidFill>
              </a:endParaRPr>
            </a:p>
          </p:txBody>
        </p:sp>
        <p:sp>
          <p:nvSpPr>
            <p:cNvPr id="38" name="矩形 37"/>
            <p:cNvSpPr/>
            <p:nvPr/>
          </p:nvSpPr>
          <p:spPr>
            <a:xfrm>
              <a:off x="6095999" y="4169440"/>
              <a:ext cx="526561" cy="37084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b="1" dirty="0">
                  <a:solidFill>
                    <a:schemeClr val="tx1"/>
                  </a:solidFill>
                </a:rPr>
                <a:t>b</a:t>
              </a:r>
              <a:endParaRPr lang="zh-CN" altLang="en-US" b="1" dirty="0">
                <a:solidFill>
                  <a:schemeClr val="tx1"/>
                </a:solidFill>
              </a:endParaRPr>
            </a:p>
          </p:txBody>
        </p:sp>
        <p:sp>
          <p:nvSpPr>
            <p:cNvPr id="39" name="矩形 38"/>
            <p:cNvSpPr/>
            <p:nvPr/>
          </p:nvSpPr>
          <p:spPr>
            <a:xfrm>
              <a:off x="6622560" y="4169440"/>
              <a:ext cx="526561" cy="37084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b="1" dirty="0">
                  <a:solidFill>
                    <a:schemeClr val="tx1"/>
                  </a:solidFill>
                </a:rPr>
                <a:t>a</a:t>
              </a:r>
              <a:endParaRPr lang="zh-CN" altLang="en-US" b="1" dirty="0">
                <a:solidFill>
                  <a:schemeClr val="tx1"/>
                </a:solidFill>
              </a:endParaRPr>
            </a:p>
          </p:txBody>
        </p:sp>
        <p:sp>
          <p:nvSpPr>
            <p:cNvPr id="40" name="文本框 39"/>
            <p:cNvSpPr txBox="1"/>
            <p:nvPr/>
          </p:nvSpPr>
          <p:spPr>
            <a:xfrm>
              <a:off x="3132162" y="5177181"/>
              <a:ext cx="1033890" cy="369332"/>
            </a:xfrm>
            <a:prstGeom prst="rect">
              <a:avLst/>
            </a:prstGeom>
            <a:noFill/>
          </p:spPr>
          <p:txBody>
            <a:bodyPr wrap="square" rtlCol="0">
              <a:spAutoFit/>
            </a:bodyPr>
            <a:lstStyle/>
            <a:p>
              <a:r>
                <a:rPr lang="zh-CN" altLang="en-US" dirty="0"/>
                <a:t>第</a:t>
              </a:r>
              <a:r>
                <a:rPr lang="en-US" altLang="zh-CN" dirty="0"/>
                <a:t>4</a:t>
              </a:r>
              <a:r>
                <a:rPr lang="zh-CN" altLang="en-US" dirty="0"/>
                <a:t>趟</a:t>
              </a:r>
              <a:endParaRPr lang="zh-CN" altLang="en-US" dirty="0"/>
            </a:p>
          </p:txBody>
        </p:sp>
        <p:sp>
          <p:nvSpPr>
            <p:cNvPr id="41" name="矩形 40"/>
            <p:cNvSpPr/>
            <p:nvPr/>
          </p:nvSpPr>
          <p:spPr>
            <a:xfrm>
              <a:off x="4034622" y="4836517"/>
              <a:ext cx="304891" cy="461665"/>
            </a:xfrm>
            <a:prstGeom prst="rect">
              <a:avLst/>
            </a:prstGeom>
            <a:noFill/>
          </p:spPr>
          <p:txBody>
            <a:bodyPr wrap="none" lIns="91440" tIns="45720" rIns="91440" bIns="45720">
              <a:spAutoFit/>
            </a:bodyPr>
            <a:lstStyle/>
            <a:p>
              <a:pPr algn="ctr"/>
              <a:r>
                <a:rPr lang="en-US" altLang="zh-CN" sz="2400" b="0" cap="none" spc="0" dirty="0">
                  <a:ln w="0"/>
                  <a:solidFill>
                    <a:schemeClr val="tx1"/>
                  </a:solidFill>
                  <a:effectLst>
                    <a:outerShdw blurRad="38100" dist="19050" dir="2700000" algn="tl" rotWithShape="0">
                      <a:schemeClr val="dk1">
                        <a:alpha val="40000"/>
                      </a:schemeClr>
                    </a:outerShdw>
                  </a:effectLst>
                </a:rPr>
                <a:t>s</a:t>
              </a:r>
              <a:endParaRPr lang="zh-CN" altLang="en-US" sz="2400" b="0" cap="none" spc="0" dirty="0">
                <a:ln w="0"/>
                <a:solidFill>
                  <a:schemeClr val="tx1"/>
                </a:solidFill>
                <a:effectLst>
                  <a:outerShdw blurRad="38100" dist="19050" dir="2700000" algn="tl" rotWithShape="0">
                    <a:schemeClr val="dk1">
                      <a:alpha val="40000"/>
                    </a:schemeClr>
                  </a:outerShdw>
                </a:effectLst>
              </a:endParaRPr>
            </a:p>
          </p:txBody>
        </p:sp>
        <p:sp>
          <p:nvSpPr>
            <p:cNvPr id="42" name="矩形 41"/>
            <p:cNvSpPr/>
            <p:nvPr/>
          </p:nvSpPr>
          <p:spPr>
            <a:xfrm>
              <a:off x="4035858" y="5423497"/>
              <a:ext cx="287258" cy="461665"/>
            </a:xfrm>
            <a:prstGeom prst="rect">
              <a:avLst/>
            </a:prstGeom>
            <a:noFill/>
          </p:spPr>
          <p:txBody>
            <a:bodyPr wrap="none" lIns="91440" tIns="45720" rIns="91440" bIns="45720">
              <a:spAutoFit/>
            </a:bodyPr>
            <a:lstStyle/>
            <a:p>
              <a:pPr algn="ctr"/>
              <a:r>
                <a:rPr lang="en-US" altLang="zh-CN" sz="2400" b="0" cap="none" spc="0" dirty="0">
                  <a:ln w="0"/>
                  <a:solidFill>
                    <a:schemeClr val="tx1"/>
                  </a:solidFill>
                  <a:effectLst>
                    <a:outerShdw blurRad="38100" dist="19050" dir="2700000" algn="tl" rotWithShape="0">
                      <a:schemeClr val="dk1">
                        <a:alpha val="40000"/>
                      </a:schemeClr>
                    </a:outerShdw>
                  </a:effectLst>
                </a:rPr>
                <a:t>t</a:t>
              </a:r>
              <a:endParaRPr lang="zh-CN" altLang="en-US" sz="2400" b="0" cap="none" spc="0" dirty="0">
                <a:ln w="0"/>
                <a:solidFill>
                  <a:schemeClr val="tx1"/>
                </a:solidFill>
                <a:effectLst>
                  <a:outerShdw blurRad="38100" dist="19050" dir="2700000" algn="tl" rotWithShape="0">
                    <a:schemeClr val="dk1">
                      <a:alpha val="40000"/>
                    </a:schemeClr>
                  </a:outerShdw>
                </a:effectLst>
              </a:endParaRPr>
            </a:p>
          </p:txBody>
        </p:sp>
        <p:sp>
          <p:nvSpPr>
            <p:cNvPr id="43" name="矩形 42"/>
            <p:cNvSpPr/>
            <p:nvPr/>
          </p:nvSpPr>
          <p:spPr>
            <a:xfrm>
              <a:off x="4516316" y="4881930"/>
              <a:ext cx="526561" cy="37084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a</a:t>
              </a:r>
              <a:endParaRPr lang="zh-CN" altLang="en-US" b="1" dirty="0">
                <a:solidFill>
                  <a:schemeClr val="tx1"/>
                </a:solidFill>
              </a:endParaRPr>
            </a:p>
          </p:txBody>
        </p:sp>
        <p:sp>
          <p:nvSpPr>
            <p:cNvPr id="44" name="矩形 43"/>
            <p:cNvSpPr/>
            <p:nvPr/>
          </p:nvSpPr>
          <p:spPr>
            <a:xfrm>
              <a:off x="5042877" y="4881930"/>
              <a:ext cx="526561" cy="37084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b="1" dirty="0">
                  <a:solidFill>
                    <a:schemeClr val="tx1"/>
                  </a:solidFill>
                </a:rPr>
                <a:t>b</a:t>
              </a:r>
              <a:endParaRPr lang="zh-CN" altLang="en-US" b="1" dirty="0">
                <a:solidFill>
                  <a:schemeClr val="tx1"/>
                </a:solidFill>
              </a:endParaRPr>
            </a:p>
          </p:txBody>
        </p:sp>
        <p:sp>
          <p:nvSpPr>
            <p:cNvPr id="45" name="矩形 44"/>
            <p:cNvSpPr/>
            <p:nvPr/>
          </p:nvSpPr>
          <p:spPr>
            <a:xfrm>
              <a:off x="5569438" y="4881930"/>
              <a:ext cx="526561" cy="37084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b="1" dirty="0">
                  <a:solidFill>
                    <a:schemeClr val="tx1"/>
                  </a:solidFill>
                </a:rPr>
                <a:t>b</a:t>
              </a:r>
              <a:endParaRPr lang="zh-CN" altLang="en-US" b="1" dirty="0">
                <a:solidFill>
                  <a:schemeClr val="tx1"/>
                </a:solidFill>
              </a:endParaRPr>
            </a:p>
          </p:txBody>
        </p:sp>
        <p:sp>
          <p:nvSpPr>
            <p:cNvPr id="46" name="矩形 45"/>
            <p:cNvSpPr/>
            <p:nvPr/>
          </p:nvSpPr>
          <p:spPr>
            <a:xfrm>
              <a:off x="6095999" y="4881930"/>
              <a:ext cx="526561" cy="37084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b="1" dirty="0">
                  <a:solidFill>
                    <a:schemeClr val="tx1"/>
                  </a:solidFill>
                </a:rPr>
                <a:t>a</a:t>
              </a:r>
              <a:endParaRPr lang="zh-CN" altLang="en-US" b="1" dirty="0">
                <a:solidFill>
                  <a:schemeClr val="tx1"/>
                </a:solidFill>
              </a:endParaRPr>
            </a:p>
          </p:txBody>
        </p:sp>
        <p:sp>
          <p:nvSpPr>
            <p:cNvPr id="47" name="矩形 46"/>
            <p:cNvSpPr/>
            <p:nvPr/>
          </p:nvSpPr>
          <p:spPr>
            <a:xfrm>
              <a:off x="6622560" y="4881930"/>
              <a:ext cx="526561" cy="37084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b="1" dirty="0">
                  <a:solidFill>
                    <a:schemeClr val="tx1"/>
                  </a:solidFill>
                </a:rPr>
                <a:t>b</a:t>
              </a:r>
              <a:endParaRPr lang="zh-CN" altLang="en-US" b="1" dirty="0">
                <a:solidFill>
                  <a:schemeClr val="tx1"/>
                </a:solidFill>
              </a:endParaRPr>
            </a:p>
          </p:txBody>
        </p:sp>
        <p:sp>
          <p:nvSpPr>
            <p:cNvPr id="48" name="矩形 47"/>
            <p:cNvSpPr/>
            <p:nvPr/>
          </p:nvSpPr>
          <p:spPr>
            <a:xfrm>
              <a:off x="6095999" y="5514322"/>
              <a:ext cx="526561" cy="37084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b="1" dirty="0">
                  <a:solidFill>
                    <a:schemeClr val="tx1"/>
                  </a:solidFill>
                </a:rPr>
                <a:t>a</a:t>
              </a:r>
              <a:endParaRPr lang="zh-CN" altLang="en-US" b="1" dirty="0">
                <a:solidFill>
                  <a:schemeClr val="tx1"/>
                </a:solidFill>
              </a:endParaRPr>
            </a:p>
          </p:txBody>
        </p:sp>
        <p:sp>
          <p:nvSpPr>
            <p:cNvPr id="49" name="矩形 48"/>
            <p:cNvSpPr/>
            <p:nvPr/>
          </p:nvSpPr>
          <p:spPr>
            <a:xfrm>
              <a:off x="6622560" y="5514322"/>
              <a:ext cx="526561" cy="37084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b="1" dirty="0">
                  <a:solidFill>
                    <a:schemeClr val="tx1"/>
                  </a:solidFill>
                </a:rPr>
                <a:t>b</a:t>
              </a:r>
              <a:endParaRPr lang="zh-CN" altLang="en-US" b="1" dirty="0">
                <a:solidFill>
                  <a:schemeClr val="tx1"/>
                </a:solidFill>
              </a:endParaRPr>
            </a:p>
          </p:txBody>
        </p:sp>
        <p:sp>
          <p:nvSpPr>
            <p:cNvPr id="50" name="矩形 49"/>
            <p:cNvSpPr/>
            <p:nvPr/>
          </p:nvSpPr>
          <p:spPr>
            <a:xfrm>
              <a:off x="7149121" y="5514322"/>
              <a:ext cx="526561" cy="37084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b="1" dirty="0">
                  <a:solidFill>
                    <a:schemeClr val="tx1"/>
                  </a:solidFill>
                </a:rPr>
                <a:t>a</a:t>
              </a:r>
              <a:endParaRPr lang="zh-CN" altLang="en-US" b="1" dirty="0">
                <a:solidFill>
                  <a:schemeClr val="tx1"/>
                </a:solidFill>
              </a:endParaRPr>
            </a:p>
          </p:txBody>
        </p:sp>
        <p:sp>
          <p:nvSpPr>
            <p:cNvPr id="51" name="矩形 50"/>
            <p:cNvSpPr/>
            <p:nvPr/>
          </p:nvSpPr>
          <p:spPr>
            <a:xfrm>
              <a:off x="7149122" y="664875"/>
              <a:ext cx="526561" cy="37084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b="1" dirty="0">
                  <a:solidFill>
                    <a:schemeClr val="tx1"/>
                  </a:solidFill>
                </a:rPr>
                <a:t>a</a:t>
              </a:r>
              <a:endParaRPr lang="zh-CN" altLang="en-US" b="1" dirty="0">
                <a:solidFill>
                  <a:schemeClr val="tx1"/>
                </a:solidFill>
              </a:endParaRPr>
            </a:p>
          </p:txBody>
        </p:sp>
        <p:sp>
          <p:nvSpPr>
            <p:cNvPr id="52" name="矩形 51"/>
            <p:cNvSpPr/>
            <p:nvPr/>
          </p:nvSpPr>
          <p:spPr>
            <a:xfrm>
              <a:off x="7149121" y="2102752"/>
              <a:ext cx="526561" cy="37084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b="1" dirty="0">
                  <a:solidFill>
                    <a:schemeClr val="tx1"/>
                  </a:solidFill>
                </a:rPr>
                <a:t>a</a:t>
              </a:r>
              <a:endParaRPr lang="zh-CN" altLang="en-US" b="1" dirty="0">
                <a:solidFill>
                  <a:schemeClr val="tx1"/>
                </a:solidFill>
              </a:endParaRPr>
            </a:p>
          </p:txBody>
        </p:sp>
        <p:sp>
          <p:nvSpPr>
            <p:cNvPr id="53" name="矩形 52"/>
            <p:cNvSpPr/>
            <p:nvPr/>
          </p:nvSpPr>
          <p:spPr>
            <a:xfrm>
              <a:off x="7149121" y="3586030"/>
              <a:ext cx="526561" cy="37084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b="1" dirty="0">
                  <a:solidFill>
                    <a:schemeClr val="tx1"/>
                  </a:solidFill>
                </a:rPr>
                <a:t>a</a:t>
              </a:r>
              <a:endParaRPr lang="zh-CN" altLang="en-US" b="1" dirty="0">
                <a:solidFill>
                  <a:schemeClr val="tx1"/>
                </a:solidFill>
              </a:endParaRPr>
            </a:p>
          </p:txBody>
        </p:sp>
        <p:sp>
          <p:nvSpPr>
            <p:cNvPr id="54" name="矩形 53"/>
            <p:cNvSpPr/>
            <p:nvPr/>
          </p:nvSpPr>
          <p:spPr>
            <a:xfrm>
              <a:off x="7153025" y="4881929"/>
              <a:ext cx="526561" cy="37084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b="1" dirty="0">
                  <a:solidFill>
                    <a:schemeClr val="tx1"/>
                  </a:solidFill>
                </a:rPr>
                <a:t>a</a:t>
              </a:r>
              <a:endParaRPr lang="zh-CN" altLang="en-US" b="1" dirty="0">
                <a:solidFill>
                  <a:schemeClr val="tx1"/>
                </a:solidFill>
              </a:endParaRPr>
            </a:p>
          </p:txBody>
        </p:sp>
        <p:sp>
          <p:nvSpPr>
            <p:cNvPr id="55" name="矩形 54"/>
            <p:cNvSpPr/>
            <p:nvPr/>
          </p:nvSpPr>
          <p:spPr>
            <a:xfrm>
              <a:off x="7872013" y="2704075"/>
              <a:ext cx="904415" cy="338554"/>
            </a:xfrm>
            <a:prstGeom prst="rect">
              <a:avLst/>
            </a:prstGeom>
            <a:noFill/>
          </p:spPr>
          <p:txBody>
            <a:bodyPr wrap="none" lIns="91440" tIns="45720" rIns="91440" bIns="45720">
              <a:spAutoFit/>
            </a:bodyPr>
            <a:lstStyle/>
            <a:p>
              <a:pPr algn="ctr"/>
              <a:r>
                <a:rPr lang="zh-CN" altLang="en-US" sz="1600" dirty="0">
                  <a:ln w="0"/>
                  <a:effectLst>
                    <a:outerShdw blurRad="38100" dist="19050" dir="2700000" algn="tl" rotWithShape="0">
                      <a:schemeClr val="dk1">
                        <a:alpha val="40000"/>
                      </a:schemeClr>
                    </a:outerShdw>
                  </a:effectLst>
                </a:rPr>
                <a:t>右移</a:t>
              </a:r>
              <a:r>
                <a:rPr lang="en-US" altLang="zh-CN" sz="1600" dirty="0">
                  <a:ln w="0"/>
                  <a:effectLst>
                    <a:outerShdw blurRad="38100" dist="19050" dir="2700000" algn="tl" rotWithShape="0">
                      <a:schemeClr val="dk1">
                        <a:alpha val="40000"/>
                      </a:schemeClr>
                    </a:outerShdw>
                  </a:effectLst>
                </a:rPr>
                <a:t>1</a:t>
              </a:r>
              <a:r>
                <a:rPr lang="zh-CN" altLang="en-US" sz="1600" dirty="0">
                  <a:ln w="0"/>
                  <a:effectLst>
                    <a:outerShdw blurRad="38100" dist="19050" dir="2700000" algn="tl" rotWithShape="0">
                      <a:schemeClr val="dk1">
                        <a:alpha val="40000"/>
                      </a:schemeClr>
                    </a:outerShdw>
                  </a:effectLst>
                </a:rPr>
                <a:t>位</a:t>
              </a:r>
              <a:endParaRPr lang="zh-CN" altLang="en-US" sz="1600" b="0" cap="none" spc="0" dirty="0">
                <a:ln w="0"/>
                <a:solidFill>
                  <a:schemeClr val="tx1"/>
                </a:solidFill>
                <a:effectLst>
                  <a:outerShdw blurRad="38100" dist="19050" dir="2700000" algn="tl" rotWithShape="0">
                    <a:schemeClr val="dk1">
                      <a:alpha val="40000"/>
                    </a:schemeClr>
                  </a:outerShdw>
                </a:effectLst>
              </a:endParaRPr>
            </a:p>
          </p:txBody>
        </p:sp>
        <p:sp>
          <p:nvSpPr>
            <p:cNvPr id="56" name="矩形 55"/>
            <p:cNvSpPr/>
            <p:nvPr/>
          </p:nvSpPr>
          <p:spPr>
            <a:xfrm>
              <a:off x="7872013" y="4185583"/>
              <a:ext cx="904415" cy="338554"/>
            </a:xfrm>
            <a:prstGeom prst="rect">
              <a:avLst/>
            </a:prstGeom>
            <a:noFill/>
          </p:spPr>
          <p:txBody>
            <a:bodyPr wrap="none" lIns="91440" tIns="45720" rIns="91440" bIns="45720">
              <a:spAutoFit/>
            </a:bodyPr>
            <a:lstStyle/>
            <a:p>
              <a:pPr algn="ctr"/>
              <a:r>
                <a:rPr lang="zh-CN" altLang="en-US" sz="1600" dirty="0">
                  <a:ln w="0"/>
                  <a:effectLst>
                    <a:outerShdw blurRad="38100" dist="19050" dir="2700000" algn="tl" rotWithShape="0">
                      <a:schemeClr val="dk1">
                        <a:alpha val="40000"/>
                      </a:schemeClr>
                    </a:outerShdw>
                  </a:effectLst>
                </a:rPr>
                <a:t>右移</a:t>
              </a:r>
              <a:r>
                <a:rPr lang="en-US" altLang="zh-CN" sz="1600" dirty="0">
                  <a:ln w="0"/>
                  <a:effectLst>
                    <a:outerShdw blurRad="38100" dist="19050" dir="2700000" algn="tl" rotWithShape="0">
                      <a:schemeClr val="dk1">
                        <a:alpha val="40000"/>
                      </a:schemeClr>
                    </a:outerShdw>
                  </a:effectLst>
                </a:rPr>
                <a:t>1</a:t>
              </a:r>
              <a:r>
                <a:rPr lang="zh-CN" altLang="en-US" sz="1600" dirty="0">
                  <a:ln w="0"/>
                  <a:effectLst>
                    <a:outerShdw blurRad="38100" dist="19050" dir="2700000" algn="tl" rotWithShape="0">
                      <a:schemeClr val="dk1">
                        <a:alpha val="40000"/>
                      </a:schemeClr>
                    </a:outerShdw>
                  </a:effectLst>
                </a:rPr>
                <a:t>位</a:t>
              </a:r>
              <a:endParaRPr lang="zh-CN" altLang="en-US" sz="1600" b="0" cap="none" spc="0" dirty="0">
                <a:ln w="0"/>
                <a:solidFill>
                  <a:schemeClr val="tx1"/>
                </a:solidFill>
                <a:effectLst>
                  <a:outerShdw blurRad="38100" dist="19050" dir="2700000" algn="tl" rotWithShape="0">
                    <a:schemeClr val="dk1">
                      <a:alpha val="40000"/>
                    </a:schemeClr>
                  </a:outerShdw>
                </a:effectLst>
              </a:endParaRPr>
            </a:p>
          </p:txBody>
        </p:sp>
        <p:sp>
          <p:nvSpPr>
            <p:cNvPr id="57" name="矩形 56"/>
            <p:cNvSpPr/>
            <p:nvPr/>
          </p:nvSpPr>
          <p:spPr>
            <a:xfrm>
              <a:off x="7872013" y="5530465"/>
              <a:ext cx="904415" cy="338554"/>
            </a:xfrm>
            <a:prstGeom prst="rect">
              <a:avLst/>
            </a:prstGeom>
            <a:noFill/>
          </p:spPr>
          <p:txBody>
            <a:bodyPr wrap="none" lIns="91440" tIns="45720" rIns="91440" bIns="45720">
              <a:spAutoFit/>
            </a:bodyPr>
            <a:lstStyle/>
            <a:p>
              <a:pPr algn="ctr"/>
              <a:r>
                <a:rPr lang="zh-CN" altLang="en-US" sz="1600" dirty="0">
                  <a:ln w="0"/>
                  <a:effectLst>
                    <a:outerShdw blurRad="38100" dist="19050" dir="2700000" algn="tl" rotWithShape="0">
                      <a:schemeClr val="dk1">
                        <a:alpha val="40000"/>
                      </a:schemeClr>
                    </a:outerShdw>
                  </a:effectLst>
                </a:rPr>
                <a:t>右移</a:t>
              </a:r>
              <a:r>
                <a:rPr lang="en-US" altLang="zh-CN" sz="1600" dirty="0">
                  <a:ln w="0"/>
                  <a:effectLst>
                    <a:outerShdw blurRad="38100" dist="19050" dir="2700000" algn="tl" rotWithShape="0">
                      <a:schemeClr val="dk1">
                        <a:alpha val="40000"/>
                      </a:schemeClr>
                    </a:outerShdw>
                  </a:effectLst>
                </a:rPr>
                <a:t>1</a:t>
              </a:r>
              <a:r>
                <a:rPr lang="zh-CN" altLang="en-US" sz="1600" dirty="0">
                  <a:ln w="0"/>
                  <a:effectLst>
                    <a:outerShdw blurRad="38100" dist="19050" dir="2700000" algn="tl" rotWithShape="0">
                      <a:schemeClr val="dk1">
                        <a:alpha val="40000"/>
                      </a:schemeClr>
                    </a:outerShdw>
                  </a:effectLst>
                </a:rPr>
                <a:t>位</a:t>
              </a:r>
              <a:endParaRPr lang="zh-CN" altLang="en-US" sz="1600" b="0" cap="none" spc="0" dirty="0">
                <a:ln w="0"/>
                <a:solidFill>
                  <a:schemeClr val="tx1"/>
                </a:solidFill>
                <a:effectLst>
                  <a:outerShdw blurRad="38100" dist="19050" dir="2700000" algn="tl" rotWithShape="0">
                    <a:schemeClr val="dk1">
                      <a:alpha val="40000"/>
                    </a:schemeClr>
                  </a:outerShdw>
                </a:effectLst>
              </a:endParaRPr>
            </a:p>
          </p:txBody>
        </p:sp>
        <p:cxnSp>
          <p:nvCxnSpPr>
            <p:cNvPr id="58" name="直接连接符 57"/>
            <p:cNvCxnSpPr/>
            <p:nvPr/>
          </p:nvCxnSpPr>
          <p:spPr>
            <a:xfrm>
              <a:off x="2939143" y="1894114"/>
              <a:ext cx="5887779"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59" name="直接连接符 58"/>
            <p:cNvCxnSpPr/>
            <p:nvPr/>
          </p:nvCxnSpPr>
          <p:spPr>
            <a:xfrm>
              <a:off x="2939143" y="3311979"/>
              <a:ext cx="5887779"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60" name="直接连接符 59"/>
            <p:cNvCxnSpPr/>
            <p:nvPr/>
          </p:nvCxnSpPr>
          <p:spPr>
            <a:xfrm>
              <a:off x="2939143" y="4724400"/>
              <a:ext cx="5887779"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61" name="直接连接符 60"/>
            <p:cNvCxnSpPr/>
            <p:nvPr/>
          </p:nvCxnSpPr>
          <p:spPr>
            <a:xfrm>
              <a:off x="2944719" y="6085114"/>
              <a:ext cx="5887779"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62" name="直接连接符 61"/>
            <p:cNvCxnSpPr/>
            <p:nvPr/>
          </p:nvCxnSpPr>
          <p:spPr>
            <a:xfrm>
              <a:off x="2939143" y="476249"/>
              <a:ext cx="5887779" cy="0"/>
            </a:xfrm>
            <a:prstGeom prst="line">
              <a:avLst/>
            </a:prstGeom>
            <a:ln w="19050"/>
          </p:spPr>
          <p:style>
            <a:lnRef idx="1">
              <a:schemeClr val="dk1"/>
            </a:lnRef>
            <a:fillRef idx="0">
              <a:schemeClr val="dk1"/>
            </a:fillRef>
            <a:effectRef idx="0">
              <a:schemeClr val="dk1"/>
            </a:effectRef>
            <a:fontRef idx="minor">
              <a:schemeClr val="tx1"/>
            </a:fontRef>
          </p:style>
        </p:cxn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800" dirty="0"/>
              <a:t>朴素模式匹配算法</a:t>
            </a:r>
            <a:endParaRPr lang="zh-CN" altLang="en-US" dirty="0"/>
          </a:p>
        </p:txBody>
      </p:sp>
      <p:sp>
        <p:nvSpPr>
          <p:cNvPr id="3" name="副标题 2"/>
          <p:cNvSpPr>
            <a:spLocks noGrp="1"/>
          </p:cNvSpPr>
          <p:nvPr>
            <p:ph type="subTitle" idx="1"/>
          </p:nvPr>
        </p:nvSpPr>
        <p:spPr/>
        <p:txBody>
          <a:bodyPr/>
          <a:lstStyle/>
          <a:p>
            <a:r>
              <a:rPr lang="en-US" altLang="zh-CN" dirty="0"/>
              <a:t>4.4  </a:t>
            </a:r>
            <a:r>
              <a:rPr lang="zh-CN" altLang="en-US" dirty="0"/>
              <a:t>字符串的模式匹配</a:t>
            </a:r>
            <a:endParaRPr lang="zh-CN" altLang="en-US" dirty="0"/>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endParaRPr lang="zh-CN" altLang="en-US" dirty="0"/>
          </a:p>
        </p:txBody>
      </p:sp>
      <p:sp>
        <p:nvSpPr>
          <p:cNvPr id="5" name="内容占位符 4"/>
          <p:cNvSpPr>
            <a:spLocks noGrp="1"/>
          </p:cNvSpPr>
          <p:nvPr>
            <p:ph idx="11"/>
          </p:nvPr>
        </p:nvSpPr>
        <p:spPr>
          <a:xfrm>
            <a:off x="584225" y="1276350"/>
            <a:ext cx="11055325" cy="5057775"/>
          </a:xfrm>
        </p:spPr>
        <p:txBody>
          <a:bodyPr>
            <a:normAutofit/>
          </a:bodyPr>
          <a:lstStyle/>
          <a:p>
            <a:pPr>
              <a:lnSpc>
                <a:spcPct val="110000"/>
              </a:lnSpc>
            </a:pPr>
            <a:endParaRPr lang="en-US" altLang="zh-CN" sz="2400" dirty="0"/>
          </a:p>
          <a:p>
            <a:pPr>
              <a:lnSpc>
                <a:spcPct val="110000"/>
              </a:lnSpc>
            </a:pPr>
            <a:r>
              <a:rPr lang="zh-CN" altLang="en-US" sz="2400" dirty="0"/>
              <a:t>朴素模式匹配算法时间复杂度分析：</a:t>
            </a:r>
            <a:endParaRPr lang="en-US" altLang="zh-CN" sz="2400" dirty="0"/>
          </a:p>
          <a:p>
            <a:pPr>
              <a:lnSpc>
                <a:spcPct val="110000"/>
              </a:lnSpc>
            </a:pPr>
            <a:r>
              <a:rPr lang="zh-CN" altLang="en-US" sz="2400" b="1" dirty="0"/>
              <a:t>最好情况下</a:t>
            </a:r>
            <a:r>
              <a:rPr lang="zh-CN" altLang="en-US" sz="2400" dirty="0"/>
              <a:t>，仅需匹配</a:t>
            </a:r>
            <a:r>
              <a:rPr lang="en-US" altLang="zh-CN" sz="2400" dirty="0"/>
              <a:t>m</a:t>
            </a:r>
            <a:r>
              <a:rPr lang="zh-CN" altLang="en-US" sz="2400" dirty="0"/>
              <a:t>次，此种情况时间复杂度为</a:t>
            </a:r>
            <a:r>
              <a:rPr lang="en-US" altLang="zh-CN" sz="2400" dirty="0"/>
              <a:t>O(m)</a:t>
            </a:r>
            <a:endParaRPr lang="en-US" altLang="zh-CN" sz="2400" dirty="0"/>
          </a:p>
          <a:p>
            <a:pPr>
              <a:lnSpc>
                <a:spcPct val="110000"/>
              </a:lnSpc>
            </a:pPr>
            <a:r>
              <a:rPr lang="zh-CN" altLang="en-US" sz="2400" b="1" dirty="0"/>
              <a:t>最坏情况下</a:t>
            </a:r>
            <a:r>
              <a:rPr lang="zh-CN" altLang="en-US" sz="2400" dirty="0"/>
              <a:t>，需要移动</a:t>
            </a:r>
            <a:r>
              <a:rPr lang="en-US" altLang="zh-CN" sz="2400" dirty="0"/>
              <a:t>n-m+1</a:t>
            </a:r>
            <a:r>
              <a:rPr lang="zh-CN" altLang="en-US" sz="2400" dirty="0"/>
              <a:t>次，每次匹配</a:t>
            </a:r>
            <a:r>
              <a:rPr lang="en-US" altLang="zh-CN" sz="2400" dirty="0"/>
              <a:t>m</a:t>
            </a:r>
            <a:r>
              <a:rPr lang="zh-CN" altLang="en-US" sz="2400" dirty="0"/>
              <a:t>次，时间复杂度为</a:t>
            </a:r>
            <a:r>
              <a:rPr lang="en-US" altLang="zh-CN" sz="2400" dirty="0"/>
              <a:t>O(nm-m</a:t>
            </a:r>
            <a:r>
              <a:rPr lang="en-US" altLang="zh-CN" sz="2400" baseline="30000" dirty="0"/>
              <a:t>2</a:t>
            </a:r>
            <a:r>
              <a:rPr lang="en-US" altLang="zh-CN" sz="2400" dirty="0"/>
              <a:t>)</a:t>
            </a:r>
            <a:r>
              <a:rPr lang="zh-CN" altLang="en-US" sz="2400" dirty="0"/>
              <a:t>，即</a:t>
            </a:r>
            <a:r>
              <a:rPr lang="en-US" altLang="zh-CN" sz="2400" dirty="0"/>
              <a:t>O(nm)</a:t>
            </a:r>
            <a:endParaRPr lang="en-US" altLang="zh-CN" sz="2400" dirty="0"/>
          </a:p>
          <a:p>
            <a:pPr>
              <a:lnSpc>
                <a:spcPct val="110000"/>
              </a:lnSpc>
            </a:pPr>
            <a:endParaRPr lang="en-US" altLang="zh-CN" sz="2400" b="1" dirty="0"/>
          </a:p>
          <a:p>
            <a:pPr>
              <a:lnSpc>
                <a:spcPct val="110000"/>
              </a:lnSpc>
            </a:pPr>
            <a:r>
              <a:rPr lang="zh-CN" altLang="en-US" sz="2400" dirty="0"/>
              <a:t>在实际运行过程中字符串匹配情况复杂多变，朴素模式匹配算法的执行时间通常取上界</a:t>
            </a:r>
            <a:r>
              <a:rPr lang="en-US" altLang="zh-CN" sz="2400" b="1" dirty="0"/>
              <a:t>O(nm)</a:t>
            </a:r>
            <a:r>
              <a:rPr lang="zh-CN" altLang="en-US" sz="2400" dirty="0"/>
              <a:t>。</a:t>
            </a:r>
            <a:endParaRPr lang="zh-CN" altLang="zh-CN" sz="2400"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800" dirty="0"/>
              <a:t>朴素模式匹配算法</a:t>
            </a:r>
            <a:endParaRPr lang="zh-CN" altLang="en-US" dirty="0"/>
          </a:p>
        </p:txBody>
      </p:sp>
      <p:sp>
        <p:nvSpPr>
          <p:cNvPr id="3" name="副标题 2"/>
          <p:cNvSpPr>
            <a:spLocks noGrp="1"/>
          </p:cNvSpPr>
          <p:nvPr>
            <p:ph type="subTitle" idx="1"/>
          </p:nvPr>
        </p:nvSpPr>
        <p:spPr/>
        <p:txBody>
          <a:bodyPr/>
          <a:lstStyle/>
          <a:p>
            <a:r>
              <a:rPr lang="en-US" altLang="zh-CN" dirty="0"/>
              <a:t>4.4  </a:t>
            </a:r>
            <a:r>
              <a:rPr lang="zh-CN" altLang="en-US" dirty="0"/>
              <a:t>字符串的模式匹配</a:t>
            </a:r>
            <a:endParaRPr lang="zh-CN" altLang="en-US" dirty="0"/>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endParaRPr lang="zh-CN" altLang="en-US" dirty="0"/>
          </a:p>
        </p:txBody>
      </p:sp>
      <p:sp>
        <p:nvSpPr>
          <p:cNvPr id="5" name="内容占位符 4"/>
          <p:cNvSpPr>
            <a:spLocks noGrp="1"/>
          </p:cNvSpPr>
          <p:nvPr>
            <p:ph idx="11"/>
          </p:nvPr>
        </p:nvSpPr>
        <p:spPr>
          <a:xfrm>
            <a:off x="584225" y="1276350"/>
            <a:ext cx="11055325" cy="5057775"/>
          </a:xfrm>
        </p:spPr>
        <p:txBody>
          <a:bodyPr>
            <a:normAutofit/>
          </a:bodyPr>
          <a:lstStyle/>
          <a:p>
            <a:pPr>
              <a:lnSpc>
                <a:spcPct val="110000"/>
              </a:lnSpc>
            </a:pPr>
            <a:r>
              <a:rPr lang="zh-CN" altLang="en-US" dirty="0"/>
              <a:t>字符串匹配算法是其它部分字符串操作的基础，例如字符串替换操作需要先使用匹配操作找到位置，接着进行字符串的删除和插入替换，算法如下：</a:t>
            </a:r>
            <a:endParaRPr lang="zh-CN" altLang="zh-CN" dirty="0"/>
          </a:p>
        </p:txBody>
      </p:sp>
      <p:sp>
        <p:nvSpPr>
          <p:cNvPr id="6" name="任意多边形: 形状 5"/>
          <p:cNvSpPr/>
          <p:nvPr/>
        </p:nvSpPr>
        <p:spPr>
          <a:xfrm>
            <a:off x="1939990" y="2053249"/>
            <a:ext cx="8312020" cy="4280876"/>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lvl="0" eaLnBrk="0" fontAlgn="base" hangingPunct="0">
              <a:spcBef>
                <a:spcPct val="0"/>
              </a:spcBef>
              <a:spcAft>
                <a:spcPct val="0"/>
              </a:spcAft>
            </a:pPr>
            <a:endParaRPr lang="zh-CN" altLang="en-US"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en-US" altLang="zh-CN" sz="1600" dirty="0">
                <a:latin typeface="微软雅黑" panose="020B0503020204020204" pitchFamily="34" charset="-122"/>
                <a:ea typeface="微软雅黑" panose="020B0503020204020204" pitchFamily="34" charset="-122"/>
              </a:rPr>
              <a:t>————————————————————————————————————</a:t>
            </a:r>
            <a:endParaRPr lang="en-US" altLang="zh-CN" sz="1600"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zh-CN" altLang="en-US" sz="1600" dirty="0">
                <a:latin typeface="微软雅黑" panose="020B0503020204020204" pitchFamily="34" charset="-122"/>
                <a:ea typeface="微软雅黑" panose="020B0503020204020204" pitchFamily="34" charset="-122"/>
              </a:rPr>
              <a:t>算法 </a:t>
            </a:r>
            <a:r>
              <a:rPr lang="en-US" altLang="zh-CN" sz="1600" dirty="0">
                <a:latin typeface="微软雅黑" panose="020B0503020204020204" pitchFamily="34" charset="-122"/>
                <a:ea typeface="微软雅黑" panose="020B0503020204020204" pitchFamily="34" charset="-122"/>
              </a:rPr>
              <a:t>4-12  </a:t>
            </a:r>
            <a:r>
              <a:rPr lang="zh-CN" altLang="en-US" sz="1600" dirty="0">
                <a:latin typeface="微软雅黑" panose="020B0503020204020204" pitchFamily="34" charset="-122"/>
                <a:ea typeface="微软雅黑" panose="020B0503020204020204" pitchFamily="34" charset="-122"/>
              </a:rPr>
              <a:t>字符串替换算法</a:t>
            </a:r>
            <a:r>
              <a:rPr lang="en-US" altLang="zh-CN" sz="1600" dirty="0">
                <a:latin typeface="微软雅黑" panose="020B0503020204020204" pitchFamily="34" charset="-122"/>
                <a:ea typeface="微软雅黑" panose="020B0503020204020204" pitchFamily="34" charset="-122"/>
              </a:rPr>
              <a:t>Replace(s, </a:t>
            </a:r>
            <a:r>
              <a:rPr lang="en-US" altLang="zh-CN" sz="1600" dirty="0" err="1">
                <a:latin typeface="微软雅黑" panose="020B0503020204020204" pitchFamily="34" charset="-122"/>
                <a:ea typeface="微软雅黑" panose="020B0503020204020204" pitchFamily="34" charset="-122"/>
              </a:rPr>
              <a:t>sub_s</a:t>
            </a:r>
            <a:r>
              <a:rPr lang="en-US" altLang="zh-CN" sz="1600" dirty="0">
                <a:latin typeface="微软雅黑" panose="020B0503020204020204" pitchFamily="34" charset="-122"/>
                <a:ea typeface="微软雅黑" panose="020B0503020204020204" pitchFamily="34" charset="-122"/>
              </a:rPr>
              <a:t>, t)</a:t>
            </a:r>
            <a:endParaRPr lang="en-US" altLang="zh-CN" sz="1600"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en-US" altLang="zh-CN" sz="1600" dirty="0">
                <a:latin typeface="微软雅黑" panose="020B0503020204020204" pitchFamily="34" charset="-122"/>
                <a:ea typeface="微软雅黑" panose="020B0503020204020204" pitchFamily="34" charset="-122"/>
              </a:rPr>
              <a:t>————————————————————————————————————</a:t>
            </a:r>
            <a:endParaRPr lang="en-US" altLang="zh-CN" sz="1600"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zh-CN" altLang="en-US" sz="1600" dirty="0">
                <a:latin typeface="微软雅黑" panose="020B0503020204020204" pitchFamily="34" charset="-122"/>
                <a:ea typeface="微软雅黑" panose="020B0503020204020204" pitchFamily="34" charset="-122"/>
              </a:rPr>
              <a:t>输入：字符串</a:t>
            </a:r>
            <a:r>
              <a:rPr lang="en-US" altLang="zh-CN" sz="1600" dirty="0">
                <a:latin typeface="微软雅黑" panose="020B0503020204020204" pitchFamily="34" charset="-122"/>
                <a:ea typeface="微软雅黑" panose="020B0503020204020204" pitchFamily="34" charset="-122"/>
              </a:rPr>
              <a:t>s</a:t>
            </a:r>
            <a:r>
              <a:rPr lang="zh-CN" altLang="en-US" sz="1600" dirty="0">
                <a:latin typeface="微软雅黑" panose="020B0503020204020204" pitchFamily="34" charset="-122"/>
                <a:ea typeface="微软雅黑" panose="020B0503020204020204" pitchFamily="34" charset="-122"/>
              </a:rPr>
              <a:t>，被替换的子串</a:t>
            </a:r>
            <a:r>
              <a:rPr lang="en-US" altLang="zh-CN" sz="1600" dirty="0" err="1">
                <a:latin typeface="微软雅黑" panose="020B0503020204020204" pitchFamily="34" charset="-122"/>
                <a:ea typeface="微软雅黑" panose="020B0503020204020204" pitchFamily="34" charset="-122"/>
              </a:rPr>
              <a:t>sub_s</a:t>
            </a:r>
            <a:r>
              <a:rPr lang="zh-CN" altLang="en-US" sz="1600" dirty="0">
                <a:latin typeface="微软雅黑" panose="020B0503020204020204" pitchFamily="34" charset="-122"/>
                <a:ea typeface="微软雅黑" panose="020B0503020204020204" pitchFamily="34" charset="-122"/>
              </a:rPr>
              <a:t>，替换目标字符串</a:t>
            </a:r>
            <a:r>
              <a:rPr lang="en-US" altLang="zh-CN" sz="1600" dirty="0">
                <a:latin typeface="微软雅黑" panose="020B0503020204020204" pitchFamily="34" charset="-122"/>
                <a:ea typeface="微软雅黑" panose="020B0503020204020204" pitchFamily="34" charset="-122"/>
              </a:rPr>
              <a:t>t</a:t>
            </a:r>
            <a:endParaRPr lang="en-US" altLang="zh-CN" sz="1600"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zh-CN" altLang="en-US" sz="1600" dirty="0">
                <a:latin typeface="微软雅黑" panose="020B0503020204020204" pitchFamily="34" charset="-122"/>
                <a:ea typeface="微软雅黑" panose="020B0503020204020204" pitchFamily="34" charset="-122"/>
              </a:rPr>
              <a:t>输出：替换字符串</a:t>
            </a:r>
            <a:r>
              <a:rPr lang="en-US" altLang="zh-CN" sz="1600" dirty="0">
                <a:latin typeface="微软雅黑" panose="020B0503020204020204" pitchFamily="34" charset="-122"/>
                <a:ea typeface="微软雅黑" panose="020B0503020204020204" pitchFamily="34" charset="-122"/>
              </a:rPr>
              <a:t>s</a:t>
            </a:r>
            <a:r>
              <a:rPr lang="zh-CN" altLang="en-US" sz="1600" dirty="0">
                <a:latin typeface="微软雅黑" panose="020B0503020204020204" pitchFamily="34" charset="-122"/>
                <a:ea typeface="微软雅黑" panose="020B0503020204020204" pitchFamily="34" charset="-122"/>
              </a:rPr>
              <a:t>中的所有子串</a:t>
            </a:r>
            <a:r>
              <a:rPr lang="en-US" altLang="zh-CN" sz="1600" dirty="0" err="1">
                <a:latin typeface="微软雅黑" panose="020B0503020204020204" pitchFamily="34" charset="-122"/>
                <a:ea typeface="微软雅黑" panose="020B0503020204020204" pitchFamily="34" charset="-122"/>
              </a:rPr>
              <a:t>sub_s</a:t>
            </a:r>
            <a:r>
              <a:rPr lang="zh-CN" altLang="en-US" sz="1600" dirty="0">
                <a:latin typeface="微软雅黑" panose="020B0503020204020204" pitchFamily="34" charset="-122"/>
                <a:ea typeface="微软雅黑" panose="020B0503020204020204" pitchFamily="34" charset="-122"/>
              </a:rPr>
              <a:t>为字符串</a:t>
            </a:r>
            <a:r>
              <a:rPr lang="en-US" altLang="zh-CN" sz="1600" dirty="0">
                <a:latin typeface="微软雅黑" panose="020B0503020204020204" pitchFamily="34" charset="-122"/>
                <a:ea typeface="微软雅黑" panose="020B0503020204020204" pitchFamily="34" charset="-122"/>
              </a:rPr>
              <a:t>t</a:t>
            </a:r>
            <a:r>
              <a:rPr lang="zh-CN" altLang="en-US" sz="1600" dirty="0">
                <a:latin typeface="微软雅黑" panose="020B0503020204020204" pitchFamily="34" charset="-122"/>
                <a:ea typeface="微软雅黑" panose="020B0503020204020204" pitchFamily="34" charset="-122"/>
              </a:rPr>
              <a:t>后的字符串</a:t>
            </a:r>
            <a:r>
              <a:rPr lang="en-US" altLang="zh-CN" sz="1600" dirty="0">
                <a:latin typeface="微软雅黑" panose="020B0503020204020204" pitchFamily="34" charset="-122"/>
                <a:ea typeface="微软雅黑" panose="020B0503020204020204" pitchFamily="34" charset="-122"/>
              </a:rPr>
              <a:t>s</a:t>
            </a:r>
            <a:endParaRPr lang="en-US" altLang="zh-CN" sz="1600"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en-US" altLang="zh-CN" sz="1600" dirty="0">
                <a:latin typeface="微软雅黑" panose="020B0503020204020204" pitchFamily="34" charset="-122"/>
                <a:ea typeface="微软雅黑" panose="020B0503020204020204" pitchFamily="34" charset="-122"/>
              </a:rPr>
              <a:t>1    </a:t>
            </a:r>
            <a:r>
              <a:rPr lang="en-US" altLang="zh-CN" sz="1600" dirty="0" err="1">
                <a:latin typeface="微软雅黑" panose="020B0503020204020204" pitchFamily="34" charset="-122"/>
                <a:ea typeface="微软雅黑" panose="020B0503020204020204" pitchFamily="34" charset="-122"/>
              </a:rPr>
              <a:t>len</a:t>
            </a:r>
            <a:r>
              <a:rPr lang="en-US" altLang="zh-CN" sz="1600" dirty="0">
                <a:latin typeface="微软雅黑" panose="020B0503020204020204" pitchFamily="34" charset="-122"/>
                <a:ea typeface="微软雅黑" panose="020B0503020204020204" pitchFamily="34" charset="-122"/>
              </a:rPr>
              <a:t> ← </a:t>
            </a:r>
            <a:r>
              <a:rPr lang="en-US" altLang="zh-CN" sz="1600" dirty="0" err="1">
                <a:latin typeface="微软雅黑" panose="020B0503020204020204" pitchFamily="34" charset="-122"/>
                <a:ea typeface="微软雅黑" panose="020B0503020204020204" pitchFamily="34" charset="-122"/>
              </a:rPr>
              <a:t>sub_s.length</a:t>
            </a:r>
            <a:endParaRPr lang="en-US" altLang="zh-CN" sz="1600"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en-US" altLang="zh-CN" sz="1600" dirty="0">
                <a:latin typeface="微软雅黑" panose="020B0503020204020204" pitchFamily="34" charset="-122"/>
                <a:ea typeface="微软雅黑" panose="020B0503020204020204" pitchFamily="34" charset="-122"/>
              </a:rPr>
              <a:t>2    m ← </a:t>
            </a:r>
            <a:r>
              <a:rPr lang="en-US" altLang="zh-CN" sz="1600" dirty="0" err="1">
                <a:latin typeface="微软雅黑" panose="020B0503020204020204" pitchFamily="34" charset="-122"/>
                <a:ea typeface="微软雅黑" panose="020B0503020204020204" pitchFamily="34" charset="-122"/>
              </a:rPr>
              <a:t>t.length</a:t>
            </a:r>
            <a:endParaRPr lang="en-US" altLang="zh-CN" sz="1600"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en-US" altLang="zh-CN" sz="1600" dirty="0">
                <a:latin typeface="微软雅黑" panose="020B0503020204020204" pitchFamily="34" charset="-122"/>
                <a:ea typeface="微软雅黑" panose="020B0503020204020204" pitchFamily="34" charset="-122"/>
              </a:rPr>
              <a:t>3    pos ← 0</a:t>
            </a:r>
            <a:endParaRPr lang="en-US" altLang="zh-CN" sz="1600"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en-US" altLang="zh-CN" sz="1600" dirty="0">
                <a:latin typeface="微软雅黑" panose="020B0503020204020204" pitchFamily="34" charset="-122"/>
                <a:ea typeface="微软雅黑" panose="020B0503020204020204" pitchFamily="34" charset="-122"/>
              </a:rPr>
              <a:t>4    </a:t>
            </a:r>
            <a:r>
              <a:rPr lang="en-US" altLang="zh-CN" sz="1600" b="1" dirty="0">
                <a:latin typeface="微软雅黑" panose="020B0503020204020204" pitchFamily="34" charset="-122"/>
                <a:ea typeface="微软雅黑" panose="020B0503020204020204" pitchFamily="34" charset="-122"/>
              </a:rPr>
              <a:t>while</a:t>
            </a:r>
            <a:r>
              <a:rPr lang="en-US" altLang="zh-CN" sz="1600" dirty="0">
                <a:latin typeface="微软雅黑" panose="020B0503020204020204" pitchFamily="34" charset="-122"/>
                <a:ea typeface="微软雅黑" panose="020B0503020204020204" pitchFamily="34" charset="-122"/>
              </a:rPr>
              <a:t> pos ≠ NIL </a:t>
            </a:r>
            <a:r>
              <a:rPr lang="en-US" altLang="zh-CN" sz="1600" b="1" dirty="0">
                <a:latin typeface="微软雅黑" panose="020B0503020204020204" pitchFamily="34" charset="-122"/>
                <a:ea typeface="微软雅黑" panose="020B0503020204020204" pitchFamily="34" charset="-122"/>
              </a:rPr>
              <a:t>do</a:t>
            </a:r>
            <a:endParaRPr lang="en-US" altLang="zh-CN" sz="1600" b="1"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en-US" altLang="zh-CN" sz="1600" dirty="0">
                <a:latin typeface="微软雅黑" panose="020B0503020204020204" pitchFamily="34" charset="-122"/>
                <a:ea typeface="微软雅黑" panose="020B0503020204020204" pitchFamily="34" charset="-122"/>
              </a:rPr>
              <a:t>5    |  pos ← </a:t>
            </a:r>
            <a:r>
              <a:rPr lang="en-US" altLang="zh-CN" sz="1600" dirty="0" err="1">
                <a:latin typeface="微软雅黑" panose="020B0503020204020204" pitchFamily="34" charset="-122"/>
                <a:ea typeface="微软雅黑" panose="020B0503020204020204" pitchFamily="34" charset="-122"/>
              </a:rPr>
              <a:t>PatternMatchBF</a:t>
            </a:r>
            <a:r>
              <a:rPr lang="en-US" altLang="zh-CN" sz="1600" dirty="0">
                <a:latin typeface="微软雅黑" panose="020B0503020204020204" pitchFamily="34" charset="-122"/>
                <a:ea typeface="微软雅黑" panose="020B0503020204020204" pitchFamily="34" charset="-122"/>
              </a:rPr>
              <a:t>(s, </a:t>
            </a:r>
            <a:r>
              <a:rPr lang="en-US" altLang="zh-CN" sz="1600" dirty="0" err="1">
                <a:latin typeface="微软雅黑" panose="020B0503020204020204" pitchFamily="34" charset="-122"/>
                <a:ea typeface="微软雅黑" panose="020B0503020204020204" pitchFamily="34" charset="-122"/>
              </a:rPr>
              <a:t>sub_s</a:t>
            </a:r>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从</a:t>
            </a:r>
            <a:r>
              <a:rPr lang="en-US" altLang="zh-CN" sz="1600" dirty="0">
                <a:latin typeface="微软雅黑" panose="020B0503020204020204" pitchFamily="34" charset="-122"/>
                <a:ea typeface="微软雅黑" panose="020B0503020204020204" pitchFamily="34" charset="-122"/>
              </a:rPr>
              <a:t>s</a:t>
            </a:r>
            <a:r>
              <a:rPr lang="zh-CN" altLang="en-US" sz="1600" dirty="0">
                <a:latin typeface="微软雅黑" panose="020B0503020204020204" pitchFamily="34" charset="-122"/>
                <a:ea typeface="微软雅黑" panose="020B0503020204020204" pitchFamily="34" charset="-122"/>
              </a:rPr>
              <a:t>中找到第一次出现的</a:t>
            </a:r>
            <a:r>
              <a:rPr lang="en-US" altLang="zh-CN" sz="1600" dirty="0" err="1">
                <a:latin typeface="微软雅黑" panose="020B0503020204020204" pitchFamily="34" charset="-122"/>
                <a:ea typeface="微软雅黑" panose="020B0503020204020204" pitchFamily="34" charset="-122"/>
              </a:rPr>
              <a:t>sub_s</a:t>
            </a:r>
            <a:endParaRPr lang="en-US" altLang="zh-CN" sz="1600"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en-US" altLang="zh-CN" sz="1600" dirty="0">
                <a:latin typeface="微软雅黑" panose="020B0503020204020204" pitchFamily="34" charset="-122"/>
                <a:ea typeface="微软雅黑" panose="020B0503020204020204" pitchFamily="34" charset="-122"/>
              </a:rPr>
              <a:t>6    |  </a:t>
            </a:r>
            <a:r>
              <a:rPr lang="en-US" altLang="zh-CN" sz="1600" b="1" dirty="0">
                <a:latin typeface="微软雅黑" panose="020B0503020204020204" pitchFamily="34" charset="-122"/>
                <a:ea typeface="微软雅黑" panose="020B0503020204020204" pitchFamily="34" charset="-122"/>
              </a:rPr>
              <a:t>if</a:t>
            </a:r>
            <a:r>
              <a:rPr lang="en-US" altLang="zh-CN" sz="1600" dirty="0">
                <a:latin typeface="微软雅黑" panose="020B0503020204020204" pitchFamily="34" charset="-122"/>
                <a:ea typeface="微软雅黑" panose="020B0503020204020204" pitchFamily="34" charset="-122"/>
              </a:rPr>
              <a:t> pos ≠ NIL </a:t>
            </a:r>
            <a:r>
              <a:rPr lang="en-US" altLang="zh-CN" sz="1600" b="1" dirty="0">
                <a:latin typeface="微软雅黑" panose="020B0503020204020204" pitchFamily="34" charset="-122"/>
                <a:ea typeface="微软雅黑" panose="020B0503020204020204" pitchFamily="34" charset="-122"/>
              </a:rPr>
              <a:t>then</a:t>
            </a:r>
            <a:endParaRPr lang="en-US" altLang="zh-CN" sz="1600" b="1"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en-US" altLang="zh-CN" sz="1600" dirty="0">
                <a:latin typeface="微软雅黑" panose="020B0503020204020204" pitchFamily="34" charset="-122"/>
                <a:ea typeface="微软雅黑" panose="020B0503020204020204" pitchFamily="34" charset="-122"/>
              </a:rPr>
              <a:t>7    |  |  </a:t>
            </a:r>
            <a:r>
              <a:rPr lang="en-US" altLang="zh-CN" sz="1600" dirty="0" err="1">
                <a:latin typeface="微软雅黑" panose="020B0503020204020204" pitchFamily="34" charset="-122"/>
                <a:ea typeface="微软雅黑" panose="020B0503020204020204" pitchFamily="34" charset="-122"/>
              </a:rPr>
              <a:t>StrRemove</a:t>
            </a:r>
            <a:r>
              <a:rPr lang="en-US" altLang="zh-CN" sz="1600" dirty="0">
                <a:latin typeface="微软雅黑" panose="020B0503020204020204" pitchFamily="34" charset="-122"/>
                <a:ea typeface="微软雅黑" panose="020B0503020204020204" pitchFamily="34" charset="-122"/>
              </a:rPr>
              <a:t>(s, pos+1, </a:t>
            </a:r>
            <a:r>
              <a:rPr lang="en-US" altLang="zh-CN" sz="1600" dirty="0" err="1">
                <a:latin typeface="微软雅黑" panose="020B0503020204020204" pitchFamily="34" charset="-122"/>
                <a:ea typeface="微软雅黑" panose="020B0503020204020204" pitchFamily="34" charset="-122"/>
              </a:rPr>
              <a:t>len</a:t>
            </a:r>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删除</a:t>
            </a:r>
            <a:r>
              <a:rPr lang="en-US" altLang="zh-CN" sz="1600" dirty="0" err="1">
                <a:latin typeface="微软雅黑" panose="020B0503020204020204" pitchFamily="34" charset="-122"/>
                <a:ea typeface="微软雅黑" panose="020B0503020204020204" pitchFamily="34" charset="-122"/>
              </a:rPr>
              <a:t>sub_s</a:t>
            </a:r>
            <a:endParaRPr lang="en-US" altLang="zh-CN" sz="1600"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en-US" altLang="zh-CN" sz="1600" dirty="0">
                <a:latin typeface="微软雅黑" panose="020B0503020204020204" pitchFamily="34" charset="-122"/>
                <a:ea typeface="微软雅黑" panose="020B0503020204020204" pitchFamily="34" charset="-122"/>
              </a:rPr>
              <a:t>8    |  |  </a:t>
            </a:r>
            <a:r>
              <a:rPr lang="en-US" altLang="zh-CN" sz="1600" dirty="0" err="1">
                <a:latin typeface="微软雅黑" panose="020B0503020204020204" pitchFamily="34" charset="-122"/>
                <a:ea typeface="微软雅黑" panose="020B0503020204020204" pitchFamily="34" charset="-122"/>
              </a:rPr>
              <a:t>StrInsert</a:t>
            </a:r>
            <a:r>
              <a:rPr lang="en-US" altLang="zh-CN" sz="1600" dirty="0">
                <a:latin typeface="微软雅黑" panose="020B0503020204020204" pitchFamily="34" charset="-122"/>
                <a:ea typeface="微软雅黑" panose="020B0503020204020204" pitchFamily="34" charset="-122"/>
              </a:rPr>
              <a:t>(s, pos+1, t)  //</a:t>
            </a:r>
            <a:r>
              <a:rPr lang="zh-CN" altLang="en-US" sz="1600" dirty="0">
                <a:latin typeface="微软雅黑" panose="020B0503020204020204" pitchFamily="34" charset="-122"/>
                <a:ea typeface="微软雅黑" panose="020B0503020204020204" pitchFamily="34" charset="-122"/>
              </a:rPr>
              <a:t>插入</a:t>
            </a:r>
            <a:r>
              <a:rPr lang="en-US" altLang="zh-CN" sz="1600" dirty="0">
                <a:latin typeface="微软雅黑" panose="020B0503020204020204" pitchFamily="34" charset="-122"/>
                <a:ea typeface="微软雅黑" panose="020B0503020204020204" pitchFamily="34" charset="-122"/>
              </a:rPr>
              <a:t>t</a:t>
            </a:r>
            <a:endParaRPr lang="en-US" altLang="zh-CN" sz="1600"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en-US" altLang="zh-CN" sz="1600" dirty="0">
                <a:latin typeface="微软雅黑" panose="020B0503020204020204" pitchFamily="34" charset="-122"/>
                <a:ea typeface="微软雅黑" panose="020B0503020204020204" pitchFamily="34" charset="-122"/>
              </a:rPr>
              <a:t>9    |  |  </a:t>
            </a:r>
            <a:r>
              <a:rPr lang="en-US" altLang="zh-CN" sz="1600" dirty="0" err="1">
                <a:latin typeface="微软雅黑" panose="020B0503020204020204" pitchFamily="34" charset="-122"/>
                <a:ea typeface="微软雅黑" panose="020B0503020204020204" pitchFamily="34" charset="-122"/>
              </a:rPr>
              <a:t>s.length</a:t>
            </a:r>
            <a:r>
              <a:rPr lang="en-US" altLang="zh-CN" sz="1600" dirty="0">
                <a:latin typeface="微软雅黑" panose="020B0503020204020204" pitchFamily="34" charset="-122"/>
                <a:ea typeface="微软雅黑" panose="020B0503020204020204" pitchFamily="34" charset="-122"/>
              </a:rPr>
              <a:t> ← </a:t>
            </a:r>
            <a:r>
              <a:rPr lang="en-US" altLang="zh-CN" sz="1600" dirty="0" err="1">
                <a:latin typeface="微软雅黑" panose="020B0503020204020204" pitchFamily="34" charset="-122"/>
                <a:ea typeface="微软雅黑" panose="020B0503020204020204" pitchFamily="34" charset="-122"/>
              </a:rPr>
              <a:t>s.length</a:t>
            </a:r>
            <a:r>
              <a:rPr lang="en-US" altLang="zh-CN" sz="1600" dirty="0">
                <a:latin typeface="微软雅黑" panose="020B0503020204020204" pitchFamily="34" charset="-122"/>
                <a:ea typeface="微软雅黑" panose="020B0503020204020204" pitchFamily="34" charset="-122"/>
              </a:rPr>
              <a:t> - </a:t>
            </a:r>
            <a:r>
              <a:rPr lang="en-US" altLang="zh-CN" sz="1600" dirty="0" err="1">
                <a:latin typeface="微软雅黑" panose="020B0503020204020204" pitchFamily="34" charset="-122"/>
                <a:ea typeface="微软雅黑" panose="020B0503020204020204" pitchFamily="34" charset="-122"/>
              </a:rPr>
              <a:t>len</a:t>
            </a:r>
            <a:r>
              <a:rPr lang="en-US" altLang="zh-CN" sz="1600" dirty="0">
                <a:latin typeface="微软雅黑" panose="020B0503020204020204" pitchFamily="34" charset="-122"/>
                <a:ea typeface="微软雅黑" panose="020B0503020204020204" pitchFamily="34" charset="-122"/>
              </a:rPr>
              <a:t> + m</a:t>
            </a:r>
            <a:endParaRPr lang="en-US" altLang="zh-CN" sz="1600"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en-US" altLang="zh-CN" sz="1600" dirty="0">
                <a:latin typeface="微软雅黑" panose="020B0503020204020204" pitchFamily="34" charset="-122"/>
                <a:ea typeface="微软雅黑" panose="020B0503020204020204" pitchFamily="34" charset="-122"/>
              </a:rPr>
              <a:t>10  |  </a:t>
            </a:r>
            <a:r>
              <a:rPr lang="en-US" altLang="zh-CN" sz="1600" b="1" dirty="0">
                <a:latin typeface="微软雅黑" panose="020B0503020204020204" pitchFamily="34" charset="-122"/>
                <a:ea typeface="微软雅黑" panose="020B0503020204020204" pitchFamily="34" charset="-122"/>
              </a:rPr>
              <a:t>end</a:t>
            </a:r>
            <a:endParaRPr lang="en-US" altLang="zh-CN" sz="1600" b="1" dirty="0">
              <a:latin typeface="微软雅黑" panose="020B0503020204020204" pitchFamily="34" charset="-122"/>
              <a:ea typeface="微软雅黑" panose="020B0503020204020204" pitchFamily="34" charset="-122"/>
            </a:endParaRPr>
          </a:p>
          <a:p>
            <a:pPr marL="342900" lvl="0" indent="-342900" eaLnBrk="0" fontAlgn="base" hangingPunct="0">
              <a:spcBef>
                <a:spcPct val="0"/>
              </a:spcBef>
              <a:spcAft>
                <a:spcPct val="0"/>
              </a:spcAft>
              <a:buAutoNum type="arabicPlain" startAt="11"/>
            </a:pPr>
            <a:r>
              <a:rPr lang="en-US" altLang="zh-CN" sz="1600" b="1" dirty="0">
                <a:latin typeface="微软雅黑" panose="020B0503020204020204" pitchFamily="34" charset="-122"/>
                <a:ea typeface="微软雅黑" panose="020B0503020204020204" pitchFamily="34" charset="-122"/>
              </a:rPr>
              <a:t>end</a:t>
            </a:r>
            <a:endParaRPr lang="en-US" altLang="zh-CN" sz="1600" b="1"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en-US" altLang="zh-CN" sz="1600" dirty="0">
                <a:latin typeface="微软雅黑" panose="020B0503020204020204" pitchFamily="34" charset="-122"/>
                <a:ea typeface="微软雅黑" panose="020B0503020204020204" pitchFamily="34" charset="-122"/>
              </a:rPr>
              <a:t>————————————————————————————————————</a:t>
            </a:r>
            <a:endParaRPr lang="en-US" altLang="zh-CN" sz="1600"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endParaRPr lang="en-US" altLang="zh-CN" dirty="0">
              <a:latin typeface="微软雅黑" panose="020B0503020204020204" pitchFamily="34" charset="-122"/>
              <a:ea typeface="微软雅黑" panose="020B0503020204020204" pitchFamily="34" charset="-122"/>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2800" dirty="0"/>
              <a:t>KMP</a:t>
            </a:r>
            <a:r>
              <a:rPr lang="zh-CN" altLang="en-US" sz="2800" dirty="0"/>
              <a:t>算法</a:t>
            </a:r>
            <a:endParaRPr lang="zh-CN" altLang="en-US" dirty="0"/>
          </a:p>
        </p:txBody>
      </p:sp>
      <p:sp>
        <p:nvSpPr>
          <p:cNvPr id="3" name="副标题 2"/>
          <p:cNvSpPr>
            <a:spLocks noGrp="1"/>
          </p:cNvSpPr>
          <p:nvPr>
            <p:ph type="subTitle" idx="1"/>
          </p:nvPr>
        </p:nvSpPr>
        <p:spPr/>
        <p:txBody>
          <a:bodyPr/>
          <a:lstStyle/>
          <a:p>
            <a:r>
              <a:rPr lang="en-US" altLang="zh-CN" dirty="0"/>
              <a:t>4.4  </a:t>
            </a:r>
            <a:r>
              <a:rPr lang="zh-CN" altLang="en-US" dirty="0"/>
              <a:t>字符串的模式匹配</a:t>
            </a:r>
            <a:endParaRPr lang="zh-CN" altLang="en-US" dirty="0"/>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endParaRPr lang="zh-CN" altLang="en-US" dirty="0"/>
          </a:p>
        </p:txBody>
      </p:sp>
      <p:sp>
        <p:nvSpPr>
          <p:cNvPr id="5" name="内容占位符 4"/>
          <p:cNvSpPr>
            <a:spLocks noGrp="1"/>
          </p:cNvSpPr>
          <p:nvPr>
            <p:ph idx="11"/>
          </p:nvPr>
        </p:nvSpPr>
        <p:spPr>
          <a:xfrm>
            <a:off x="584225" y="1276350"/>
            <a:ext cx="11055325" cy="5057775"/>
          </a:xfrm>
        </p:spPr>
        <p:txBody>
          <a:bodyPr>
            <a:normAutofit/>
          </a:bodyPr>
          <a:lstStyle/>
          <a:p>
            <a:pPr>
              <a:lnSpc>
                <a:spcPct val="110000"/>
              </a:lnSpc>
            </a:pPr>
            <a:endParaRPr lang="en-US" altLang="zh-CN" sz="2400" b="1" dirty="0"/>
          </a:p>
          <a:p>
            <a:pPr>
              <a:lnSpc>
                <a:spcPct val="110000"/>
              </a:lnSpc>
            </a:pPr>
            <a:r>
              <a:rPr lang="en-US" altLang="zh-CN" sz="2400" b="1" dirty="0"/>
              <a:t>BF</a:t>
            </a:r>
            <a:r>
              <a:rPr lang="zh-CN" altLang="en-US" sz="2400" b="1" dirty="0"/>
              <a:t>算法缺点</a:t>
            </a:r>
            <a:r>
              <a:rPr lang="zh-CN" altLang="en-US" sz="2400" dirty="0"/>
              <a:t>：当模式串失配时将其整体向后移动一位，然后从头开始匹配，将目标串中每个位置作为起点与模式串中的字符进行逐个比较会耗费较长时间。</a:t>
            </a:r>
            <a:endParaRPr lang="en-US" altLang="zh-CN" sz="2400" dirty="0"/>
          </a:p>
          <a:p>
            <a:pPr>
              <a:lnSpc>
                <a:spcPct val="110000"/>
              </a:lnSpc>
            </a:pPr>
            <a:r>
              <a:rPr lang="zh-CN" altLang="en-US" sz="2400" b="1" dirty="0"/>
              <a:t>提出</a:t>
            </a:r>
            <a:r>
              <a:rPr lang="zh-CN" altLang="en-US" sz="2400" dirty="0"/>
              <a:t>：</a:t>
            </a:r>
            <a:r>
              <a:rPr lang="en-US" altLang="zh-CN" sz="2400" dirty="0"/>
              <a:t>KMP</a:t>
            </a:r>
            <a:r>
              <a:rPr lang="zh-CN" altLang="en-US" sz="2400" dirty="0"/>
              <a:t>算法由</a:t>
            </a:r>
            <a:r>
              <a:rPr lang="en-US" altLang="zh-CN" sz="2400" dirty="0" err="1"/>
              <a:t>D.E.Knuth</a:t>
            </a:r>
            <a:r>
              <a:rPr lang="zh-CN" altLang="en-US" sz="2400" dirty="0"/>
              <a:t>，</a:t>
            </a:r>
            <a:r>
              <a:rPr lang="en-US" altLang="zh-CN" sz="2400" dirty="0" err="1"/>
              <a:t>J.H.Morris</a:t>
            </a:r>
            <a:r>
              <a:rPr lang="zh-CN" altLang="en-US" sz="2400" dirty="0"/>
              <a:t>和</a:t>
            </a:r>
            <a:r>
              <a:rPr lang="en-US" altLang="zh-CN" sz="2400" dirty="0" err="1"/>
              <a:t>V.R.Pratt</a:t>
            </a:r>
            <a:r>
              <a:rPr lang="zh-CN" altLang="en-US" sz="2400" dirty="0"/>
              <a:t>提出的，因此也称为克努特</a:t>
            </a:r>
            <a:r>
              <a:rPr lang="en-US" altLang="zh-CN" sz="2400" dirty="0"/>
              <a:t>—</a:t>
            </a:r>
            <a:r>
              <a:rPr lang="zh-CN" altLang="en-US" sz="2400" dirty="0"/>
              <a:t>莫里斯</a:t>
            </a:r>
            <a:r>
              <a:rPr lang="en-US" altLang="zh-CN" sz="2400" dirty="0"/>
              <a:t>—</a:t>
            </a:r>
            <a:r>
              <a:rPr lang="zh-CN" altLang="en-US" sz="2400" dirty="0"/>
              <a:t>普拉特算法。</a:t>
            </a:r>
            <a:endParaRPr lang="en-US" altLang="zh-CN" sz="2400" dirty="0"/>
          </a:p>
          <a:p>
            <a:pPr>
              <a:lnSpc>
                <a:spcPct val="110000"/>
              </a:lnSpc>
            </a:pPr>
            <a:r>
              <a:rPr lang="zh-CN" altLang="en-US" sz="2400" b="1" dirty="0"/>
              <a:t>主要思想</a:t>
            </a:r>
            <a:r>
              <a:rPr lang="zh-CN" altLang="en-US" sz="2400" dirty="0"/>
              <a:t>：假设</a:t>
            </a:r>
            <a:r>
              <a:rPr lang="en-US" altLang="zh-CN" sz="2400" dirty="0"/>
              <a:t>BF</a:t>
            </a:r>
            <a:r>
              <a:rPr lang="zh-CN" altLang="en-US" sz="2400" dirty="0"/>
              <a:t>算法在失配时已经匹配到了字符串的第 </a:t>
            </a:r>
            <a:r>
              <a:rPr lang="en-US" altLang="zh-CN" sz="2400" dirty="0"/>
              <a:t>j </a:t>
            </a:r>
            <a:r>
              <a:rPr lang="zh-CN" altLang="en-US" sz="2400" dirty="0"/>
              <a:t>位，则说明目标串与模式串的前 </a:t>
            </a:r>
            <a:r>
              <a:rPr lang="en-US" altLang="zh-CN" sz="2400" dirty="0"/>
              <a:t>j-1 </a:t>
            </a:r>
            <a:r>
              <a:rPr lang="zh-CN" altLang="en-US" sz="2400" dirty="0"/>
              <a:t>位是匹配成功的，利用已匹配的信息可对</a:t>
            </a:r>
            <a:r>
              <a:rPr lang="en-US" altLang="zh-CN" sz="2400" dirty="0"/>
              <a:t>BF</a:t>
            </a:r>
            <a:r>
              <a:rPr lang="zh-CN" altLang="en-US" sz="2400" dirty="0"/>
              <a:t>算法进行优化。</a:t>
            </a:r>
            <a:endParaRPr lang="zh-CN" altLang="zh-CN" sz="2400"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2800" dirty="0"/>
              <a:t>KMP</a:t>
            </a:r>
            <a:r>
              <a:rPr lang="zh-CN" altLang="en-US" sz="2800" dirty="0"/>
              <a:t>算法</a:t>
            </a:r>
            <a:endParaRPr lang="zh-CN" altLang="en-US" dirty="0"/>
          </a:p>
        </p:txBody>
      </p:sp>
      <p:sp>
        <p:nvSpPr>
          <p:cNvPr id="3" name="副标题 2"/>
          <p:cNvSpPr>
            <a:spLocks noGrp="1"/>
          </p:cNvSpPr>
          <p:nvPr>
            <p:ph type="subTitle" idx="1"/>
          </p:nvPr>
        </p:nvSpPr>
        <p:spPr/>
        <p:txBody>
          <a:bodyPr/>
          <a:lstStyle/>
          <a:p>
            <a:r>
              <a:rPr lang="en-US" altLang="zh-CN" dirty="0"/>
              <a:t>4.4  </a:t>
            </a:r>
            <a:r>
              <a:rPr lang="zh-CN" altLang="en-US" dirty="0"/>
              <a:t>字符串的模式匹配</a:t>
            </a:r>
            <a:endParaRPr lang="zh-CN" altLang="en-US" dirty="0"/>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endParaRPr lang="zh-CN" altLang="en-US" dirty="0"/>
          </a:p>
        </p:txBody>
      </p:sp>
      <p:sp>
        <p:nvSpPr>
          <p:cNvPr id="5" name="内容占位符 4"/>
          <p:cNvSpPr>
            <a:spLocks noGrp="1"/>
          </p:cNvSpPr>
          <p:nvPr>
            <p:ph idx="11"/>
          </p:nvPr>
        </p:nvSpPr>
        <p:spPr>
          <a:xfrm>
            <a:off x="584225" y="1276350"/>
            <a:ext cx="11055325" cy="5057775"/>
          </a:xfrm>
        </p:spPr>
        <p:txBody>
          <a:bodyPr>
            <a:normAutofit/>
          </a:bodyPr>
          <a:lstStyle/>
          <a:p>
            <a:pPr>
              <a:lnSpc>
                <a:spcPct val="110000"/>
              </a:lnSpc>
            </a:pPr>
            <a:r>
              <a:rPr lang="zh-CN" altLang="en-US" sz="2400" b="1" dirty="0"/>
              <a:t>例</a:t>
            </a:r>
            <a:r>
              <a:rPr lang="zh-CN" altLang="en-US" sz="2400" dirty="0"/>
              <a:t>：目标串</a:t>
            </a:r>
            <a:r>
              <a:rPr lang="en-US" altLang="zh-CN" sz="2400" dirty="0"/>
              <a:t>s="</a:t>
            </a:r>
            <a:r>
              <a:rPr lang="en-US" altLang="zh-CN" sz="2400" dirty="0" err="1"/>
              <a:t>ababcabcacbab</a:t>
            </a:r>
            <a:r>
              <a:rPr lang="en-US" altLang="zh-CN" sz="2400" dirty="0"/>
              <a:t>"</a:t>
            </a:r>
            <a:r>
              <a:rPr lang="zh-CN" altLang="en-US" sz="2400" dirty="0"/>
              <a:t>，模式串</a:t>
            </a:r>
            <a:r>
              <a:rPr lang="en-US" altLang="zh-CN" sz="2400" dirty="0"/>
              <a:t>t="</a:t>
            </a:r>
            <a:r>
              <a:rPr lang="en-US" altLang="zh-CN" sz="2400" dirty="0" err="1"/>
              <a:t>abcac</a:t>
            </a:r>
            <a:r>
              <a:rPr lang="en-US" altLang="zh-CN" sz="2400" dirty="0"/>
              <a:t>“</a:t>
            </a:r>
            <a:endParaRPr lang="en-US" altLang="zh-CN" sz="2400" dirty="0"/>
          </a:p>
          <a:p>
            <a:pPr>
              <a:lnSpc>
                <a:spcPct val="110000"/>
              </a:lnSpc>
            </a:pPr>
            <a:endParaRPr lang="en-US" altLang="zh-CN" sz="2400" dirty="0"/>
          </a:p>
          <a:p>
            <a:pPr>
              <a:lnSpc>
                <a:spcPct val="110000"/>
              </a:lnSpc>
            </a:pPr>
            <a:endParaRPr lang="en-US" altLang="zh-CN" sz="2400" dirty="0"/>
          </a:p>
          <a:p>
            <a:pPr>
              <a:lnSpc>
                <a:spcPct val="110000"/>
              </a:lnSpc>
            </a:pPr>
            <a:endParaRPr lang="en-US" altLang="zh-CN" sz="2400" dirty="0"/>
          </a:p>
          <a:p>
            <a:pPr>
              <a:lnSpc>
                <a:spcPct val="110000"/>
              </a:lnSpc>
            </a:pPr>
            <a:endParaRPr lang="en-US" altLang="zh-CN" sz="2400" dirty="0"/>
          </a:p>
          <a:p>
            <a:pPr>
              <a:lnSpc>
                <a:spcPct val="110000"/>
              </a:lnSpc>
            </a:pPr>
            <a:endParaRPr lang="en-US" altLang="zh-CN" sz="2400" dirty="0"/>
          </a:p>
          <a:p>
            <a:pPr>
              <a:lnSpc>
                <a:spcPct val="110000"/>
              </a:lnSpc>
            </a:pPr>
            <a:endParaRPr lang="en-US" altLang="zh-CN" sz="2400" dirty="0"/>
          </a:p>
          <a:p>
            <a:pPr>
              <a:lnSpc>
                <a:spcPct val="110000"/>
              </a:lnSpc>
            </a:pPr>
            <a:endParaRPr lang="en-US" altLang="zh-CN" sz="2400" dirty="0"/>
          </a:p>
          <a:p>
            <a:pPr>
              <a:lnSpc>
                <a:spcPct val="110000"/>
              </a:lnSpc>
            </a:pPr>
            <a:r>
              <a:rPr lang="zh-CN" altLang="en-US" dirty="0"/>
              <a:t>可以看出在比较的时候，模式串向后移动了更多的位数，因此能够更快地完成模式匹配</a:t>
            </a:r>
            <a:endParaRPr lang="en-US" altLang="zh-CN" dirty="0"/>
          </a:p>
        </p:txBody>
      </p:sp>
      <p:grpSp>
        <p:nvGrpSpPr>
          <p:cNvPr id="6" name="组合 5"/>
          <p:cNvGrpSpPr/>
          <p:nvPr/>
        </p:nvGrpSpPr>
        <p:grpSpPr>
          <a:xfrm>
            <a:off x="2208383" y="1881972"/>
            <a:ext cx="7941457" cy="3337728"/>
            <a:chOff x="1748095" y="988629"/>
            <a:chExt cx="8806167" cy="4179459"/>
          </a:xfrm>
        </p:grpSpPr>
        <p:sp>
          <p:nvSpPr>
            <p:cNvPr id="7" name="文本框 6"/>
            <p:cNvSpPr txBox="1"/>
            <p:nvPr/>
          </p:nvSpPr>
          <p:spPr>
            <a:xfrm>
              <a:off x="1941115" y="1472507"/>
              <a:ext cx="1033890" cy="369332"/>
            </a:xfrm>
            <a:prstGeom prst="rect">
              <a:avLst/>
            </a:prstGeom>
            <a:noFill/>
          </p:spPr>
          <p:txBody>
            <a:bodyPr wrap="square" rtlCol="0">
              <a:spAutoFit/>
            </a:bodyPr>
            <a:lstStyle/>
            <a:p>
              <a:r>
                <a:rPr lang="zh-CN" altLang="en-US" dirty="0"/>
                <a:t>第</a:t>
              </a:r>
              <a:r>
                <a:rPr lang="en-US" altLang="zh-CN" dirty="0"/>
                <a:t>1</a:t>
              </a:r>
              <a:r>
                <a:rPr lang="zh-CN" altLang="en-US" dirty="0"/>
                <a:t>趟</a:t>
              </a:r>
              <a:endParaRPr lang="zh-CN" altLang="en-US" dirty="0"/>
            </a:p>
          </p:txBody>
        </p:sp>
        <p:sp>
          <p:nvSpPr>
            <p:cNvPr id="8" name="矩形 7"/>
            <p:cNvSpPr/>
            <p:nvPr/>
          </p:nvSpPr>
          <p:spPr>
            <a:xfrm>
              <a:off x="2843575" y="1131843"/>
              <a:ext cx="304891" cy="461665"/>
            </a:xfrm>
            <a:prstGeom prst="rect">
              <a:avLst/>
            </a:prstGeom>
            <a:noFill/>
          </p:spPr>
          <p:txBody>
            <a:bodyPr wrap="none" lIns="91440" tIns="45720" rIns="91440" bIns="45720">
              <a:spAutoFit/>
            </a:bodyPr>
            <a:lstStyle/>
            <a:p>
              <a:pPr algn="ctr"/>
              <a:r>
                <a:rPr lang="en-US" altLang="zh-CN" sz="2400" b="0" cap="none" spc="0" dirty="0">
                  <a:ln w="0"/>
                  <a:solidFill>
                    <a:schemeClr val="tx1"/>
                  </a:solidFill>
                  <a:effectLst>
                    <a:outerShdw blurRad="38100" dist="19050" dir="2700000" algn="tl" rotWithShape="0">
                      <a:schemeClr val="dk1">
                        <a:alpha val="40000"/>
                      </a:schemeClr>
                    </a:outerShdw>
                  </a:effectLst>
                </a:rPr>
                <a:t>s</a:t>
              </a:r>
              <a:endParaRPr lang="zh-CN" altLang="en-US" sz="2400" b="0" cap="none" spc="0" dirty="0">
                <a:ln w="0"/>
                <a:solidFill>
                  <a:schemeClr val="tx1"/>
                </a:solidFill>
                <a:effectLst>
                  <a:outerShdw blurRad="38100" dist="19050" dir="2700000" algn="tl" rotWithShape="0">
                    <a:schemeClr val="dk1">
                      <a:alpha val="40000"/>
                    </a:schemeClr>
                  </a:outerShdw>
                </a:effectLst>
              </a:endParaRPr>
            </a:p>
          </p:txBody>
        </p:sp>
        <p:sp>
          <p:nvSpPr>
            <p:cNvPr id="9" name="矩形 8"/>
            <p:cNvSpPr/>
            <p:nvPr/>
          </p:nvSpPr>
          <p:spPr>
            <a:xfrm>
              <a:off x="2844811" y="1751089"/>
              <a:ext cx="287258" cy="461665"/>
            </a:xfrm>
            <a:prstGeom prst="rect">
              <a:avLst/>
            </a:prstGeom>
            <a:noFill/>
          </p:spPr>
          <p:txBody>
            <a:bodyPr wrap="none" lIns="91440" tIns="45720" rIns="91440" bIns="45720">
              <a:spAutoFit/>
            </a:bodyPr>
            <a:lstStyle/>
            <a:p>
              <a:pPr algn="ctr"/>
              <a:r>
                <a:rPr lang="en-US" altLang="zh-CN" sz="2400" b="0" cap="none" spc="0" dirty="0">
                  <a:ln w="0"/>
                  <a:solidFill>
                    <a:schemeClr val="tx1"/>
                  </a:solidFill>
                  <a:effectLst>
                    <a:outerShdw blurRad="38100" dist="19050" dir="2700000" algn="tl" rotWithShape="0">
                      <a:schemeClr val="dk1">
                        <a:alpha val="40000"/>
                      </a:schemeClr>
                    </a:outerShdw>
                  </a:effectLst>
                </a:rPr>
                <a:t>t</a:t>
              </a:r>
              <a:endParaRPr lang="zh-CN" altLang="en-US" sz="2400" b="0" cap="none" spc="0" dirty="0">
                <a:ln w="0"/>
                <a:solidFill>
                  <a:schemeClr val="tx1"/>
                </a:solidFill>
                <a:effectLst>
                  <a:outerShdw blurRad="38100" dist="19050" dir="2700000" algn="tl" rotWithShape="0">
                    <a:schemeClr val="dk1">
                      <a:alpha val="40000"/>
                    </a:schemeClr>
                  </a:outerShdw>
                </a:effectLst>
              </a:endParaRPr>
            </a:p>
          </p:txBody>
        </p:sp>
        <p:sp>
          <p:nvSpPr>
            <p:cNvPr id="10" name="矩形 9"/>
            <p:cNvSpPr/>
            <p:nvPr/>
          </p:nvSpPr>
          <p:spPr>
            <a:xfrm>
              <a:off x="3325269" y="1177256"/>
              <a:ext cx="526561" cy="37084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a</a:t>
              </a:r>
              <a:endParaRPr lang="zh-CN" altLang="en-US" b="1" dirty="0">
                <a:solidFill>
                  <a:schemeClr val="tx1"/>
                </a:solidFill>
              </a:endParaRPr>
            </a:p>
          </p:txBody>
        </p:sp>
        <p:sp>
          <p:nvSpPr>
            <p:cNvPr id="11" name="矩形 10"/>
            <p:cNvSpPr/>
            <p:nvPr/>
          </p:nvSpPr>
          <p:spPr>
            <a:xfrm>
              <a:off x="3851830" y="1177256"/>
              <a:ext cx="526561" cy="37084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b</a:t>
              </a:r>
              <a:endParaRPr lang="zh-CN" altLang="en-US" b="1" dirty="0">
                <a:solidFill>
                  <a:schemeClr val="tx1"/>
                </a:solidFill>
              </a:endParaRPr>
            </a:p>
          </p:txBody>
        </p:sp>
        <p:sp>
          <p:nvSpPr>
            <p:cNvPr id="12" name="矩形 11"/>
            <p:cNvSpPr/>
            <p:nvPr/>
          </p:nvSpPr>
          <p:spPr>
            <a:xfrm>
              <a:off x="4378391" y="1177256"/>
              <a:ext cx="526561" cy="370840"/>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a</a:t>
              </a:r>
              <a:endParaRPr lang="zh-CN" altLang="en-US" b="1" dirty="0">
                <a:solidFill>
                  <a:schemeClr val="tx1"/>
                </a:solidFill>
              </a:endParaRPr>
            </a:p>
          </p:txBody>
        </p:sp>
        <p:sp>
          <p:nvSpPr>
            <p:cNvPr id="13" name="矩形 12"/>
            <p:cNvSpPr/>
            <p:nvPr/>
          </p:nvSpPr>
          <p:spPr>
            <a:xfrm>
              <a:off x="4904952" y="1177256"/>
              <a:ext cx="526561" cy="37084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b="1" dirty="0">
                  <a:solidFill>
                    <a:schemeClr val="tx1"/>
                  </a:solidFill>
                </a:rPr>
                <a:t>b</a:t>
              </a:r>
              <a:endParaRPr lang="zh-CN" altLang="en-US" b="1" dirty="0">
                <a:solidFill>
                  <a:schemeClr val="tx1"/>
                </a:solidFill>
              </a:endParaRPr>
            </a:p>
          </p:txBody>
        </p:sp>
        <p:sp>
          <p:nvSpPr>
            <p:cNvPr id="14" name="矩形 13"/>
            <p:cNvSpPr/>
            <p:nvPr/>
          </p:nvSpPr>
          <p:spPr>
            <a:xfrm>
              <a:off x="5431513" y="1177256"/>
              <a:ext cx="526561" cy="37084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b="1" dirty="0">
                  <a:solidFill>
                    <a:schemeClr val="tx1"/>
                  </a:solidFill>
                </a:rPr>
                <a:t>c</a:t>
              </a:r>
              <a:endParaRPr lang="zh-CN" altLang="en-US" b="1" dirty="0">
                <a:solidFill>
                  <a:schemeClr val="tx1"/>
                </a:solidFill>
              </a:endParaRPr>
            </a:p>
          </p:txBody>
        </p:sp>
        <p:sp>
          <p:nvSpPr>
            <p:cNvPr id="15" name="矩形 14"/>
            <p:cNvSpPr/>
            <p:nvPr/>
          </p:nvSpPr>
          <p:spPr>
            <a:xfrm>
              <a:off x="3325269" y="1808860"/>
              <a:ext cx="526561" cy="37084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a</a:t>
              </a:r>
              <a:endParaRPr lang="zh-CN" altLang="en-US" b="1" dirty="0">
                <a:solidFill>
                  <a:schemeClr val="tx1"/>
                </a:solidFill>
              </a:endParaRPr>
            </a:p>
          </p:txBody>
        </p:sp>
        <p:sp>
          <p:nvSpPr>
            <p:cNvPr id="16" name="矩形 15"/>
            <p:cNvSpPr/>
            <p:nvPr/>
          </p:nvSpPr>
          <p:spPr>
            <a:xfrm>
              <a:off x="3851830" y="1808860"/>
              <a:ext cx="526561" cy="37084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b</a:t>
              </a:r>
              <a:endParaRPr lang="zh-CN" altLang="en-US" b="1" dirty="0">
                <a:solidFill>
                  <a:schemeClr val="tx1"/>
                </a:solidFill>
              </a:endParaRPr>
            </a:p>
          </p:txBody>
        </p:sp>
        <p:sp>
          <p:nvSpPr>
            <p:cNvPr id="17" name="矩形 16"/>
            <p:cNvSpPr/>
            <p:nvPr/>
          </p:nvSpPr>
          <p:spPr>
            <a:xfrm>
              <a:off x="4378391" y="1808860"/>
              <a:ext cx="526561" cy="370840"/>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b="1" dirty="0">
                  <a:solidFill>
                    <a:schemeClr val="tx1"/>
                  </a:solidFill>
                </a:rPr>
                <a:t>c</a:t>
              </a:r>
              <a:endParaRPr lang="zh-CN" altLang="en-US" b="1" dirty="0">
                <a:solidFill>
                  <a:schemeClr val="tx1"/>
                </a:solidFill>
              </a:endParaRPr>
            </a:p>
          </p:txBody>
        </p:sp>
        <p:sp>
          <p:nvSpPr>
            <p:cNvPr id="18" name="文本框 17"/>
            <p:cNvSpPr txBox="1"/>
            <p:nvPr/>
          </p:nvSpPr>
          <p:spPr>
            <a:xfrm>
              <a:off x="1941114" y="2912154"/>
              <a:ext cx="1033890" cy="369332"/>
            </a:xfrm>
            <a:prstGeom prst="rect">
              <a:avLst/>
            </a:prstGeom>
            <a:noFill/>
          </p:spPr>
          <p:txBody>
            <a:bodyPr wrap="square" rtlCol="0">
              <a:spAutoFit/>
            </a:bodyPr>
            <a:lstStyle/>
            <a:p>
              <a:r>
                <a:rPr lang="zh-CN" altLang="en-US" dirty="0"/>
                <a:t>第</a:t>
              </a:r>
              <a:r>
                <a:rPr lang="en-US" altLang="zh-CN" dirty="0"/>
                <a:t>2</a:t>
              </a:r>
              <a:r>
                <a:rPr lang="zh-CN" altLang="en-US" dirty="0"/>
                <a:t>趟</a:t>
              </a:r>
              <a:endParaRPr lang="zh-CN" altLang="en-US" dirty="0"/>
            </a:p>
          </p:txBody>
        </p:sp>
        <p:sp>
          <p:nvSpPr>
            <p:cNvPr id="19" name="矩形 18"/>
            <p:cNvSpPr/>
            <p:nvPr/>
          </p:nvSpPr>
          <p:spPr>
            <a:xfrm>
              <a:off x="2843574" y="2571490"/>
              <a:ext cx="304891" cy="461665"/>
            </a:xfrm>
            <a:prstGeom prst="rect">
              <a:avLst/>
            </a:prstGeom>
            <a:noFill/>
          </p:spPr>
          <p:txBody>
            <a:bodyPr wrap="none" lIns="91440" tIns="45720" rIns="91440" bIns="45720">
              <a:spAutoFit/>
            </a:bodyPr>
            <a:lstStyle/>
            <a:p>
              <a:pPr algn="ctr"/>
              <a:r>
                <a:rPr lang="en-US" altLang="zh-CN" sz="2400" b="0" cap="none" spc="0" dirty="0">
                  <a:ln w="0"/>
                  <a:solidFill>
                    <a:schemeClr val="tx1"/>
                  </a:solidFill>
                  <a:effectLst>
                    <a:outerShdw blurRad="38100" dist="19050" dir="2700000" algn="tl" rotWithShape="0">
                      <a:schemeClr val="dk1">
                        <a:alpha val="40000"/>
                      </a:schemeClr>
                    </a:outerShdw>
                  </a:effectLst>
                </a:rPr>
                <a:t>s</a:t>
              </a:r>
              <a:endParaRPr lang="zh-CN" altLang="en-US" sz="2400" b="0" cap="none" spc="0" dirty="0">
                <a:ln w="0"/>
                <a:solidFill>
                  <a:schemeClr val="tx1"/>
                </a:solidFill>
                <a:effectLst>
                  <a:outerShdw blurRad="38100" dist="19050" dir="2700000" algn="tl" rotWithShape="0">
                    <a:schemeClr val="dk1">
                      <a:alpha val="40000"/>
                    </a:schemeClr>
                  </a:outerShdw>
                </a:effectLst>
              </a:endParaRPr>
            </a:p>
          </p:txBody>
        </p:sp>
        <p:sp>
          <p:nvSpPr>
            <p:cNvPr id="20" name="矩形 19"/>
            <p:cNvSpPr/>
            <p:nvPr/>
          </p:nvSpPr>
          <p:spPr>
            <a:xfrm>
              <a:off x="2844810" y="3158470"/>
              <a:ext cx="287258" cy="461665"/>
            </a:xfrm>
            <a:prstGeom prst="rect">
              <a:avLst/>
            </a:prstGeom>
            <a:noFill/>
          </p:spPr>
          <p:txBody>
            <a:bodyPr wrap="none" lIns="91440" tIns="45720" rIns="91440" bIns="45720">
              <a:spAutoFit/>
            </a:bodyPr>
            <a:lstStyle/>
            <a:p>
              <a:pPr algn="ctr"/>
              <a:r>
                <a:rPr lang="en-US" altLang="zh-CN" sz="2400" b="0" cap="none" spc="0" dirty="0">
                  <a:ln w="0"/>
                  <a:solidFill>
                    <a:schemeClr val="tx1"/>
                  </a:solidFill>
                  <a:effectLst>
                    <a:outerShdw blurRad="38100" dist="19050" dir="2700000" algn="tl" rotWithShape="0">
                      <a:schemeClr val="dk1">
                        <a:alpha val="40000"/>
                      </a:schemeClr>
                    </a:outerShdw>
                  </a:effectLst>
                </a:rPr>
                <a:t>t</a:t>
              </a:r>
              <a:endParaRPr lang="zh-CN" altLang="en-US" sz="2400" b="0" cap="none" spc="0" dirty="0">
                <a:ln w="0"/>
                <a:solidFill>
                  <a:schemeClr val="tx1"/>
                </a:solidFill>
                <a:effectLst>
                  <a:outerShdw blurRad="38100" dist="19050" dir="2700000" algn="tl" rotWithShape="0">
                    <a:schemeClr val="dk1">
                      <a:alpha val="40000"/>
                    </a:schemeClr>
                  </a:outerShdw>
                </a:effectLst>
              </a:endParaRPr>
            </a:p>
          </p:txBody>
        </p:sp>
        <p:sp>
          <p:nvSpPr>
            <p:cNvPr id="21" name="矩形 20"/>
            <p:cNvSpPr/>
            <p:nvPr/>
          </p:nvSpPr>
          <p:spPr>
            <a:xfrm>
              <a:off x="5958074" y="1177255"/>
              <a:ext cx="526561" cy="37084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b="1" dirty="0">
                  <a:solidFill>
                    <a:schemeClr val="tx1"/>
                  </a:solidFill>
                </a:rPr>
                <a:t>a</a:t>
              </a:r>
              <a:endParaRPr lang="zh-CN" altLang="en-US" b="1" dirty="0">
                <a:solidFill>
                  <a:schemeClr val="tx1"/>
                </a:solidFill>
              </a:endParaRPr>
            </a:p>
          </p:txBody>
        </p:sp>
        <p:sp>
          <p:nvSpPr>
            <p:cNvPr id="22" name="矩形 21"/>
            <p:cNvSpPr/>
            <p:nvPr/>
          </p:nvSpPr>
          <p:spPr>
            <a:xfrm>
              <a:off x="9380714" y="3219559"/>
              <a:ext cx="904415" cy="338554"/>
            </a:xfrm>
            <a:prstGeom prst="rect">
              <a:avLst/>
            </a:prstGeom>
            <a:noFill/>
          </p:spPr>
          <p:txBody>
            <a:bodyPr wrap="none" lIns="91440" tIns="45720" rIns="91440" bIns="45720">
              <a:spAutoFit/>
            </a:bodyPr>
            <a:lstStyle/>
            <a:p>
              <a:pPr algn="ctr"/>
              <a:r>
                <a:rPr lang="zh-CN" altLang="en-US" sz="1600" dirty="0">
                  <a:ln w="0"/>
                  <a:effectLst>
                    <a:outerShdw blurRad="38100" dist="19050" dir="2700000" algn="tl" rotWithShape="0">
                      <a:schemeClr val="dk1">
                        <a:alpha val="40000"/>
                      </a:schemeClr>
                    </a:outerShdw>
                  </a:effectLst>
                </a:rPr>
                <a:t>右移</a:t>
              </a:r>
              <a:r>
                <a:rPr lang="en-US" altLang="zh-CN" sz="1600" dirty="0">
                  <a:ln w="0"/>
                  <a:effectLst>
                    <a:outerShdw blurRad="38100" dist="19050" dir="2700000" algn="tl" rotWithShape="0">
                      <a:schemeClr val="dk1">
                        <a:alpha val="40000"/>
                      </a:schemeClr>
                    </a:outerShdw>
                  </a:effectLst>
                </a:rPr>
                <a:t>2</a:t>
              </a:r>
              <a:r>
                <a:rPr lang="zh-CN" altLang="en-US" sz="1600" dirty="0">
                  <a:ln w="0"/>
                  <a:effectLst>
                    <a:outerShdw blurRad="38100" dist="19050" dir="2700000" algn="tl" rotWithShape="0">
                      <a:schemeClr val="dk1">
                        <a:alpha val="40000"/>
                      </a:schemeClr>
                    </a:outerShdw>
                  </a:effectLst>
                </a:rPr>
                <a:t>位</a:t>
              </a:r>
              <a:endParaRPr lang="zh-CN" altLang="en-US" sz="1600" b="0" cap="none" spc="0" dirty="0">
                <a:ln w="0"/>
                <a:solidFill>
                  <a:schemeClr val="tx1"/>
                </a:solidFill>
                <a:effectLst>
                  <a:outerShdw blurRad="38100" dist="19050" dir="2700000" algn="tl" rotWithShape="0">
                    <a:schemeClr val="dk1">
                      <a:alpha val="40000"/>
                    </a:schemeClr>
                  </a:outerShdw>
                </a:effectLst>
              </a:endParaRPr>
            </a:p>
          </p:txBody>
        </p:sp>
        <p:cxnSp>
          <p:nvCxnSpPr>
            <p:cNvPr id="23" name="直接连接符 22"/>
            <p:cNvCxnSpPr/>
            <p:nvPr/>
          </p:nvCxnSpPr>
          <p:spPr>
            <a:xfrm>
              <a:off x="1748095" y="2406494"/>
              <a:ext cx="8695809"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4" name="直接连接符 23"/>
            <p:cNvCxnSpPr/>
            <p:nvPr/>
          </p:nvCxnSpPr>
          <p:spPr>
            <a:xfrm>
              <a:off x="1748095" y="3824359"/>
              <a:ext cx="8695809"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5" name="直接连接符 24"/>
            <p:cNvCxnSpPr/>
            <p:nvPr/>
          </p:nvCxnSpPr>
          <p:spPr>
            <a:xfrm>
              <a:off x="1748095" y="988629"/>
              <a:ext cx="8695809" cy="0"/>
            </a:xfrm>
            <a:prstGeom prst="line">
              <a:avLst/>
            </a:prstGeom>
            <a:ln w="19050"/>
          </p:spPr>
          <p:style>
            <a:lnRef idx="1">
              <a:schemeClr val="dk1"/>
            </a:lnRef>
            <a:fillRef idx="0">
              <a:schemeClr val="dk1"/>
            </a:fillRef>
            <a:effectRef idx="0">
              <a:schemeClr val="dk1"/>
            </a:effectRef>
            <a:fontRef idx="minor">
              <a:schemeClr val="tx1"/>
            </a:fontRef>
          </p:style>
        </p:cxnSp>
        <p:sp>
          <p:nvSpPr>
            <p:cNvPr id="26" name="矩形 25"/>
            <p:cNvSpPr/>
            <p:nvPr/>
          </p:nvSpPr>
          <p:spPr>
            <a:xfrm>
              <a:off x="6484634" y="1172750"/>
              <a:ext cx="526561" cy="37084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b="1" dirty="0">
                  <a:solidFill>
                    <a:schemeClr val="tx1"/>
                  </a:solidFill>
                </a:rPr>
                <a:t>b</a:t>
              </a:r>
              <a:endParaRPr lang="zh-CN" altLang="en-US" b="1" dirty="0">
                <a:solidFill>
                  <a:schemeClr val="tx1"/>
                </a:solidFill>
              </a:endParaRPr>
            </a:p>
          </p:txBody>
        </p:sp>
        <p:sp>
          <p:nvSpPr>
            <p:cNvPr id="27" name="矩形 26"/>
            <p:cNvSpPr/>
            <p:nvPr/>
          </p:nvSpPr>
          <p:spPr>
            <a:xfrm>
              <a:off x="7011194" y="1172750"/>
              <a:ext cx="526561" cy="37084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b="1" dirty="0">
                  <a:solidFill>
                    <a:schemeClr val="tx1"/>
                  </a:solidFill>
                </a:rPr>
                <a:t>c</a:t>
              </a:r>
              <a:endParaRPr lang="zh-CN" altLang="en-US" b="1" dirty="0">
                <a:solidFill>
                  <a:schemeClr val="tx1"/>
                </a:solidFill>
              </a:endParaRPr>
            </a:p>
          </p:txBody>
        </p:sp>
        <p:sp>
          <p:nvSpPr>
            <p:cNvPr id="28" name="矩形 27"/>
            <p:cNvSpPr/>
            <p:nvPr/>
          </p:nvSpPr>
          <p:spPr>
            <a:xfrm>
              <a:off x="7537755" y="1172750"/>
              <a:ext cx="526561" cy="37084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b="1" dirty="0">
                  <a:solidFill>
                    <a:schemeClr val="tx1"/>
                  </a:solidFill>
                </a:rPr>
                <a:t>a</a:t>
              </a:r>
              <a:endParaRPr lang="zh-CN" altLang="en-US" b="1" dirty="0">
                <a:solidFill>
                  <a:schemeClr val="tx1"/>
                </a:solidFill>
              </a:endParaRPr>
            </a:p>
          </p:txBody>
        </p:sp>
        <p:sp>
          <p:nvSpPr>
            <p:cNvPr id="29" name="矩形 28"/>
            <p:cNvSpPr/>
            <p:nvPr/>
          </p:nvSpPr>
          <p:spPr>
            <a:xfrm>
              <a:off x="8064315" y="1172750"/>
              <a:ext cx="526561" cy="37084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b="1" dirty="0">
                  <a:solidFill>
                    <a:schemeClr val="tx1"/>
                  </a:solidFill>
                </a:rPr>
                <a:t>c</a:t>
              </a:r>
              <a:endParaRPr lang="zh-CN" altLang="en-US" b="1" dirty="0">
                <a:solidFill>
                  <a:schemeClr val="tx1"/>
                </a:solidFill>
              </a:endParaRPr>
            </a:p>
          </p:txBody>
        </p:sp>
        <p:sp>
          <p:nvSpPr>
            <p:cNvPr id="30" name="矩形 29"/>
            <p:cNvSpPr/>
            <p:nvPr/>
          </p:nvSpPr>
          <p:spPr>
            <a:xfrm>
              <a:off x="8590876" y="1172750"/>
              <a:ext cx="526561" cy="37084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b="1" dirty="0">
                  <a:solidFill>
                    <a:schemeClr val="tx1"/>
                  </a:solidFill>
                </a:rPr>
                <a:t>b</a:t>
              </a:r>
              <a:endParaRPr lang="zh-CN" altLang="en-US" b="1" dirty="0">
                <a:solidFill>
                  <a:schemeClr val="tx1"/>
                </a:solidFill>
              </a:endParaRPr>
            </a:p>
          </p:txBody>
        </p:sp>
        <p:sp>
          <p:nvSpPr>
            <p:cNvPr id="31" name="矩形 30"/>
            <p:cNvSpPr/>
            <p:nvPr/>
          </p:nvSpPr>
          <p:spPr>
            <a:xfrm>
              <a:off x="9117436" y="1172750"/>
              <a:ext cx="526561" cy="37084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b="1" dirty="0">
                  <a:solidFill>
                    <a:schemeClr val="tx1"/>
                  </a:solidFill>
                </a:rPr>
                <a:t>a</a:t>
              </a:r>
              <a:endParaRPr lang="zh-CN" altLang="en-US" b="1" dirty="0">
                <a:solidFill>
                  <a:schemeClr val="tx1"/>
                </a:solidFill>
              </a:endParaRPr>
            </a:p>
          </p:txBody>
        </p:sp>
        <p:sp>
          <p:nvSpPr>
            <p:cNvPr id="32" name="矩形 31"/>
            <p:cNvSpPr/>
            <p:nvPr/>
          </p:nvSpPr>
          <p:spPr>
            <a:xfrm>
              <a:off x="9643997" y="1172373"/>
              <a:ext cx="526561" cy="37084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b="1" dirty="0">
                  <a:solidFill>
                    <a:schemeClr val="tx1"/>
                  </a:solidFill>
                </a:rPr>
                <a:t>b</a:t>
              </a:r>
              <a:endParaRPr lang="zh-CN" altLang="en-US" b="1" dirty="0">
                <a:solidFill>
                  <a:schemeClr val="tx1"/>
                </a:solidFill>
              </a:endParaRPr>
            </a:p>
          </p:txBody>
        </p:sp>
        <p:sp>
          <p:nvSpPr>
            <p:cNvPr id="33" name="矩形 32"/>
            <p:cNvSpPr/>
            <p:nvPr/>
          </p:nvSpPr>
          <p:spPr>
            <a:xfrm>
              <a:off x="4904950" y="1804887"/>
              <a:ext cx="526561" cy="37084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a</a:t>
              </a:r>
              <a:endParaRPr lang="zh-CN" altLang="en-US" b="1" dirty="0">
                <a:solidFill>
                  <a:schemeClr val="tx1"/>
                </a:solidFill>
              </a:endParaRPr>
            </a:p>
          </p:txBody>
        </p:sp>
        <p:sp>
          <p:nvSpPr>
            <p:cNvPr id="34" name="矩形 33"/>
            <p:cNvSpPr/>
            <p:nvPr/>
          </p:nvSpPr>
          <p:spPr>
            <a:xfrm>
              <a:off x="5431511" y="1807846"/>
              <a:ext cx="526561" cy="37084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c</a:t>
              </a:r>
              <a:endParaRPr lang="zh-CN" altLang="en-US" b="1" dirty="0">
                <a:solidFill>
                  <a:schemeClr val="tx1"/>
                </a:solidFill>
              </a:endParaRPr>
            </a:p>
          </p:txBody>
        </p:sp>
        <p:sp>
          <p:nvSpPr>
            <p:cNvPr id="35" name="矩形 34"/>
            <p:cNvSpPr/>
            <p:nvPr/>
          </p:nvSpPr>
          <p:spPr>
            <a:xfrm>
              <a:off x="3325267" y="2629536"/>
              <a:ext cx="526561" cy="37084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a</a:t>
              </a:r>
              <a:endParaRPr lang="zh-CN" altLang="en-US" b="1" dirty="0">
                <a:solidFill>
                  <a:schemeClr val="tx1"/>
                </a:solidFill>
              </a:endParaRPr>
            </a:p>
          </p:txBody>
        </p:sp>
        <p:sp>
          <p:nvSpPr>
            <p:cNvPr id="36" name="矩形 35"/>
            <p:cNvSpPr/>
            <p:nvPr/>
          </p:nvSpPr>
          <p:spPr>
            <a:xfrm>
              <a:off x="3851828" y="2629536"/>
              <a:ext cx="526561" cy="37084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b</a:t>
              </a:r>
              <a:endParaRPr lang="zh-CN" altLang="en-US" b="1" dirty="0">
                <a:solidFill>
                  <a:schemeClr val="tx1"/>
                </a:solidFill>
              </a:endParaRPr>
            </a:p>
          </p:txBody>
        </p:sp>
        <p:sp>
          <p:nvSpPr>
            <p:cNvPr id="37" name="矩形 36"/>
            <p:cNvSpPr/>
            <p:nvPr/>
          </p:nvSpPr>
          <p:spPr>
            <a:xfrm>
              <a:off x="4378389" y="2629536"/>
              <a:ext cx="526561" cy="37084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b="1" dirty="0">
                  <a:solidFill>
                    <a:schemeClr val="tx1"/>
                  </a:solidFill>
                </a:rPr>
                <a:t>a</a:t>
              </a:r>
              <a:endParaRPr lang="zh-CN" altLang="en-US" b="1" dirty="0">
                <a:solidFill>
                  <a:schemeClr val="tx1"/>
                </a:solidFill>
              </a:endParaRPr>
            </a:p>
          </p:txBody>
        </p:sp>
        <p:sp>
          <p:nvSpPr>
            <p:cNvPr id="38" name="矩形 37"/>
            <p:cNvSpPr/>
            <p:nvPr/>
          </p:nvSpPr>
          <p:spPr>
            <a:xfrm>
              <a:off x="4904950" y="2629536"/>
              <a:ext cx="526561" cy="37084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b="1" dirty="0">
                  <a:solidFill>
                    <a:schemeClr val="tx1"/>
                  </a:solidFill>
                </a:rPr>
                <a:t>b</a:t>
              </a:r>
              <a:endParaRPr lang="zh-CN" altLang="en-US" b="1" dirty="0">
                <a:solidFill>
                  <a:schemeClr val="tx1"/>
                </a:solidFill>
              </a:endParaRPr>
            </a:p>
          </p:txBody>
        </p:sp>
        <p:sp>
          <p:nvSpPr>
            <p:cNvPr id="39" name="矩形 38"/>
            <p:cNvSpPr/>
            <p:nvPr/>
          </p:nvSpPr>
          <p:spPr>
            <a:xfrm>
              <a:off x="5431511" y="2629536"/>
              <a:ext cx="526561" cy="37084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b="1" dirty="0">
                  <a:solidFill>
                    <a:schemeClr val="tx1"/>
                  </a:solidFill>
                </a:rPr>
                <a:t>c</a:t>
              </a:r>
              <a:endParaRPr lang="zh-CN" altLang="en-US" b="1" dirty="0">
                <a:solidFill>
                  <a:schemeClr val="tx1"/>
                </a:solidFill>
              </a:endParaRPr>
            </a:p>
          </p:txBody>
        </p:sp>
        <p:sp>
          <p:nvSpPr>
            <p:cNvPr id="40" name="矩形 39"/>
            <p:cNvSpPr/>
            <p:nvPr/>
          </p:nvSpPr>
          <p:spPr>
            <a:xfrm>
              <a:off x="5958072" y="2629535"/>
              <a:ext cx="526561" cy="37084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b="1" dirty="0">
                  <a:solidFill>
                    <a:schemeClr val="tx1"/>
                  </a:solidFill>
                </a:rPr>
                <a:t>a</a:t>
              </a:r>
              <a:endParaRPr lang="zh-CN" altLang="en-US" b="1" dirty="0">
                <a:solidFill>
                  <a:schemeClr val="tx1"/>
                </a:solidFill>
              </a:endParaRPr>
            </a:p>
          </p:txBody>
        </p:sp>
        <p:sp>
          <p:nvSpPr>
            <p:cNvPr id="41" name="矩形 40"/>
            <p:cNvSpPr/>
            <p:nvPr/>
          </p:nvSpPr>
          <p:spPr>
            <a:xfrm>
              <a:off x="6484632" y="2625030"/>
              <a:ext cx="526561" cy="370840"/>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b="1" dirty="0">
                  <a:solidFill>
                    <a:schemeClr val="tx1"/>
                  </a:solidFill>
                </a:rPr>
                <a:t>b</a:t>
              </a:r>
              <a:endParaRPr lang="zh-CN" altLang="en-US" b="1" dirty="0">
                <a:solidFill>
                  <a:schemeClr val="tx1"/>
                </a:solidFill>
              </a:endParaRPr>
            </a:p>
          </p:txBody>
        </p:sp>
        <p:sp>
          <p:nvSpPr>
            <p:cNvPr id="42" name="矩形 41"/>
            <p:cNvSpPr/>
            <p:nvPr/>
          </p:nvSpPr>
          <p:spPr>
            <a:xfrm>
              <a:off x="7011192" y="2625030"/>
              <a:ext cx="526561" cy="37084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b="1" dirty="0">
                  <a:solidFill>
                    <a:schemeClr val="tx1"/>
                  </a:solidFill>
                </a:rPr>
                <a:t>c</a:t>
              </a:r>
              <a:endParaRPr lang="zh-CN" altLang="en-US" b="1" dirty="0">
                <a:solidFill>
                  <a:schemeClr val="tx1"/>
                </a:solidFill>
              </a:endParaRPr>
            </a:p>
          </p:txBody>
        </p:sp>
        <p:sp>
          <p:nvSpPr>
            <p:cNvPr id="43" name="矩形 42"/>
            <p:cNvSpPr/>
            <p:nvPr/>
          </p:nvSpPr>
          <p:spPr>
            <a:xfrm>
              <a:off x="7537753" y="2625030"/>
              <a:ext cx="526561" cy="37084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b="1" dirty="0">
                  <a:solidFill>
                    <a:schemeClr val="tx1"/>
                  </a:solidFill>
                </a:rPr>
                <a:t>a</a:t>
              </a:r>
              <a:endParaRPr lang="zh-CN" altLang="en-US" b="1" dirty="0">
                <a:solidFill>
                  <a:schemeClr val="tx1"/>
                </a:solidFill>
              </a:endParaRPr>
            </a:p>
          </p:txBody>
        </p:sp>
        <p:sp>
          <p:nvSpPr>
            <p:cNvPr id="44" name="矩形 43"/>
            <p:cNvSpPr/>
            <p:nvPr/>
          </p:nvSpPr>
          <p:spPr>
            <a:xfrm>
              <a:off x="8064313" y="2625030"/>
              <a:ext cx="526561" cy="37084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b="1" dirty="0">
                  <a:solidFill>
                    <a:schemeClr val="tx1"/>
                  </a:solidFill>
                </a:rPr>
                <a:t>c</a:t>
              </a:r>
              <a:endParaRPr lang="zh-CN" altLang="en-US" b="1" dirty="0">
                <a:solidFill>
                  <a:schemeClr val="tx1"/>
                </a:solidFill>
              </a:endParaRPr>
            </a:p>
          </p:txBody>
        </p:sp>
        <p:sp>
          <p:nvSpPr>
            <p:cNvPr id="45" name="矩形 44"/>
            <p:cNvSpPr/>
            <p:nvPr/>
          </p:nvSpPr>
          <p:spPr>
            <a:xfrm>
              <a:off x="8590874" y="2625030"/>
              <a:ext cx="526561" cy="37084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b="1" dirty="0">
                  <a:solidFill>
                    <a:schemeClr val="tx1"/>
                  </a:solidFill>
                </a:rPr>
                <a:t>b</a:t>
              </a:r>
              <a:endParaRPr lang="zh-CN" altLang="en-US" b="1" dirty="0">
                <a:solidFill>
                  <a:schemeClr val="tx1"/>
                </a:solidFill>
              </a:endParaRPr>
            </a:p>
          </p:txBody>
        </p:sp>
        <p:sp>
          <p:nvSpPr>
            <p:cNvPr id="46" name="矩形 45"/>
            <p:cNvSpPr/>
            <p:nvPr/>
          </p:nvSpPr>
          <p:spPr>
            <a:xfrm>
              <a:off x="9117434" y="2625030"/>
              <a:ext cx="526561" cy="37084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b="1" dirty="0">
                  <a:solidFill>
                    <a:schemeClr val="tx1"/>
                  </a:solidFill>
                </a:rPr>
                <a:t>a</a:t>
              </a:r>
              <a:endParaRPr lang="zh-CN" altLang="en-US" b="1" dirty="0">
                <a:solidFill>
                  <a:schemeClr val="tx1"/>
                </a:solidFill>
              </a:endParaRPr>
            </a:p>
          </p:txBody>
        </p:sp>
        <p:sp>
          <p:nvSpPr>
            <p:cNvPr id="47" name="矩形 46"/>
            <p:cNvSpPr/>
            <p:nvPr/>
          </p:nvSpPr>
          <p:spPr>
            <a:xfrm>
              <a:off x="9643995" y="2624653"/>
              <a:ext cx="526561" cy="37084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b="1" dirty="0">
                  <a:solidFill>
                    <a:schemeClr val="tx1"/>
                  </a:solidFill>
                </a:rPr>
                <a:t>b</a:t>
              </a:r>
              <a:endParaRPr lang="zh-CN" altLang="en-US" b="1" dirty="0">
                <a:solidFill>
                  <a:schemeClr val="tx1"/>
                </a:solidFill>
              </a:endParaRPr>
            </a:p>
          </p:txBody>
        </p:sp>
        <p:sp>
          <p:nvSpPr>
            <p:cNvPr id="48" name="矩形 47"/>
            <p:cNvSpPr/>
            <p:nvPr/>
          </p:nvSpPr>
          <p:spPr>
            <a:xfrm>
              <a:off x="4378389" y="3223532"/>
              <a:ext cx="526561" cy="37084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a</a:t>
              </a:r>
              <a:endParaRPr lang="zh-CN" altLang="en-US" b="1" dirty="0">
                <a:solidFill>
                  <a:schemeClr val="tx1"/>
                </a:solidFill>
              </a:endParaRPr>
            </a:p>
          </p:txBody>
        </p:sp>
        <p:sp>
          <p:nvSpPr>
            <p:cNvPr id="49" name="矩形 48"/>
            <p:cNvSpPr/>
            <p:nvPr/>
          </p:nvSpPr>
          <p:spPr>
            <a:xfrm>
              <a:off x="4904950" y="3223532"/>
              <a:ext cx="526561" cy="37084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b</a:t>
              </a:r>
              <a:endParaRPr lang="zh-CN" altLang="en-US" b="1" dirty="0">
                <a:solidFill>
                  <a:schemeClr val="tx1"/>
                </a:solidFill>
              </a:endParaRPr>
            </a:p>
          </p:txBody>
        </p:sp>
        <p:sp>
          <p:nvSpPr>
            <p:cNvPr id="50" name="矩形 49"/>
            <p:cNvSpPr/>
            <p:nvPr/>
          </p:nvSpPr>
          <p:spPr>
            <a:xfrm>
              <a:off x="5431511" y="3223532"/>
              <a:ext cx="526561" cy="37084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b="1" dirty="0">
                  <a:solidFill>
                    <a:schemeClr val="tx1"/>
                  </a:solidFill>
                </a:rPr>
                <a:t>c</a:t>
              </a:r>
              <a:endParaRPr lang="zh-CN" altLang="en-US" b="1" dirty="0">
                <a:solidFill>
                  <a:schemeClr val="tx1"/>
                </a:solidFill>
              </a:endParaRPr>
            </a:p>
          </p:txBody>
        </p:sp>
        <p:sp>
          <p:nvSpPr>
            <p:cNvPr id="51" name="矩形 50"/>
            <p:cNvSpPr/>
            <p:nvPr/>
          </p:nvSpPr>
          <p:spPr>
            <a:xfrm>
              <a:off x="5958070" y="3225935"/>
              <a:ext cx="526561" cy="37084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a</a:t>
              </a:r>
              <a:endParaRPr lang="zh-CN" altLang="en-US" b="1" dirty="0">
                <a:solidFill>
                  <a:schemeClr val="tx1"/>
                </a:solidFill>
              </a:endParaRPr>
            </a:p>
          </p:txBody>
        </p:sp>
        <p:sp>
          <p:nvSpPr>
            <p:cNvPr id="52" name="矩形 51"/>
            <p:cNvSpPr/>
            <p:nvPr/>
          </p:nvSpPr>
          <p:spPr>
            <a:xfrm>
              <a:off x="6484631" y="3222976"/>
              <a:ext cx="526561" cy="370840"/>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b="1" dirty="0">
                  <a:solidFill>
                    <a:schemeClr val="tx1"/>
                  </a:solidFill>
                </a:rPr>
                <a:t>c</a:t>
              </a:r>
              <a:endParaRPr lang="zh-CN" altLang="en-US" b="1" dirty="0">
                <a:solidFill>
                  <a:schemeClr val="tx1"/>
                </a:solidFill>
              </a:endParaRPr>
            </a:p>
          </p:txBody>
        </p:sp>
        <p:sp>
          <p:nvSpPr>
            <p:cNvPr id="53" name="文本框 52"/>
            <p:cNvSpPr txBox="1"/>
            <p:nvPr/>
          </p:nvSpPr>
          <p:spPr>
            <a:xfrm>
              <a:off x="1941114" y="4282849"/>
              <a:ext cx="1033890" cy="369332"/>
            </a:xfrm>
            <a:prstGeom prst="rect">
              <a:avLst/>
            </a:prstGeom>
            <a:noFill/>
          </p:spPr>
          <p:txBody>
            <a:bodyPr wrap="square" rtlCol="0">
              <a:spAutoFit/>
            </a:bodyPr>
            <a:lstStyle/>
            <a:p>
              <a:r>
                <a:rPr lang="zh-CN" altLang="en-US" dirty="0"/>
                <a:t>第</a:t>
              </a:r>
              <a:r>
                <a:rPr lang="en-US" altLang="zh-CN" dirty="0"/>
                <a:t>2</a:t>
              </a:r>
              <a:r>
                <a:rPr lang="zh-CN" altLang="en-US" dirty="0"/>
                <a:t>趟</a:t>
              </a:r>
              <a:endParaRPr lang="zh-CN" altLang="en-US" dirty="0"/>
            </a:p>
          </p:txBody>
        </p:sp>
        <p:sp>
          <p:nvSpPr>
            <p:cNvPr id="54" name="矩形 53"/>
            <p:cNvSpPr/>
            <p:nvPr/>
          </p:nvSpPr>
          <p:spPr>
            <a:xfrm>
              <a:off x="2843574" y="3942185"/>
              <a:ext cx="304891" cy="461665"/>
            </a:xfrm>
            <a:prstGeom prst="rect">
              <a:avLst/>
            </a:prstGeom>
            <a:noFill/>
          </p:spPr>
          <p:txBody>
            <a:bodyPr wrap="none" lIns="91440" tIns="45720" rIns="91440" bIns="45720">
              <a:spAutoFit/>
            </a:bodyPr>
            <a:lstStyle/>
            <a:p>
              <a:pPr algn="ctr"/>
              <a:r>
                <a:rPr lang="en-US" altLang="zh-CN" sz="2400" b="0" cap="none" spc="0" dirty="0">
                  <a:ln w="0"/>
                  <a:solidFill>
                    <a:schemeClr val="tx1"/>
                  </a:solidFill>
                  <a:effectLst>
                    <a:outerShdw blurRad="38100" dist="19050" dir="2700000" algn="tl" rotWithShape="0">
                      <a:schemeClr val="dk1">
                        <a:alpha val="40000"/>
                      </a:schemeClr>
                    </a:outerShdw>
                  </a:effectLst>
                </a:rPr>
                <a:t>s</a:t>
              </a:r>
              <a:endParaRPr lang="zh-CN" altLang="en-US" sz="2400" b="0" cap="none" spc="0" dirty="0">
                <a:ln w="0"/>
                <a:solidFill>
                  <a:schemeClr val="tx1"/>
                </a:solidFill>
                <a:effectLst>
                  <a:outerShdw blurRad="38100" dist="19050" dir="2700000" algn="tl" rotWithShape="0">
                    <a:schemeClr val="dk1">
                      <a:alpha val="40000"/>
                    </a:schemeClr>
                  </a:outerShdw>
                </a:effectLst>
              </a:endParaRPr>
            </a:p>
          </p:txBody>
        </p:sp>
        <p:sp>
          <p:nvSpPr>
            <p:cNvPr id="55" name="矩形 54"/>
            <p:cNvSpPr/>
            <p:nvPr/>
          </p:nvSpPr>
          <p:spPr>
            <a:xfrm>
              <a:off x="2844810" y="4529165"/>
              <a:ext cx="287258" cy="461665"/>
            </a:xfrm>
            <a:prstGeom prst="rect">
              <a:avLst/>
            </a:prstGeom>
            <a:noFill/>
          </p:spPr>
          <p:txBody>
            <a:bodyPr wrap="none" lIns="91440" tIns="45720" rIns="91440" bIns="45720">
              <a:spAutoFit/>
            </a:bodyPr>
            <a:lstStyle/>
            <a:p>
              <a:pPr algn="ctr"/>
              <a:r>
                <a:rPr lang="en-US" altLang="zh-CN" sz="2400" b="0" cap="none" spc="0" dirty="0">
                  <a:ln w="0"/>
                  <a:solidFill>
                    <a:schemeClr val="tx1"/>
                  </a:solidFill>
                  <a:effectLst>
                    <a:outerShdw blurRad="38100" dist="19050" dir="2700000" algn="tl" rotWithShape="0">
                      <a:schemeClr val="dk1">
                        <a:alpha val="40000"/>
                      </a:schemeClr>
                    </a:outerShdw>
                  </a:effectLst>
                </a:rPr>
                <a:t>t</a:t>
              </a:r>
              <a:endParaRPr lang="zh-CN" altLang="en-US" sz="2400" b="0" cap="none" spc="0" dirty="0">
                <a:ln w="0"/>
                <a:solidFill>
                  <a:schemeClr val="tx1"/>
                </a:solidFill>
                <a:effectLst>
                  <a:outerShdw blurRad="38100" dist="19050" dir="2700000" algn="tl" rotWithShape="0">
                    <a:schemeClr val="dk1">
                      <a:alpha val="40000"/>
                    </a:schemeClr>
                  </a:outerShdw>
                </a:effectLst>
              </a:endParaRPr>
            </a:p>
          </p:txBody>
        </p:sp>
        <p:sp>
          <p:nvSpPr>
            <p:cNvPr id="56" name="矩形 55"/>
            <p:cNvSpPr/>
            <p:nvPr/>
          </p:nvSpPr>
          <p:spPr>
            <a:xfrm>
              <a:off x="9380714" y="4590254"/>
              <a:ext cx="904415" cy="338554"/>
            </a:xfrm>
            <a:prstGeom prst="rect">
              <a:avLst/>
            </a:prstGeom>
            <a:noFill/>
          </p:spPr>
          <p:txBody>
            <a:bodyPr wrap="none" lIns="91440" tIns="45720" rIns="91440" bIns="45720">
              <a:spAutoFit/>
            </a:bodyPr>
            <a:lstStyle/>
            <a:p>
              <a:pPr algn="ctr"/>
              <a:r>
                <a:rPr lang="zh-CN" altLang="en-US" sz="1600" dirty="0">
                  <a:ln w="0"/>
                  <a:effectLst>
                    <a:outerShdw blurRad="38100" dist="19050" dir="2700000" algn="tl" rotWithShape="0">
                      <a:schemeClr val="dk1">
                        <a:alpha val="40000"/>
                      </a:schemeClr>
                    </a:outerShdw>
                  </a:effectLst>
                </a:rPr>
                <a:t>右移</a:t>
              </a:r>
              <a:r>
                <a:rPr lang="en-US" altLang="zh-CN" sz="1600" dirty="0">
                  <a:ln w="0"/>
                  <a:effectLst>
                    <a:outerShdw blurRad="38100" dist="19050" dir="2700000" algn="tl" rotWithShape="0">
                      <a:schemeClr val="dk1">
                        <a:alpha val="40000"/>
                      </a:schemeClr>
                    </a:outerShdw>
                  </a:effectLst>
                </a:rPr>
                <a:t>3</a:t>
              </a:r>
              <a:r>
                <a:rPr lang="zh-CN" altLang="en-US" sz="1600" dirty="0">
                  <a:ln w="0"/>
                  <a:effectLst>
                    <a:outerShdw blurRad="38100" dist="19050" dir="2700000" algn="tl" rotWithShape="0">
                      <a:schemeClr val="dk1">
                        <a:alpha val="40000"/>
                      </a:schemeClr>
                    </a:outerShdw>
                  </a:effectLst>
                </a:rPr>
                <a:t>位</a:t>
              </a:r>
              <a:endParaRPr lang="zh-CN" altLang="en-US" sz="1600" b="0" cap="none" spc="0" dirty="0">
                <a:ln w="0"/>
                <a:solidFill>
                  <a:schemeClr val="tx1"/>
                </a:solidFill>
                <a:effectLst>
                  <a:outerShdw blurRad="38100" dist="19050" dir="2700000" algn="tl" rotWithShape="0">
                    <a:schemeClr val="dk1">
                      <a:alpha val="40000"/>
                    </a:schemeClr>
                  </a:outerShdw>
                </a:effectLst>
              </a:endParaRPr>
            </a:p>
          </p:txBody>
        </p:sp>
        <p:sp>
          <p:nvSpPr>
            <p:cNvPr id="57" name="矩形 56"/>
            <p:cNvSpPr/>
            <p:nvPr/>
          </p:nvSpPr>
          <p:spPr>
            <a:xfrm>
              <a:off x="3325267" y="4000231"/>
              <a:ext cx="526561" cy="37084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a</a:t>
              </a:r>
              <a:endParaRPr lang="zh-CN" altLang="en-US" b="1" dirty="0">
                <a:solidFill>
                  <a:schemeClr val="tx1"/>
                </a:solidFill>
              </a:endParaRPr>
            </a:p>
          </p:txBody>
        </p:sp>
        <p:sp>
          <p:nvSpPr>
            <p:cNvPr id="58" name="矩形 57"/>
            <p:cNvSpPr/>
            <p:nvPr/>
          </p:nvSpPr>
          <p:spPr>
            <a:xfrm>
              <a:off x="3851828" y="4000231"/>
              <a:ext cx="526561" cy="37084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b</a:t>
              </a:r>
              <a:endParaRPr lang="zh-CN" altLang="en-US" b="1" dirty="0">
                <a:solidFill>
                  <a:schemeClr val="tx1"/>
                </a:solidFill>
              </a:endParaRPr>
            </a:p>
          </p:txBody>
        </p:sp>
        <p:sp>
          <p:nvSpPr>
            <p:cNvPr id="59" name="矩形 58"/>
            <p:cNvSpPr/>
            <p:nvPr/>
          </p:nvSpPr>
          <p:spPr>
            <a:xfrm>
              <a:off x="4378389" y="4000231"/>
              <a:ext cx="526561" cy="37084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b="1" dirty="0">
                  <a:solidFill>
                    <a:schemeClr val="tx1"/>
                  </a:solidFill>
                </a:rPr>
                <a:t>a</a:t>
              </a:r>
              <a:endParaRPr lang="zh-CN" altLang="en-US" b="1" dirty="0">
                <a:solidFill>
                  <a:schemeClr val="tx1"/>
                </a:solidFill>
              </a:endParaRPr>
            </a:p>
          </p:txBody>
        </p:sp>
        <p:sp>
          <p:nvSpPr>
            <p:cNvPr id="60" name="矩形 59"/>
            <p:cNvSpPr/>
            <p:nvPr/>
          </p:nvSpPr>
          <p:spPr>
            <a:xfrm>
              <a:off x="4904950" y="4000231"/>
              <a:ext cx="526561" cy="37084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b="1" dirty="0">
                  <a:solidFill>
                    <a:schemeClr val="tx1"/>
                  </a:solidFill>
                </a:rPr>
                <a:t>b</a:t>
              </a:r>
              <a:endParaRPr lang="zh-CN" altLang="en-US" b="1" dirty="0">
                <a:solidFill>
                  <a:schemeClr val="tx1"/>
                </a:solidFill>
              </a:endParaRPr>
            </a:p>
          </p:txBody>
        </p:sp>
        <p:sp>
          <p:nvSpPr>
            <p:cNvPr id="61" name="矩形 60"/>
            <p:cNvSpPr/>
            <p:nvPr/>
          </p:nvSpPr>
          <p:spPr>
            <a:xfrm>
              <a:off x="5431511" y="4000231"/>
              <a:ext cx="526561" cy="37084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b="1" dirty="0">
                  <a:solidFill>
                    <a:schemeClr val="tx1"/>
                  </a:solidFill>
                </a:rPr>
                <a:t>c</a:t>
              </a:r>
              <a:endParaRPr lang="zh-CN" altLang="en-US" b="1" dirty="0">
                <a:solidFill>
                  <a:schemeClr val="tx1"/>
                </a:solidFill>
              </a:endParaRPr>
            </a:p>
          </p:txBody>
        </p:sp>
        <p:sp>
          <p:nvSpPr>
            <p:cNvPr id="62" name="矩形 61"/>
            <p:cNvSpPr/>
            <p:nvPr/>
          </p:nvSpPr>
          <p:spPr>
            <a:xfrm>
              <a:off x="5958072" y="4000230"/>
              <a:ext cx="526561" cy="37084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b="1" dirty="0">
                  <a:solidFill>
                    <a:schemeClr val="tx1"/>
                  </a:solidFill>
                </a:rPr>
                <a:t>a</a:t>
              </a:r>
              <a:endParaRPr lang="zh-CN" altLang="en-US" b="1" dirty="0">
                <a:solidFill>
                  <a:schemeClr val="tx1"/>
                </a:solidFill>
              </a:endParaRPr>
            </a:p>
          </p:txBody>
        </p:sp>
        <p:sp>
          <p:nvSpPr>
            <p:cNvPr id="63" name="矩形 62"/>
            <p:cNvSpPr/>
            <p:nvPr/>
          </p:nvSpPr>
          <p:spPr>
            <a:xfrm>
              <a:off x="6484632" y="3995725"/>
              <a:ext cx="526561" cy="37084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b="1" dirty="0">
                  <a:solidFill>
                    <a:schemeClr val="tx1"/>
                  </a:solidFill>
                </a:rPr>
                <a:t>b</a:t>
              </a:r>
              <a:endParaRPr lang="zh-CN" altLang="en-US" b="1" dirty="0">
                <a:solidFill>
                  <a:schemeClr val="tx1"/>
                </a:solidFill>
              </a:endParaRPr>
            </a:p>
          </p:txBody>
        </p:sp>
        <p:sp>
          <p:nvSpPr>
            <p:cNvPr id="64" name="矩形 63"/>
            <p:cNvSpPr/>
            <p:nvPr/>
          </p:nvSpPr>
          <p:spPr>
            <a:xfrm>
              <a:off x="7011192" y="3995725"/>
              <a:ext cx="526561" cy="37084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b="1" dirty="0">
                  <a:solidFill>
                    <a:schemeClr val="tx1"/>
                  </a:solidFill>
                </a:rPr>
                <a:t>c</a:t>
              </a:r>
              <a:endParaRPr lang="zh-CN" altLang="en-US" b="1" dirty="0">
                <a:solidFill>
                  <a:schemeClr val="tx1"/>
                </a:solidFill>
              </a:endParaRPr>
            </a:p>
          </p:txBody>
        </p:sp>
        <p:sp>
          <p:nvSpPr>
            <p:cNvPr id="65" name="矩形 64"/>
            <p:cNvSpPr/>
            <p:nvPr/>
          </p:nvSpPr>
          <p:spPr>
            <a:xfrm>
              <a:off x="7537753" y="3995725"/>
              <a:ext cx="526561" cy="37084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b="1" dirty="0">
                  <a:solidFill>
                    <a:schemeClr val="tx1"/>
                  </a:solidFill>
                </a:rPr>
                <a:t>a</a:t>
              </a:r>
              <a:endParaRPr lang="zh-CN" altLang="en-US" b="1" dirty="0">
                <a:solidFill>
                  <a:schemeClr val="tx1"/>
                </a:solidFill>
              </a:endParaRPr>
            </a:p>
          </p:txBody>
        </p:sp>
        <p:sp>
          <p:nvSpPr>
            <p:cNvPr id="66" name="矩形 65"/>
            <p:cNvSpPr/>
            <p:nvPr/>
          </p:nvSpPr>
          <p:spPr>
            <a:xfrm>
              <a:off x="8064313" y="3995725"/>
              <a:ext cx="526561" cy="37084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b="1" dirty="0">
                  <a:solidFill>
                    <a:schemeClr val="tx1"/>
                  </a:solidFill>
                </a:rPr>
                <a:t>c</a:t>
              </a:r>
              <a:endParaRPr lang="zh-CN" altLang="en-US" b="1" dirty="0">
                <a:solidFill>
                  <a:schemeClr val="tx1"/>
                </a:solidFill>
              </a:endParaRPr>
            </a:p>
          </p:txBody>
        </p:sp>
        <p:sp>
          <p:nvSpPr>
            <p:cNvPr id="67" name="矩形 66"/>
            <p:cNvSpPr/>
            <p:nvPr/>
          </p:nvSpPr>
          <p:spPr>
            <a:xfrm>
              <a:off x="8590874" y="3995725"/>
              <a:ext cx="526561" cy="37084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b="1" dirty="0">
                  <a:solidFill>
                    <a:schemeClr val="tx1"/>
                  </a:solidFill>
                </a:rPr>
                <a:t>b</a:t>
              </a:r>
              <a:endParaRPr lang="zh-CN" altLang="en-US" b="1" dirty="0">
                <a:solidFill>
                  <a:schemeClr val="tx1"/>
                </a:solidFill>
              </a:endParaRPr>
            </a:p>
          </p:txBody>
        </p:sp>
        <p:sp>
          <p:nvSpPr>
            <p:cNvPr id="68" name="矩形 67"/>
            <p:cNvSpPr/>
            <p:nvPr/>
          </p:nvSpPr>
          <p:spPr>
            <a:xfrm>
              <a:off x="9117434" y="3995725"/>
              <a:ext cx="526561" cy="37084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b="1" dirty="0">
                  <a:solidFill>
                    <a:schemeClr val="tx1"/>
                  </a:solidFill>
                </a:rPr>
                <a:t>a</a:t>
              </a:r>
              <a:endParaRPr lang="zh-CN" altLang="en-US" b="1" dirty="0">
                <a:solidFill>
                  <a:schemeClr val="tx1"/>
                </a:solidFill>
              </a:endParaRPr>
            </a:p>
          </p:txBody>
        </p:sp>
        <p:sp>
          <p:nvSpPr>
            <p:cNvPr id="69" name="矩形 68"/>
            <p:cNvSpPr/>
            <p:nvPr/>
          </p:nvSpPr>
          <p:spPr>
            <a:xfrm>
              <a:off x="9643995" y="3995348"/>
              <a:ext cx="526561" cy="37084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b="1" dirty="0">
                  <a:solidFill>
                    <a:schemeClr val="tx1"/>
                  </a:solidFill>
                </a:rPr>
                <a:t>b</a:t>
              </a:r>
              <a:endParaRPr lang="zh-CN" altLang="en-US" b="1" dirty="0">
                <a:solidFill>
                  <a:schemeClr val="tx1"/>
                </a:solidFill>
              </a:endParaRPr>
            </a:p>
          </p:txBody>
        </p:sp>
        <p:sp>
          <p:nvSpPr>
            <p:cNvPr id="70" name="矩形 69"/>
            <p:cNvSpPr/>
            <p:nvPr/>
          </p:nvSpPr>
          <p:spPr>
            <a:xfrm>
              <a:off x="5949643" y="4557968"/>
              <a:ext cx="526561" cy="37084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a</a:t>
              </a:r>
              <a:endParaRPr lang="zh-CN" altLang="en-US" b="1" dirty="0">
                <a:solidFill>
                  <a:schemeClr val="tx1"/>
                </a:solidFill>
              </a:endParaRPr>
            </a:p>
          </p:txBody>
        </p:sp>
        <p:sp>
          <p:nvSpPr>
            <p:cNvPr id="71" name="矩形 70"/>
            <p:cNvSpPr/>
            <p:nvPr/>
          </p:nvSpPr>
          <p:spPr>
            <a:xfrm>
              <a:off x="6476204" y="4557968"/>
              <a:ext cx="526561" cy="37084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b</a:t>
              </a:r>
              <a:endParaRPr lang="zh-CN" altLang="en-US" b="1" dirty="0">
                <a:solidFill>
                  <a:schemeClr val="tx1"/>
                </a:solidFill>
              </a:endParaRPr>
            </a:p>
          </p:txBody>
        </p:sp>
        <p:sp>
          <p:nvSpPr>
            <p:cNvPr id="72" name="矩形 71"/>
            <p:cNvSpPr/>
            <p:nvPr/>
          </p:nvSpPr>
          <p:spPr>
            <a:xfrm>
              <a:off x="7002765" y="4557968"/>
              <a:ext cx="526561" cy="37084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b="1" dirty="0">
                  <a:solidFill>
                    <a:schemeClr val="tx1"/>
                  </a:solidFill>
                </a:rPr>
                <a:t>c</a:t>
              </a:r>
              <a:endParaRPr lang="zh-CN" altLang="en-US" b="1" dirty="0">
                <a:solidFill>
                  <a:schemeClr val="tx1"/>
                </a:solidFill>
              </a:endParaRPr>
            </a:p>
          </p:txBody>
        </p:sp>
        <p:sp>
          <p:nvSpPr>
            <p:cNvPr id="73" name="矩形 72"/>
            <p:cNvSpPr/>
            <p:nvPr/>
          </p:nvSpPr>
          <p:spPr>
            <a:xfrm>
              <a:off x="7529324" y="4552438"/>
              <a:ext cx="526561" cy="37084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a</a:t>
              </a:r>
              <a:endParaRPr lang="zh-CN" altLang="en-US" b="1" dirty="0">
                <a:solidFill>
                  <a:schemeClr val="tx1"/>
                </a:solidFill>
              </a:endParaRPr>
            </a:p>
          </p:txBody>
        </p:sp>
        <p:sp>
          <p:nvSpPr>
            <p:cNvPr id="74" name="矩形 73"/>
            <p:cNvSpPr/>
            <p:nvPr/>
          </p:nvSpPr>
          <p:spPr>
            <a:xfrm>
              <a:off x="8055885" y="4557412"/>
              <a:ext cx="526561" cy="37084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b="1" dirty="0">
                  <a:solidFill>
                    <a:schemeClr val="tx1"/>
                  </a:solidFill>
                </a:rPr>
                <a:t>c</a:t>
              </a:r>
              <a:endParaRPr lang="zh-CN" altLang="en-US" b="1" dirty="0">
                <a:solidFill>
                  <a:schemeClr val="tx1"/>
                </a:solidFill>
              </a:endParaRPr>
            </a:p>
          </p:txBody>
        </p:sp>
        <p:cxnSp>
          <p:nvCxnSpPr>
            <p:cNvPr id="75" name="直接连接符 74"/>
            <p:cNvCxnSpPr/>
            <p:nvPr/>
          </p:nvCxnSpPr>
          <p:spPr>
            <a:xfrm>
              <a:off x="1748095" y="5168088"/>
              <a:ext cx="8806167" cy="0"/>
            </a:xfrm>
            <a:prstGeom prst="line">
              <a:avLst/>
            </a:prstGeom>
            <a:ln w="19050"/>
          </p:spPr>
          <p:style>
            <a:lnRef idx="1">
              <a:schemeClr val="dk1"/>
            </a:lnRef>
            <a:fillRef idx="0">
              <a:schemeClr val="dk1"/>
            </a:fillRef>
            <a:effectRef idx="0">
              <a:schemeClr val="dk1"/>
            </a:effectRef>
            <a:fontRef idx="minor">
              <a:schemeClr val="tx1"/>
            </a:fontRef>
          </p:style>
        </p:cxnSp>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2800" dirty="0"/>
              <a:t>KMP</a:t>
            </a:r>
            <a:r>
              <a:rPr lang="zh-CN" altLang="en-US" sz="2800" dirty="0"/>
              <a:t>算法</a:t>
            </a:r>
            <a:endParaRPr lang="zh-CN" altLang="en-US" dirty="0"/>
          </a:p>
        </p:txBody>
      </p:sp>
      <p:sp>
        <p:nvSpPr>
          <p:cNvPr id="3" name="副标题 2"/>
          <p:cNvSpPr>
            <a:spLocks noGrp="1"/>
          </p:cNvSpPr>
          <p:nvPr>
            <p:ph type="subTitle" idx="1"/>
          </p:nvPr>
        </p:nvSpPr>
        <p:spPr/>
        <p:txBody>
          <a:bodyPr/>
          <a:lstStyle/>
          <a:p>
            <a:r>
              <a:rPr lang="en-US" altLang="zh-CN" dirty="0"/>
              <a:t>4.4  </a:t>
            </a:r>
            <a:r>
              <a:rPr lang="zh-CN" altLang="en-US" dirty="0"/>
              <a:t>字符串的模式匹配</a:t>
            </a:r>
            <a:endParaRPr lang="zh-CN" altLang="en-US" dirty="0"/>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endParaRPr lang="zh-CN" altLang="en-US" dirty="0"/>
          </a:p>
        </p:txBody>
      </p:sp>
      <p:sp>
        <p:nvSpPr>
          <p:cNvPr id="5" name="内容占位符 4"/>
          <p:cNvSpPr>
            <a:spLocks noGrp="1"/>
          </p:cNvSpPr>
          <p:nvPr>
            <p:ph idx="11"/>
          </p:nvPr>
        </p:nvSpPr>
        <p:spPr>
          <a:xfrm>
            <a:off x="584225" y="1276350"/>
            <a:ext cx="11055325" cy="5057775"/>
          </a:xfrm>
        </p:spPr>
        <p:txBody>
          <a:bodyPr>
            <a:normAutofit fontScale="92500" lnSpcReduction="10000"/>
          </a:bodyPr>
          <a:lstStyle/>
          <a:p>
            <a:pPr>
              <a:lnSpc>
                <a:spcPct val="110000"/>
              </a:lnSpc>
            </a:pPr>
            <a:r>
              <a:rPr lang="zh-CN" altLang="en-US" dirty="0"/>
              <a:t>      思考：</a:t>
            </a:r>
            <a:endParaRPr lang="en-US" altLang="zh-CN" dirty="0"/>
          </a:p>
          <a:p>
            <a:pPr>
              <a:lnSpc>
                <a:spcPct val="110000"/>
              </a:lnSpc>
            </a:pPr>
            <a:endParaRPr lang="en-US" altLang="zh-CN" dirty="0"/>
          </a:p>
          <a:p>
            <a:pPr>
              <a:lnSpc>
                <a:spcPct val="110000"/>
              </a:lnSpc>
            </a:pPr>
            <a:r>
              <a:rPr lang="zh-CN" altLang="en-US" dirty="0"/>
              <a:t>字符串相关概念：</a:t>
            </a:r>
            <a:endParaRPr lang="en-US" altLang="zh-CN" dirty="0"/>
          </a:p>
          <a:p>
            <a:pPr>
              <a:lnSpc>
                <a:spcPct val="110000"/>
              </a:lnSpc>
            </a:pPr>
            <a:r>
              <a:rPr lang="zh-CN" altLang="en-US" b="1" dirty="0"/>
              <a:t>前缀</a:t>
            </a:r>
            <a:r>
              <a:rPr lang="zh-CN" altLang="en-US" dirty="0"/>
              <a:t>：从长度为</a:t>
            </a:r>
            <a:r>
              <a:rPr lang="en-US" altLang="zh-CN" dirty="0"/>
              <a:t>n</a:t>
            </a:r>
            <a:r>
              <a:rPr lang="zh-CN" altLang="en-US" dirty="0"/>
              <a:t>的字符串第</a:t>
            </a:r>
            <a:r>
              <a:rPr lang="en-US" altLang="zh-CN" dirty="0"/>
              <a:t>0</a:t>
            </a:r>
            <a:r>
              <a:rPr lang="zh-CN" altLang="en-US" dirty="0"/>
              <a:t>位开始，第</a:t>
            </a:r>
            <a:r>
              <a:rPr lang="en-US" altLang="zh-CN" dirty="0" err="1"/>
              <a:t>i</a:t>
            </a:r>
            <a:r>
              <a:rPr lang="zh-CN" altLang="en-US" dirty="0"/>
              <a:t>位（</a:t>
            </a:r>
            <a:r>
              <a:rPr lang="en-US" altLang="zh-CN" dirty="0"/>
              <a:t>0≤i&lt;n-1</a:t>
            </a:r>
            <a:r>
              <a:rPr lang="zh-CN" altLang="en-US" dirty="0"/>
              <a:t>）结束的任意子串。对字符串</a:t>
            </a:r>
            <a:r>
              <a:rPr lang="en-US" altLang="zh-CN" dirty="0"/>
              <a:t>s</a:t>
            </a:r>
            <a:r>
              <a:rPr lang="zh-CN" altLang="en-US" dirty="0"/>
              <a:t>，其前缀可表示为</a:t>
            </a:r>
            <a:r>
              <a:rPr lang="en-US" altLang="zh-CN" dirty="0"/>
              <a:t>s[0...</a:t>
            </a:r>
            <a:r>
              <a:rPr lang="en-US" altLang="zh-CN" dirty="0" err="1"/>
              <a:t>i</a:t>
            </a:r>
            <a:r>
              <a:rPr lang="en-US" altLang="zh-CN" dirty="0"/>
              <a:t>](0≤i&lt;n-1)</a:t>
            </a:r>
            <a:r>
              <a:rPr lang="zh-CN" altLang="en-US" dirty="0"/>
              <a:t>。字符串的所有前缀构成的集合称为前缀集合。</a:t>
            </a:r>
            <a:endParaRPr lang="zh-CN" altLang="en-US" dirty="0"/>
          </a:p>
          <a:p>
            <a:pPr>
              <a:lnSpc>
                <a:spcPct val="110000"/>
              </a:lnSpc>
            </a:pPr>
            <a:r>
              <a:rPr lang="zh-CN" altLang="en-US" b="1" dirty="0"/>
              <a:t>后缀</a:t>
            </a:r>
            <a:r>
              <a:rPr lang="zh-CN" altLang="en-US" dirty="0"/>
              <a:t>：从长度为</a:t>
            </a:r>
            <a:r>
              <a:rPr lang="en-US" altLang="zh-CN" dirty="0"/>
              <a:t>n</a:t>
            </a:r>
            <a:r>
              <a:rPr lang="zh-CN" altLang="en-US" dirty="0"/>
              <a:t>的字符串第</a:t>
            </a:r>
            <a:r>
              <a:rPr lang="en-US" altLang="zh-CN" dirty="0" err="1"/>
              <a:t>i</a:t>
            </a:r>
            <a:r>
              <a:rPr lang="zh-CN" altLang="en-US" dirty="0"/>
              <a:t>位（</a:t>
            </a:r>
            <a:r>
              <a:rPr lang="en-US" altLang="zh-CN" dirty="0"/>
              <a:t>0&lt;</a:t>
            </a:r>
            <a:r>
              <a:rPr lang="en-US" altLang="zh-CN" dirty="0" err="1"/>
              <a:t>i</a:t>
            </a:r>
            <a:r>
              <a:rPr lang="en-US" altLang="zh-CN" dirty="0"/>
              <a:t> ≤n-1</a:t>
            </a:r>
            <a:r>
              <a:rPr lang="zh-CN" altLang="en-US" dirty="0"/>
              <a:t>）开始，最后一位结束的任意子串。对字符串</a:t>
            </a:r>
            <a:r>
              <a:rPr lang="en-US" altLang="zh-CN" dirty="0"/>
              <a:t>s</a:t>
            </a:r>
            <a:r>
              <a:rPr lang="zh-CN" altLang="en-US" dirty="0"/>
              <a:t>，其后缀可表示为</a:t>
            </a:r>
            <a:r>
              <a:rPr lang="en-US" altLang="zh-CN" dirty="0"/>
              <a:t>s[</a:t>
            </a:r>
            <a:r>
              <a:rPr lang="en-US" altLang="zh-CN" dirty="0" err="1"/>
              <a:t>i</a:t>
            </a:r>
            <a:r>
              <a:rPr lang="en-US" altLang="zh-CN" dirty="0"/>
              <a:t>...n-1](0&lt;i≤n-1)</a:t>
            </a:r>
            <a:r>
              <a:rPr lang="zh-CN" altLang="en-US" dirty="0"/>
              <a:t>。字符串的所有后缀构成的集合称为后缀集合。</a:t>
            </a:r>
            <a:endParaRPr lang="zh-CN" altLang="en-US" dirty="0"/>
          </a:p>
          <a:p>
            <a:pPr>
              <a:lnSpc>
                <a:spcPct val="110000"/>
              </a:lnSpc>
            </a:pPr>
            <a:r>
              <a:rPr lang="zh-CN" altLang="en-US" b="1" dirty="0"/>
              <a:t>公共前后缀</a:t>
            </a:r>
            <a:r>
              <a:rPr lang="zh-CN" altLang="en-US" dirty="0"/>
              <a:t>：字符串的前缀集合与后缀集合中相同的子串。</a:t>
            </a:r>
            <a:endParaRPr lang="zh-CN" altLang="en-US" dirty="0"/>
          </a:p>
          <a:p>
            <a:pPr>
              <a:lnSpc>
                <a:spcPct val="110000"/>
              </a:lnSpc>
            </a:pPr>
            <a:r>
              <a:rPr lang="zh-CN" altLang="en-US" b="1" dirty="0"/>
              <a:t>最长公共前后缀</a:t>
            </a:r>
            <a:r>
              <a:rPr lang="zh-CN" altLang="en-US" dirty="0"/>
              <a:t>：字符串的前缀集合与后缀集合中相同的长度最长的子串。</a:t>
            </a:r>
            <a:endParaRPr lang="en-US" altLang="zh-CN" dirty="0"/>
          </a:p>
          <a:p>
            <a:pPr>
              <a:lnSpc>
                <a:spcPct val="110000"/>
              </a:lnSpc>
            </a:pPr>
            <a:endParaRPr lang="zh-CN" altLang="en-US" dirty="0"/>
          </a:p>
          <a:p>
            <a:pPr>
              <a:lnSpc>
                <a:spcPct val="110000"/>
              </a:lnSpc>
            </a:pPr>
            <a:r>
              <a:rPr lang="zh-CN" altLang="en-US" dirty="0"/>
              <a:t>例：字符串</a:t>
            </a:r>
            <a:r>
              <a:rPr lang="en-US" altLang="zh-CN" dirty="0"/>
              <a:t>"</a:t>
            </a:r>
            <a:r>
              <a:rPr lang="en-US" altLang="zh-CN" dirty="0" err="1"/>
              <a:t>aabaa</a:t>
            </a:r>
            <a:r>
              <a:rPr lang="en-US" altLang="zh-CN" dirty="0"/>
              <a:t>“</a:t>
            </a:r>
            <a:endParaRPr lang="en-US" altLang="zh-CN" dirty="0"/>
          </a:p>
          <a:p>
            <a:pPr>
              <a:lnSpc>
                <a:spcPct val="110000"/>
              </a:lnSpc>
            </a:pPr>
            <a:r>
              <a:rPr lang="zh-CN" altLang="en-US" dirty="0"/>
              <a:t>前缀集合为</a:t>
            </a:r>
            <a:r>
              <a:rPr lang="en-US" altLang="zh-CN" dirty="0"/>
              <a:t>{"a","aa","</a:t>
            </a:r>
            <a:r>
              <a:rPr lang="en-US" altLang="zh-CN" dirty="0" err="1"/>
              <a:t>aab</a:t>
            </a:r>
            <a:r>
              <a:rPr lang="en-US" altLang="zh-CN" dirty="0"/>
              <a:t>","</a:t>
            </a:r>
            <a:r>
              <a:rPr lang="en-US" altLang="zh-CN" dirty="0" err="1"/>
              <a:t>aaba</a:t>
            </a:r>
            <a:r>
              <a:rPr lang="en-US" altLang="zh-CN" dirty="0"/>
              <a:t>"}</a:t>
            </a:r>
            <a:r>
              <a:rPr lang="zh-CN" altLang="en-US" dirty="0"/>
              <a:t>，后缀集合为</a:t>
            </a:r>
            <a:r>
              <a:rPr lang="en-US" altLang="zh-CN" dirty="0"/>
              <a:t>{"a","aa","baa","</a:t>
            </a:r>
            <a:r>
              <a:rPr lang="en-US" altLang="zh-CN" dirty="0" err="1"/>
              <a:t>abaa</a:t>
            </a:r>
            <a:r>
              <a:rPr lang="en-US" altLang="zh-CN" dirty="0"/>
              <a:t>"}</a:t>
            </a:r>
            <a:r>
              <a:rPr lang="zh-CN" altLang="en-US" dirty="0"/>
              <a:t>，其公共前后缀包括</a:t>
            </a:r>
            <a:r>
              <a:rPr lang="en-US" altLang="zh-CN" dirty="0"/>
              <a:t>"a"</a:t>
            </a:r>
            <a:r>
              <a:rPr lang="zh-CN" altLang="en-US" dirty="0"/>
              <a:t>和</a:t>
            </a:r>
            <a:r>
              <a:rPr lang="en-US" altLang="zh-CN" dirty="0"/>
              <a:t>"aa"</a:t>
            </a:r>
            <a:r>
              <a:rPr lang="zh-CN" altLang="en-US" dirty="0"/>
              <a:t>两个子串，最长公共前缀为</a:t>
            </a:r>
            <a:r>
              <a:rPr lang="en-US" altLang="zh-CN" dirty="0"/>
              <a:t>"aa"</a:t>
            </a:r>
            <a:r>
              <a:rPr lang="zh-CN" altLang="en-US" dirty="0"/>
              <a:t>这个子串。</a:t>
            </a:r>
            <a:endParaRPr lang="en-US" altLang="zh-CN" dirty="0"/>
          </a:p>
        </p:txBody>
      </p:sp>
      <p:sp>
        <p:nvSpPr>
          <p:cNvPr id="76" name="任意多边形: 形状 75"/>
          <p:cNvSpPr/>
          <p:nvPr/>
        </p:nvSpPr>
        <p:spPr>
          <a:xfrm>
            <a:off x="1868499" y="1201897"/>
            <a:ext cx="8906181" cy="518958"/>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algn="ctr">
              <a:lnSpc>
                <a:spcPct val="110000"/>
              </a:lnSpc>
            </a:pPr>
            <a:r>
              <a:rPr lang="zh-CN" altLang="en-US" sz="2200" dirty="0">
                <a:latin typeface="微软雅黑" panose="020B0503020204020204" pitchFamily="34" charset="-122"/>
                <a:ea typeface="微软雅黑" panose="020B0503020204020204" pitchFamily="34" charset="-122"/>
              </a:rPr>
              <a:t>当出现失配情况时，如何将模式串向右移动正确的位数？</a:t>
            </a:r>
            <a:endParaRPr lang="zh-CN" altLang="zh-CN" sz="2200" dirty="0">
              <a:latin typeface="微软雅黑" panose="020B0503020204020204" pitchFamily="34" charset="-122"/>
              <a:ea typeface="微软雅黑" panose="020B0503020204020204" pitchFamily="34" charset="-122"/>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2800" dirty="0"/>
              <a:t>KMP</a:t>
            </a:r>
            <a:r>
              <a:rPr lang="zh-CN" altLang="en-US" sz="2800" dirty="0"/>
              <a:t>算法</a:t>
            </a:r>
            <a:endParaRPr lang="zh-CN" altLang="en-US" dirty="0"/>
          </a:p>
        </p:txBody>
      </p:sp>
      <p:sp>
        <p:nvSpPr>
          <p:cNvPr id="3" name="副标题 2"/>
          <p:cNvSpPr>
            <a:spLocks noGrp="1"/>
          </p:cNvSpPr>
          <p:nvPr>
            <p:ph type="subTitle" idx="1"/>
          </p:nvPr>
        </p:nvSpPr>
        <p:spPr/>
        <p:txBody>
          <a:bodyPr/>
          <a:lstStyle/>
          <a:p>
            <a:r>
              <a:rPr lang="en-US" altLang="zh-CN" dirty="0"/>
              <a:t>4.4  </a:t>
            </a:r>
            <a:r>
              <a:rPr lang="zh-CN" altLang="en-US" dirty="0"/>
              <a:t>字符串的模式匹配</a:t>
            </a:r>
            <a:endParaRPr lang="zh-CN" altLang="en-US" dirty="0"/>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endParaRPr lang="zh-CN" altLang="en-US" dirty="0"/>
          </a:p>
        </p:txBody>
      </p:sp>
      <p:sp>
        <p:nvSpPr>
          <p:cNvPr id="5" name="内容占位符 4"/>
          <p:cNvSpPr>
            <a:spLocks noGrp="1"/>
          </p:cNvSpPr>
          <p:nvPr>
            <p:ph idx="11"/>
          </p:nvPr>
        </p:nvSpPr>
        <p:spPr>
          <a:xfrm>
            <a:off x="584225" y="1276350"/>
            <a:ext cx="11055325" cy="5057775"/>
          </a:xfrm>
        </p:spPr>
        <p:txBody>
          <a:bodyPr>
            <a:normAutofit fontScale="92500"/>
          </a:bodyPr>
          <a:lstStyle/>
          <a:p>
            <a:pPr>
              <a:lnSpc>
                <a:spcPct val="110000"/>
              </a:lnSpc>
            </a:pPr>
            <a:r>
              <a:rPr lang="zh-CN" altLang="en-US" dirty="0"/>
              <a:t>假设当前模式串</a:t>
            </a:r>
            <a:r>
              <a:rPr lang="en-US" altLang="zh-CN" dirty="0"/>
              <a:t>t</a:t>
            </a:r>
            <a:r>
              <a:rPr lang="zh-CN" altLang="en-US" dirty="0"/>
              <a:t>已经移动到目标串</a:t>
            </a:r>
            <a:r>
              <a:rPr lang="en-US" altLang="zh-CN" dirty="0"/>
              <a:t>s</a:t>
            </a:r>
            <a:r>
              <a:rPr lang="zh-CN" altLang="en-US" dirty="0"/>
              <a:t>的某一位置</a:t>
            </a:r>
            <a:r>
              <a:rPr lang="en-US" altLang="zh-CN" dirty="0"/>
              <a:t>p</a:t>
            </a:r>
            <a:r>
              <a:rPr lang="zh-CN" altLang="en-US" dirty="0"/>
              <a:t>，即字符串</a:t>
            </a:r>
            <a:r>
              <a:rPr lang="en-US" altLang="zh-CN" dirty="0"/>
              <a:t>t</a:t>
            </a:r>
            <a:r>
              <a:rPr lang="zh-CN" altLang="en-US" dirty="0"/>
              <a:t>的第</a:t>
            </a:r>
            <a:r>
              <a:rPr lang="en-US" altLang="zh-CN" dirty="0"/>
              <a:t>0</a:t>
            </a:r>
            <a:r>
              <a:rPr lang="zh-CN" altLang="en-US" dirty="0"/>
              <a:t>位字符与</a:t>
            </a:r>
            <a:r>
              <a:rPr lang="en-US" altLang="zh-CN" dirty="0"/>
              <a:t>s</a:t>
            </a:r>
            <a:r>
              <a:rPr lang="zh-CN" altLang="en-US" dirty="0"/>
              <a:t>的第</a:t>
            </a:r>
            <a:r>
              <a:rPr lang="en-US" altLang="zh-CN" dirty="0"/>
              <a:t>p</a:t>
            </a:r>
            <a:r>
              <a:rPr lang="zh-CN" altLang="en-US" dirty="0"/>
              <a:t>位字符对齐，正在对模式串</a:t>
            </a:r>
            <a:r>
              <a:rPr lang="en-US" altLang="zh-CN" dirty="0"/>
              <a:t>t</a:t>
            </a:r>
            <a:r>
              <a:rPr lang="zh-CN" altLang="en-US" dirty="0"/>
              <a:t>的第</a:t>
            </a:r>
            <a:r>
              <a:rPr lang="en-US" altLang="zh-CN" dirty="0" err="1"/>
              <a:t>i</a:t>
            </a:r>
            <a:r>
              <a:rPr lang="zh-CN" altLang="en-US" dirty="0"/>
              <a:t>位进行匹配，则说明模式串</a:t>
            </a:r>
            <a:r>
              <a:rPr lang="en-US" altLang="zh-CN" dirty="0"/>
              <a:t>t</a:t>
            </a:r>
            <a:r>
              <a:rPr lang="zh-CN" altLang="en-US" dirty="0"/>
              <a:t>的</a:t>
            </a:r>
            <a:r>
              <a:rPr lang="en-US" altLang="zh-CN" dirty="0"/>
              <a:t>i-1</a:t>
            </a:r>
            <a:r>
              <a:rPr lang="zh-CN" altLang="en-US" dirty="0"/>
              <a:t>位之前的子串已经完成匹配，即</a:t>
            </a:r>
            <a:r>
              <a:rPr lang="en-US" altLang="zh-CN" dirty="0"/>
              <a:t>s[p...p+i-1]</a:t>
            </a:r>
            <a:r>
              <a:rPr lang="zh-CN" altLang="en-US" dirty="0"/>
              <a:t>和</a:t>
            </a:r>
            <a:r>
              <a:rPr lang="en-US" altLang="zh-CN" dirty="0"/>
              <a:t>t[0...i-1]</a:t>
            </a:r>
            <a:r>
              <a:rPr lang="zh-CN" altLang="en-US" dirty="0"/>
              <a:t>相同。</a:t>
            </a:r>
            <a:endParaRPr lang="en-US" altLang="zh-CN" dirty="0"/>
          </a:p>
          <a:p>
            <a:pPr>
              <a:lnSpc>
                <a:spcPct val="110000"/>
              </a:lnSpc>
            </a:pPr>
            <a:endParaRPr lang="en-US" altLang="zh-CN" dirty="0"/>
          </a:p>
          <a:p>
            <a:pPr>
              <a:lnSpc>
                <a:spcPct val="110000"/>
              </a:lnSpc>
            </a:pPr>
            <a:endParaRPr lang="en-US" altLang="zh-CN" dirty="0"/>
          </a:p>
          <a:p>
            <a:pPr>
              <a:lnSpc>
                <a:spcPct val="110000"/>
              </a:lnSpc>
            </a:pPr>
            <a:endParaRPr lang="en-US" altLang="zh-CN" dirty="0"/>
          </a:p>
          <a:p>
            <a:pPr>
              <a:lnSpc>
                <a:spcPct val="110000"/>
              </a:lnSpc>
            </a:pPr>
            <a:endParaRPr lang="en-US" altLang="zh-CN" dirty="0"/>
          </a:p>
          <a:p>
            <a:pPr>
              <a:lnSpc>
                <a:spcPct val="110000"/>
              </a:lnSpc>
            </a:pPr>
            <a:endParaRPr lang="en-US" altLang="zh-CN" dirty="0"/>
          </a:p>
          <a:p>
            <a:pPr>
              <a:lnSpc>
                <a:spcPct val="110000"/>
              </a:lnSpc>
            </a:pPr>
            <a:endParaRPr lang="en-US" altLang="zh-CN" dirty="0"/>
          </a:p>
          <a:p>
            <a:pPr>
              <a:lnSpc>
                <a:spcPct val="110000"/>
              </a:lnSpc>
            </a:pPr>
            <a:endParaRPr lang="en-US" altLang="zh-CN" dirty="0"/>
          </a:p>
          <a:p>
            <a:pPr>
              <a:lnSpc>
                <a:spcPct val="110000"/>
              </a:lnSpc>
            </a:pPr>
            <a:endParaRPr lang="en-US" altLang="zh-CN" dirty="0"/>
          </a:p>
          <a:p>
            <a:pPr>
              <a:lnSpc>
                <a:spcPct val="110000"/>
              </a:lnSpc>
            </a:pPr>
            <a:r>
              <a:rPr lang="zh-CN" altLang="en-US" dirty="0"/>
              <a:t>由于</a:t>
            </a:r>
            <a:r>
              <a:rPr lang="en-US" altLang="zh-CN" dirty="0"/>
              <a:t>s[p...p+i-1]</a:t>
            </a:r>
            <a:r>
              <a:rPr lang="zh-CN" altLang="en-US" dirty="0"/>
              <a:t>和</a:t>
            </a:r>
            <a:r>
              <a:rPr lang="en-US" altLang="zh-CN" dirty="0"/>
              <a:t>t[0...i-1]</a:t>
            </a:r>
            <a:r>
              <a:rPr lang="zh-CN" altLang="en-US" dirty="0"/>
              <a:t>已成功匹配，所以显然有</a:t>
            </a:r>
            <a:r>
              <a:rPr lang="en-US" altLang="zh-CN" dirty="0" err="1"/>
              <a:t>sa</a:t>
            </a:r>
            <a:r>
              <a:rPr lang="en-US" altLang="zh-CN" dirty="0"/>
              <a:t>=sb=ta=tb</a:t>
            </a:r>
            <a:r>
              <a:rPr lang="zh-CN" altLang="en-US" dirty="0"/>
              <a:t>成立，记最长公共前后缀长度为</a:t>
            </a:r>
            <a:r>
              <a:rPr lang="en-US" altLang="zh-CN" dirty="0"/>
              <a:t>k</a:t>
            </a:r>
            <a:r>
              <a:rPr lang="zh-CN" altLang="en-US" dirty="0"/>
              <a:t>。</a:t>
            </a:r>
            <a:endParaRPr lang="en-US" altLang="zh-CN" dirty="0"/>
          </a:p>
        </p:txBody>
      </p:sp>
      <p:grpSp>
        <p:nvGrpSpPr>
          <p:cNvPr id="6" name="组合 5"/>
          <p:cNvGrpSpPr/>
          <p:nvPr/>
        </p:nvGrpSpPr>
        <p:grpSpPr>
          <a:xfrm>
            <a:off x="2897493" y="2478598"/>
            <a:ext cx="6764667" cy="3042092"/>
            <a:chOff x="1152513" y="1046295"/>
            <a:chExt cx="7657495" cy="3443600"/>
          </a:xfrm>
        </p:grpSpPr>
        <p:sp>
          <p:nvSpPr>
            <p:cNvPr id="7" name="矩形 6"/>
            <p:cNvSpPr/>
            <p:nvPr/>
          </p:nvSpPr>
          <p:spPr>
            <a:xfrm>
              <a:off x="2907484" y="1847291"/>
              <a:ext cx="750116" cy="37084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err="1">
                  <a:solidFill>
                    <a:schemeClr val="bg1"/>
                  </a:solidFill>
                </a:rPr>
                <a:t>sa</a:t>
              </a:r>
              <a:endParaRPr lang="zh-CN" altLang="en-US" b="1" dirty="0">
                <a:solidFill>
                  <a:schemeClr val="bg1"/>
                </a:solidFill>
              </a:endParaRPr>
            </a:p>
          </p:txBody>
        </p:sp>
        <p:sp>
          <p:nvSpPr>
            <p:cNvPr id="8" name="矩形 7"/>
            <p:cNvSpPr/>
            <p:nvPr/>
          </p:nvSpPr>
          <p:spPr>
            <a:xfrm>
              <a:off x="1152513" y="1796995"/>
              <a:ext cx="304891" cy="461665"/>
            </a:xfrm>
            <a:prstGeom prst="rect">
              <a:avLst/>
            </a:prstGeom>
            <a:noFill/>
          </p:spPr>
          <p:txBody>
            <a:bodyPr wrap="none" lIns="91440" tIns="45720" rIns="91440" bIns="45720">
              <a:spAutoFit/>
            </a:bodyPr>
            <a:lstStyle/>
            <a:p>
              <a:pPr algn="ctr"/>
              <a:r>
                <a:rPr lang="en-US" altLang="zh-CN" sz="2400" b="0" cap="none" spc="0" dirty="0">
                  <a:ln w="0"/>
                  <a:solidFill>
                    <a:schemeClr val="tx1"/>
                  </a:solidFill>
                  <a:effectLst>
                    <a:outerShdw blurRad="38100" dist="19050" dir="2700000" algn="tl" rotWithShape="0">
                      <a:schemeClr val="dk1">
                        <a:alpha val="40000"/>
                      </a:schemeClr>
                    </a:outerShdw>
                  </a:effectLst>
                </a:rPr>
                <a:t>s</a:t>
              </a:r>
              <a:endParaRPr lang="zh-CN" altLang="en-US" sz="2400" b="0" cap="none" spc="0" dirty="0">
                <a:ln w="0"/>
                <a:solidFill>
                  <a:schemeClr val="tx1"/>
                </a:solidFill>
                <a:effectLst>
                  <a:outerShdw blurRad="38100" dist="19050" dir="2700000" algn="tl" rotWithShape="0">
                    <a:schemeClr val="dk1">
                      <a:alpha val="40000"/>
                    </a:schemeClr>
                  </a:outerShdw>
                </a:effectLst>
              </a:endParaRPr>
            </a:p>
          </p:txBody>
        </p:sp>
        <p:sp>
          <p:nvSpPr>
            <p:cNvPr id="9" name="矩形 8"/>
            <p:cNvSpPr/>
            <p:nvPr/>
          </p:nvSpPr>
          <p:spPr>
            <a:xfrm>
              <a:off x="1170145" y="2474922"/>
              <a:ext cx="287259" cy="461665"/>
            </a:xfrm>
            <a:prstGeom prst="rect">
              <a:avLst/>
            </a:prstGeom>
            <a:noFill/>
          </p:spPr>
          <p:txBody>
            <a:bodyPr wrap="none" lIns="91440" tIns="45720" rIns="91440" bIns="45720">
              <a:spAutoFit/>
            </a:bodyPr>
            <a:lstStyle/>
            <a:p>
              <a:pPr algn="ctr"/>
              <a:r>
                <a:rPr lang="en-US" altLang="zh-CN" sz="2400" dirty="0">
                  <a:ln w="0"/>
                  <a:effectLst>
                    <a:outerShdw blurRad="38100" dist="19050" dir="2700000" algn="tl" rotWithShape="0">
                      <a:schemeClr val="dk1">
                        <a:alpha val="40000"/>
                      </a:schemeClr>
                    </a:outerShdw>
                  </a:effectLst>
                </a:rPr>
                <a:t>t</a:t>
              </a:r>
              <a:endParaRPr lang="zh-CN" altLang="en-US" sz="2400" b="0" cap="none" spc="0" dirty="0">
                <a:ln w="0"/>
                <a:solidFill>
                  <a:schemeClr val="tx1"/>
                </a:solidFill>
                <a:effectLst>
                  <a:outerShdw blurRad="38100" dist="19050" dir="2700000" algn="tl" rotWithShape="0">
                    <a:schemeClr val="dk1">
                      <a:alpha val="40000"/>
                    </a:schemeClr>
                  </a:outerShdw>
                </a:effectLst>
              </a:endParaRPr>
            </a:p>
          </p:txBody>
        </p:sp>
        <p:sp>
          <p:nvSpPr>
            <p:cNvPr id="10" name="矩形 9"/>
            <p:cNvSpPr/>
            <p:nvPr/>
          </p:nvSpPr>
          <p:spPr>
            <a:xfrm>
              <a:off x="1757855" y="1842407"/>
              <a:ext cx="1149627" cy="37084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a:t>
              </a:r>
              <a:endParaRPr lang="zh-CN" altLang="en-US" b="1" dirty="0">
                <a:solidFill>
                  <a:schemeClr val="tx1"/>
                </a:solidFill>
              </a:endParaRPr>
            </a:p>
          </p:txBody>
        </p:sp>
        <p:cxnSp>
          <p:nvCxnSpPr>
            <p:cNvPr id="11" name="直接箭头连接符 10"/>
            <p:cNvCxnSpPr/>
            <p:nvPr/>
          </p:nvCxnSpPr>
          <p:spPr>
            <a:xfrm>
              <a:off x="2907482" y="1521372"/>
              <a:ext cx="0" cy="275623"/>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12" name="矩形 11"/>
            <p:cNvSpPr/>
            <p:nvPr/>
          </p:nvSpPr>
          <p:spPr>
            <a:xfrm>
              <a:off x="2734197" y="1046295"/>
              <a:ext cx="346570" cy="461665"/>
            </a:xfrm>
            <a:prstGeom prst="rect">
              <a:avLst/>
            </a:prstGeom>
            <a:noFill/>
          </p:spPr>
          <p:txBody>
            <a:bodyPr wrap="none" lIns="91440" tIns="45720" rIns="91440" bIns="45720">
              <a:spAutoFit/>
            </a:bodyPr>
            <a:lstStyle/>
            <a:p>
              <a:pPr algn="ctr"/>
              <a:r>
                <a:rPr lang="en-US" altLang="zh-CN" sz="2400" i="1" dirty="0">
                  <a:ln w="0"/>
                  <a:effectLst>
                    <a:outerShdw blurRad="38100" dist="19050" dir="2700000" algn="tl" rotWithShape="0">
                      <a:schemeClr val="dk1">
                        <a:alpha val="40000"/>
                      </a:schemeClr>
                    </a:outerShdw>
                  </a:effectLst>
                </a:rPr>
                <a:t>p</a:t>
              </a:r>
              <a:endParaRPr lang="zh-CN" altLang="en-US" sz="2400" b="0" i="1" cap="none" spc="0" dirty="0">
                <a:ln w="0"/>
                <a:solidFill>
                  <a:schemeClr val="tx1"/>
                </a:solidFill>
                <a:effectLst>
                  <a:outerShdw blurRad="38100" dist="19050" dir="2700000" algn="tl" rotWithShape="0">
                    <a:schemeClr val="dk1">
                      <a:alpha val="40000"/>
                    </a:schemeClr>
                  </a:outerShdw>
                </a:effectLst>
              </a:endParaRPr>
            </a:p>
          </p:txBody>
        </p:sp>
        <p:sp>
          <p:nvSpPr>
            <p:cNvPr id="13" name="矩形 12"/>
            <p:cNvSpPr/>
            <p:nvPr/>
          </p:nvSpPr>
          <p:spPr>
            <a:xfrm>
              <a:off x="3657598" y="1847291"/>
              <a:ext cx="939925" cy="36595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solidFill>
              </a:endParaRPr>
            </a:p>
          </p:txBody>
        </p:sp>
        <p:sp>
          <p:nvSpPr>
            <p:cNvPr id="14" name="矩形 13"/>
            <p:cNvSpPr/>
            <p:nvPr/>
          </p:nvSpPr>
          <p:spPr>
            <a:xfrm>
              <a:off x="4589639" y="1842407"/>
              <a:ext cx="750116" cy="38060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b="1" dirty="0">
                  <a:solidFill>
                    <a:schemeClr val="bg1"/>
                  </a:solidFill>
                </a:rPr>
                <a:t>sb</a:t>
              </a:r>
              <a:endParaRPr lang="zh-CN" altLang="en-US" b="1" dirty="0">
                <a:solidFill>
                  <a:schemeClr val="bg1"/>
                </a:solidFill>
              </a:endParaRPr>
            </a:p>
          </p:txBody>
        </p:sp>
        <p:sp>
          <p:nvSpPr>
            <p:cNvPr id="15" name="矩形 14"/>
            <p:cNvSpPr/>
            <p:nvPr/>
          </p:nvSpPr>
          <p:spPr>
            <a:xfrm>
              <a:off x="2907482" y="2494376"/>
              <a:ext cx="750116" cy="37084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b="1" dirty="0">
                  <a:solidFill>
                    <a:schemeClr val="bg1"/>
                  </a:solidFill>
                </a:rPr>
                <a:t>ta</a:t>
              </a:r>
              <a:endParaRPr lang="zh-CN" altLang="en-US" b="1" dirty="0">
                <a:solidFill>
                  <a:schemeClr val="bg1"/>
                </a:solidFill>
              </a:endParaRPr>
            </a:p>
          </p:txBody>
        </p:sp>
        <p:sp>
          <p:nvSpPr>
            <p:cNvPr id="16" name="矩形 15"/>
            <p:cNvSpPr/>
            <p:nvPr/>
          </p:nvSpPr>
          <p:spPr>
            <a:xfrm>
              <a:off x="3657596" y="2489492"/>
              <a:ext cx="939925" cy="36933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solidFill>
              </a:endParaRPr>
            </a:p>
          </p:txBody>
        </p:sp>
        <p:sp>
          <p:nvSpPr>
            <p:cNvPr id="17" name="矩形 16"/>
            <p:cNvSpPr/>
            <p:nvPr/>
          </p:nvSpPr>
          <p:spPr>
            <a:xfrm>
              <a:off x="4589637" y="2489492"/>
              <a:ext cx="750116" cy="37084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b="1" dirty="0">
                  <a:solidFill>
                    <a:schemeClr val="bg1"/>
                  </a:solidFill>
                </a:rPr>
                <a:t>tb</a:t>
              </a:r>
              <a:endParaRPr lang="zh-CN" altLang="en-US" b="1" dirty="0">
                <a:solidFill>
                  <a:schemeClr val="bg1"/>
                </a:solidFill>
              </a:endParaRPr>
            </a:p>
          </p:txBody>
        </p:sp>
        <p:sp>
          <p:nvSpPr>
            <p:cNvPr id="18" name="矩形 17"/>
            <p:cNvSpPr/>
            <p:nvPr/>
          </p:nvSpPr>
          <p:spPr>
            <a:xfrm>
              <a:off x="5339753" y="2489492"/>
              <a:ext cx="1076813" cy="370840"/>
            </a:xfrm>
            <a:prstGeom prst="rect">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b="1" dirty="0">
                <a:solidFill>
                  <a:schemeClr val="bg1">
                    <a:lumMod val="50000"/>
                  </a:schemeClr>
                </a:solidFill>
              </a:endParaRPr>
            </a:p>
          </p:txBody>
        </p:sp>
        <p:sp>
          <p:nvSpPr>
            <p:cNvPr id="19" name="矩形 18"/>
            <p:cNvSpPr/>
            <p:nvPr/>
          </p:nvSpPr>
          <p:spPr>
            <a:xfrm>
              <a:off x="5339753" y="1842407"/>
              <a:ext cx="3470255" cy="370840"/>
            </a:xfrm>
            <a:prstGeom prst="rect">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bg1">
                    <a:lumMod val="50000"/>
                  </a:schemeClr>
                </a:solidFill>
              </a:endParaRPr>
            </a:p>
          </p:txBody>
        </p:sp>
        <p:cxnSp>
          <p:nvCxnSpPr>
            <p:cNvPr id="20" name="直接箭头连接符 19"/>
            <p:cNvCxnSpPr/>
            <p:nvPr/>
          </p:nvCxnSpPr>
          <p:spPr>
            <a:xfrm>
              <a:off x="5333242" y="1521372"/>
              <a:ext cx="0" cy="275623"/>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21" name="矩形 20"/>
            <p:cNvSpPr/>
            <p:nvPr/>
          </p:nvSpPr>
          <p:spPr>
            <a:xfrm>
              <a:off x="4924317" y="1046295"/>
              <a:ext cx="817853" cy="461665"/>
            </a:xfrm>
            <a:prstGeom prst="rect">
              <a:avLst/>
            </a:prstGeom>
            <a:noFill/>
          </p:spPr>
          <p:txBody>
            <a:bodyPr wrap="none" lIns="91440" tIns="45720" rIns="91440" bIns="45720">
              <a:spAutoFit/>
            </a:bodyPr>
            <a:lstStyle/>
            <a:p>
              <a:pPr algn="ctr"/>
              <a:r>
                <a:rPr lang="en-US" altLang="zh-CN" sz="2400" i="1" dirty="0">
                  <a:ln w="0"/>
                  <a:effectLst>
                    <a:outerShdw blurRad="38100" dist="19050" dir="2700000" algn="tl" rotWithShape="0">
                      <a:schemeClr val="dk1">
                        <a:alpha val="40000"/>
                      </a:schemeClr>
                    </a:outerShdw>
                  </a:effectLst>
                </a:rPr>
                <a:t>p</a:t>
              </a:r>
              <a:r>
                <a:rPr lang="en-US" altLang="zh-CN" sz="2400" b="0" i="1" cap="none" spc="0" dirty="0">
                  <a:ln w="0"/>
                  <a:solidFill>
                    <a:schemeClr val="tx1"/>
                  </a:solidFill>
                  <a:effectLst>
                    <a:outerShdw blurRad="38100" dist="19050" dir="2700000" algn="tl" rotWithShape="0">
                      <a:schemeClr val="dk1">
                        <a:alpha val="40000"/>
                      </a:schemeClr>
                    </a:outerShdw>
                  </a:effectLst>
                </a:rPr>
                <a:t>+i-1</a:t>
              </a:r>
              <a:endParaRPr lang="zh-CN" altLang="en-US" sz="2400" b="0" i="1" cap="none" spc="0" dirty="0">
                <a:ln w="0"/>
                <a:solidFill>
                  <a:schemeClr val="tx1"/>
                </a:solidFill>
                <a:effectLst>
                  <a:outerShdw blurRad="38100" dist="19050" dir="2700000" algn="tl" rotWithShape="0">
                    <a:schemeClr val="dk1">
                      <a:alpha val="40000"/>
                    </a:schemeClr>
                  </a:outerShdw>
                </a:effectLst>
              </a:endParaRPr>
            </a:p>
          </p:txBody>
        </p:sp>
        <p:cxnSp>
          <p:nvCxnSpPr>
            <p:cNvPr id="22" name="直接箭头连接符 21"/>
            <p:cNvCxnSpPr/>
            <p:nvPr/>
          </p:nvCxnSpPr>
          <p:spPr>
            <a:xfrm flipV="1">
              <a:off x="2899715" y="2936588"/>
              <a:ext cx="1" cy="263075"/>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3" name="直接箭头连接符 22"/>
            <p:cNvCxnSpPr/>
            <p:nvPr/>
          </p:nvCxnSpPr>
          <p:spPr>
            <a:xfrm flipV="1">
              <a:off x="5333241" y="2936587"/>
              <a:ext cx="1" cy="263075"/>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24" name="矩形 23"/>
            <p:cNvSpPr/>
            <p:nvPr/>
          </p:nvSpPr>
          <p:spPr>
            <a:xfrm>
              <a:off x="2737403" y="3122813"/>
              <a:ext cx="340158" cy="461665"/>
            </a:xfrm>
            <a:prstGeom prst="rect">
              <a:avLst/>
            </a:prstGeom>
            <a:noFill/>
          </p:spPr>
          <p:txBody>
            <a:bodyPr wrap="none" lIns="91440" tIns="45720" rIns="91440" bIns="45720">
              <a:spAutoFit/>
            </a:bodyPr>
            <a:lstStyle/>
            <a:p>
              <a:pPr algn="ctr"/>
              <a:r>
                <a:rPr lang="en-US" altLang="zh-CN" sz="2400" i="1" dirty="0">
                  <a:ln w="0"/>
                  <a:effectLst>
                    <a:outerShdw blurRad="38100" dist="19050" dir="2700000" algn="tl" rotWithShape="0">
                      <a:schemeClr val="dk1">
                        <a:alpha val="40000"/>
                      </a:schemeClr>
                    </a:outerShdw>
                  </a:effectLst>
                </a:rPr>
                <a:t>0</a:t>
              </a:r>
              <a:endParaRPr lang="zh-CN" altLang="en-US" sz="2400" b="0" i="1" cap="none" spc="0" dirty="0">
                <a:ln w="0"/>
                <a:solidFill>
                  <a:schemeClr val="tx1"/>
                </a:solidFill>
                <a:effectLst>
                  <a:outerShdw blurRad="38100" dist="19050" dir="2700000" algn="tl" rotWithShape="0">
                    <a:schemeClr val="dk1">
                      <a:alpha val="40000"/>
                    </a:schemeClr>
                  </a:outerShdw>
                </a:effectLst>
              </a:endParaRPr>
            </a:p>
          </p:txBody>
        </p:sp>
        <p:sp>
          <p:nvSpPr>
            <p:cNvPr id="25" name="矩形 24"/>
            <p:cNvSpPr/>
            <p:nvPr/>
          </p:nvSpPr>
          <p:spPr>
            <a:xfrm>
              <a:off x="5087119" y="3122813"/>
              <a:ext cx="505268" cy="461665"/>
            </a:xfrm>
            <a:prstGeom prst="rect">
              <a:avLst/>
            </a:prstGeom>
            <a:noFill/>
          </p:spPr>
          <p:txBody>
            <a:bodyPr wrap="none" lIns="91440" tIns="45720" rIns="91440" bIns="45720">
              <a:spAutoFit/>
            </a:bodyPr>
            <a:lstStyle/>
            <a:p>
              <a:pPr algn="ctr"/>
              <a:r>
                <a:rPr lang="en-US" altLang="zh-CN" sz="2400" i="1" dirty="0">
                  <a:ln w="0"/>
                  <a:effectLst>
                    <a:outerShdw blurRad="38100" dist="19050" dir="2700000" algn="tl" rotWithShape="0">
                      <a:schemeClr val="dk1">
                        <a:alpha val="40000"/>
                      </a:schemeClr>
                    </a:outerShdw>
                  </a:effectLst>
                </a:rPr>
                <a:t>i-1</a:t>
              </a:r>
              <a:endParaRPr lang="zh-CN" altLang="en-US" sz="2400" b="0" i="1" cap="none" spc="0" dirty="0">
                <a:ln w="0"/>
                <a:solidFill>
                  <a:schemeClr val="tx1"/>
                </a:solidFill>
                <a:effectLst>
                  <a:outerShdw blurRad="38100" dist="19050" dir="2700000" algn="tl" rotWithShape="0">
                    <a:schemeClr val="dk1">
                      <a:alpha val="40000"/>
                    </a:schemeClr>
                  </a:outerShdw>
                </a:effectLst>
              </a:endParaRPr>
            </a:p>
          </p:txBody>
        </p:sp>
        <p:cxnSp>
          <p:nvCxnSpPr>
            <p:cNvPr id="26" name="直接连接符 25"/>
            <p:cNvCxnSpPr/>
            <p:nvPr/>
          </p:nvCxnSpPr>
          <p:spPr>
            <a:xfrm>
              <a:off x="2907482" y="3735977"/>
              <a:ext cx="0" cy="226423"/>
            </a:xfrm>
            <a:prstGeom prst="line">
              <a:avLst/>
            </a:prstGeom>
            <a:ln w="38100"/>
          </p:spPr>
          <p:style>
            <a:lnRef idx="1">
              <a:schemeClr val="dk1"/>
            </a:lnRef>
            <a:fillRef idx="0">
              <a:schemeClr val="dk1"/>
            </a:fillRef>
            <a:effectRef idx="0">
              <a:schemeClr val="dk1"/>
            </a:effectRef>
            <a:fontRef idx="minor">
              <a:schemeClr val="tx1"/>
            </a:fontRef>
          </p:style>
        </p:cxnSp>
        <p:cxnSp>
          <p:nvCxnSpPr>
            <p:cNvPr id="27" name="直接连接符 26"/>
            <p:cNvCxnSpPr/>
            <p:nvPr/>
          </p:nvCxnSpPr>
          <p:spPr>
            <a:xfrm>
              <a:off x="5339753" y="3740331"/>
              <a:ext cx="0" cy="226423"/>
            </a:xfrm>
            <a:prstGeom prst="line">
              <a:avLst/>
            </a:prstGeom>
            <a:ln w="38100"/>
          </p:spPr>
          <p:style>
            <a:lnRef idx="1">
              <a:schemeClr val="dk1"/>
            </a:lnRef>
            <a:fillRef idx="0">
              <a:schemeClr val="dk1"/>
            </a:fillRef>
            <a:effectRef idx="0">
              <a:schemeClr val="dk1"/>
            </a:effectRef>
            <a:fontRef idx="minor">
              <a:schemeClr val="tx1"/>
            </a:fontRef>
          </p:style>
        </p:cxnSp>
        <p:cxnSp>
          <p:nvCxnSpPr>
            <p:cNvPr id="28" name="直接连接符 27"/>
            <p:cNvCxnSpPr/>
            <p:nvPr/>
          </p:nvCxnSpPr>
          <p:spPr>
            <a:xfrm>
              <a:off x="2907482" y="3849188"/>
              <a:ext cx="2432271" cy="0"/>
            </a:xfrm>
            <a:prstGeom prst="line">
              <a:avLst/>
            </a:prstGeom>
            <a:ln w="28575"/>
          </p:spPr>
          <p:style>
            <a:lnRef idx="1">
              <a:schemeClr val="dk1"/>
            </a:lnRef>
            <a:fillRef idx="0">
              <a:schemeClr val="dk1"/>
            </a:fillRef>
            <a:effectRef idx="0">
              <a:schemeClr val="dk1"/>
            </a:effectRef>
            <a:fontRef idx="minor">
              <a:schemeClr val="tx1"/>
            </a:fontRef>
          </p:style>
        </p:cxnSp>
        <p:sp>
          <p:nvSpPr>
            <p:cNvPr id="29" name="矩形 28"/>
            <p:cNvSpPr/>
            <p:nvPr/>
          </p:nvSpPr>
          <p:spPr>
            <a:xfrm>
              <a:off x="3241378" y="3843564"/>
              <a:ext cx="1826141" cy="646331"/>
            </a:xfrm>
            <a:prstGeom prst="rect">
              <a:avLst/>
            </a:prstGeom>
            <a:noFill/>
          </p:spPr>
          <p:txBody>
            <a:bodyPr wrap="none" lIns="91440" tIns="45720" rIns="91440" bIns="45720">
              <a:spAutoFit/>
            </a:bodyPr>
            <a:lstStyle/>
            <a:p>
              <a:pPr algn="ctr"/>
              <a:r>
                <a:rPr lang="en-US" altLang="zh-CN" b="0" i="1"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ea typeface="宋体" panose="02010600030101010101" pitchFamily="2" charset="-122"/>
                  <a:cs typeface="Times New Roman" panose="02020603050405020304" pitchFamily="18" charset="0"/>
                </a:rPr>
                <a:t>i-1</a:t>
              </a:r>
              <a:r>
                <a:rPr lang="zh-CN" altLang="en-US"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ea typeface="宋体" panose="02010600030101010101" pitchFamily="2" charset="-122"/>
                  <a:cs typeface="Times New Roman" panose="02020603050405020304" pitchFamily="18" charset="0"/>
                </a:rPr>
                <a:t>位</a:t>
              </a:r>
              <a:r>
                <a:rPr lang="zh-CN" altLang="en-US" dirty="0">
                  <a:ln w="0"/>
                  <a:effectLst>
                    <a:outerShdw blurRad="38100" dist="19050" dir="2700000" algn="tl" rotWithShape="0">
                      <a:schemeClr val="dk1">
                        <a:alpha val="40000"/>
                      </a:schemeClr>
                    </a:outerShdw>
                  </a:effectLst>
                  <a:latin typeface="Times New Roman" panose="02020603050405020304" pitchFamily="18" charset="0"/>
                  <a:ea typeface="宋体" panose="02010600030101010101" pitchFamily="2" charset="-122"/>
                  <a:cs typeface="Times New Roman" panose="02020603050405020304" pitchFamily="18" charset="0"/>
                </a:rPr>
                <a:t>之前的子串</a:t>
              </a:r>
              <a:endParaRPr lang="en-US" altLang="zh-CN" dirty="0">
                <a:ln w="0"/>
                <a:effectLst>
                  <a:outerShdw blurRad="38100" dist="19050" dir="2700000" algn="tl" rotWithShape="0">
                    <a:schemeClr val="dk1">
                      <a:alpha val="40000"/>
                    </a:schemeClr>
                  </a:outerShdw>
                </a:effectLst>
                <a:latin typeface="Times New Roman" panose="02020603050405020304" pitchFamily="18" charset="0"/>
                <a:ea typeface="宋体" panose="02010600030101010101" pitchFamily="2" charset="-122"/>
                <a:cs typeface="Times New Roman" panose="02020603050405020304" pitchFamily="18" charset="0"/>
              </a:endParaRPr>
            </a:p>
            <a:p>
              <a:pPr algn="ctr"/>
              <a:r>
                <a:rPr lang="zh-CN" altLang="en-US"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ea typeface="宋体" panose="02010600030101010101" pitchFamily="2" charset="-122"/>
                  <a:cs typeface="Times New Roman" panose="02020603050405020304" pitchFamily="18" charset="0"/>
                </a:rPr>
                <a:t>匹配成功</a:t>
              </a:r>
              <a:endParaRPr lang="zh-CN" altLang="en-US"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ea typeface="宋体" panose="02010600030101010101" pitchFamily="2" charset="-122"/>
                <a:cs typeface="Times New Roman" panose="02020603050405020304" pitchFamily="18" charset="0"/>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2800" dirty="0"/>
              <a:t>KMP</a:t>
            </a:r>
            <a:r>
              <a:rPr lang="zh-CN" altLang="en-US" sz="2800" dirty="0"/>
              <a:t>算法</a:t>
            </a:r>
            <a:endParaRPr lang="zh-CN" altLang="en-US" dirty="0"/>
          </a:p>
        </p:txBody>
      </p:sp>
      <p:sp>
        <p:nvSpPr>
          <p:cNvPr id="3" name="副标题 2"/>
          <p:cNvSpPr>
            <a:spLocks noGrp="1"/>
          </p:cNvSpPr>
          <p:nvPr>
            <p:ph type="subTitle" idx="1"/>
          </p:nvPr>
        </p:nvSpPr>
        <p:spPr/>
        <p:txBody>
          <a:bodyPr/>
          <a:lstStyle/>
          <a:p>
            <a:r>
              <a:rPr lang="en-US" altLang="zh-CN" dirty="0"/>
              <a:t>4.4  </a:t>
            </a:r>
            <a:r>
              <a:rPr lang="zh-CN" altLang="en-US" dirty="0"/>
              <a:t>字符串的模式匹配</a:t>
            </a:r>
            <a:endParaRPr lang="zh-CN" altLang="en-US" dirty="0"/>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endParaRPr lang="zh-CN" altLang="en-US" dirty="0"/>
          </a:p>
        </p:txBody>
      </p:sp>
      <p:sp>
        <p:nvSpPr>
          <p:cNvPr id="5" name="内容占位符 4"/>
          <p:cNvSpPr>
            <a:spLocks noGrp="1"/>
          </p:cNvSpPr>
          <p:nvPr>
            <p:ph idx="11"/>
          </p:nvPr>
        </p:nvSpPr>
        <p:spPr>
          <a:xfrm>
            <a:off x="584225" y="1276350"/>
            <a:ext cx="11055325" cy="5057775"/>
          </a:xfrm>
        </p:spPr>
        <p:txBody>
          <a:bodyPr>
            <a:normAutofit/>
          </a:bodyPr>
          <a:lstStyle/>
          <a:p>
            <a:pPr>
              <a:lnSpc>
                <a:spcPct val="110000"/>
              </a:lnSpc>
            </a:pPr>
            <a:r>
              <a:rPr lang="zh-CN" altLang="en-US" dirty="0"/>
              <a:t>当模式串</a:t>
            </a:r>
            <a:r>
              <a:rPr lang="en-US" altLang="zh-CN" dirty="0"/>
              <a:t>t</a:t>
            </a:r>
            <a:r>
              <a:rPr lang="zh-CN" altLang="en-US" dirty="0"/>
              <a:t>的第</a:t>
            </a:r>
            <a:r>
              <a:rPr lang="en-US" altLang="zh-CN" dirty="0" err="1"/>
              <a:t>i</a:t>
            </a:r>
            <a:r>
              <a:rPr lang="zh-CN" altLang="en-US" dirty="0"/>
              <a:t>位与目标串</a:t>
            </a:r>
            <a:r>
              <a:rPr lang="en-US" altLang="zh-CN" dirty="0"/>
              <a:t>s</a:t>
            </a:r>
            <a:r>
              <a:rPr lang="zh-CN" altLang="en-US" dirty="0"/>
              <a:t>的第</a:t>
            </a:r>
            <a:r>
              <a:rPr lang="en-US" altLang="zh-CN" dirty="0" err="1"/>
              <a:t>p+i</a:t>
            </a:r>
            <a:r>
              <a:rPr lang="zh-CN" altLang="en-US" dirty="0"/>
              <a:t>位出现失配情况时，如果把字符串</a:t>
            </a:r>
            <a:r>
              <a:rPr lang="en-US" altLang="zh-CN" dirty="0"/>
              <a:t>t</a:t>
            </a:r>
            <a:r>
              <a:rPr lang="zh-CN" altLang="en-US" dirty="0"/>
              <a:t>向右移动</a:t>
            </a:r>
            <a:r>
              <a:rPr lang="en-US" altLang="zh-CN" dirty="0" err="1"/>
              <a:t>i</a:t>
            </a:r>
            <a:r>
              <a:rPr lang="en-US" altLang="zh-CN" dirty="0"/>
              <a:t>-k</a:t>
            </a:r>
            <a:r>
              <a:rPr lang="zh-CN" altLang="en-US" dirty="0"/>
              <a:t>位，使</a:t>
            </a:r>
            <a:r>
              <a:rPr lang="en-US" altLang="zh-CN" dirty="0"/>
              <a:t>sb</a:t>
            </a:r>
            <a:r>
              <a:rPr lang="zh-CN" altLang="en-US" dirty="0"/>
              <a:t>和</a:t>
            </a:r>
            <a:r>
              <a:rPr lang="en-US" altLang="zh-CN" dirty="0"/>
              <a:t>ta</a:t>
            </a:r>
            <a:r>
              <a:rPr lang="zh-CN" altLang="en-US" dirty="0"/>
              <a:t>对齐，如图</a:t>
            </a:r>
            <a:r>
              <a:rPr lang="en-US" altLang="zh-CN" dirty="0"/>
              <a:t>4-7</a:t>
            </a:r>
            <a:r>
              <a:rPr lang="zh-CN" altLang="en-US" dirty="0"/>
              <a:t>所示。那么，由于</a:t>
            </a:r>
            <a:r>
              <a:rPr lang="en-US" altLang="zh-CN" dirty="0"/>
              <a:t>sb=ta</a:t>
            </a:r>
            <a:r>
              <a:rPr lang="zh-CN" altLang="en-US" dirty="0"/>
              <a:t>，所以只需要从</a:t>
            </a:r>
            <a:r>
              <a:rPr lang="en-US" altLang="zh-CN" dirty="0"/>
              <a:t>ta</a:t>
            </a:r>
            <a:r>
              <a:rPr lang="zh-CN" altLang="en-US" dirty="0"/>
              <a:t>的下一位即字符串</a:t>
            </a:r>
            <a:r>
              <a:rPr lang="en-US" altLang="zh-CN" dirty="0"/>
              <a:t>t</a:t>
            </a:r>
            <a:r>
              <a:rPr lang="zh-CN" altLang="en-US" dirty="0"/>
              <a:t>的第</a:t>
            </a:r>
            <a:r>
              <a:rPr lang="en-US" altLang="zh-CN" dirty="0"/>
              <a:t>k</a:t>
            </a:r>
            <a:r>
              <a:rPr lang="zh-CN" altLang="en-US" dirty="0"/>
              <a:t>位与字符串</a:t>
            </a:r>
            <a:r>
              <a:rPr lang="en-US" altLang="zh-CN" dirty="0"/>
              <a:t>s</a:t>
            </a:r>
            <a:r>
              <a:rPr lang="zh-CN" altLang="en-US" dirty="0"/>
              <a:t>的第</a:t>
            </a:r>
            <a:r>
              <a:rPr lang="en-US" altLang="zh-CN" dirty="0" err="1"/>
              <a:t>p+i</a:t>
            </a:r>
            <a:r>
              <a:rPr lang="zh-CN" altLang="en-US" dirty="0"/>
              <a:t>位再开始进行匹配即可，就不需要再从字符串</a:t>
            </a:r>
            <a:r>
              <a:rPr lang="en-US" altLang="zh-CN" dirty="0"/>
              <a:t>t</a:t>
            </a:r>
            <a:r>
              <a:rPr lang="zh-CN" altLang="en-US" dirty="0"/>
              <a:t>的第</a:t>
            </a:r>
            <a:r>
              <a:rPr lang="en-US" altLang="zh-CN" dirty="0"/>
              <a:t>0</a:t>
            </a:r>
            <a:r>
              <a:rPr lang="zh-CN" altLang="en-US" dirty="0"/>
              <a:t>位开始进行匹配。</a:t>
            </a:r>
            <a:endParaRPr lang="en-US" altLang="zh-CN" dirty="0"/>
          </a:p>
          <a:p>
            <a:pPr>
              <a:lnSpc>
                <a:spcPct val="110000"/>
              </a:lnSpc>
            </a:pPr>
            <a:endParaRPr lang="en-US" altLang="zh-CN" dirty="0"/>
          </a:p>
          <a:p>
            <a:pPr>
              <a:lnSpc>
                <a:spcPct val="110000"/>
              </a:lnSpc>
            </a:pPr>
            <a:endParaRPr lang="en-US" altLang="zh-CN" dirty="0"/>
          </a:p>
          <a:p>
            <a:pPr>
              <a:lnSpc>
                <a:spcPct val="110000"/>
              </a:lnSpc>
            </a:pPr>
            <a:endParaRPr lang="en-US" altLang="zh-CN" dirty="0"/>
          </a:p>
          <a:p>
            <a:pPr>
              <a:lnSpc>
                <a:spcPct val="110000"/>
              </a:lnSpc>
            </a:pPr>
            <a:endParaRPr lang="en-US" altLang="zh-CN" dirty="0"/>
          </a:p>
          <a:p>
            <a:pPr>
              <a:lnSpc>
                <a:spcPct val="110000"/>
              </a:lnSpc>
            </a:pPr>
            <a:endParaRPr lang="en-US" altLang="zh-CN" dirty="0"/>
          </a:p>
          <a:p>
            <a:pPr>
              <a:lnSpc>
                <a:spcPct val="110000"/>
              </a:lnSpc>
            </a:pPr>
            <a:endParaRPr lang="en-US" altLang="zh-CN" dirty="0"/>
          </a:p>
          <a:p>
            <a:pPr>
              <a:lnSpc>
                <a:spcPct val="110000"/>
              </a:lnSpc>
            </a:pPr>
            <a:endParaRPr lang="en-US" altLang="zh-CN" dirty="0"/>
          </a:p>
          <a:p>
            <a:pPr>
              <a:lnSpc>
                <a:spcPct val="110000"/>
              </a:lnSpc>
            </a:pPr>
            <a:endParaRPr lang="en-US" altLang="zh-CN" dirty="0"/>
          </a:p>
        </p:txBody>
      </p:sp>
      <p:grpSp>
        <p:nvGrpSpPr>
          <p:cNvPr id="76" name="组合 75"/>
          <p:cNvGrpSpPr/>
          <p:nvPr/>
        </p:nvGrpSpPr>
        <p:grpSpPr>
          <a:xfrm>
            <a:off x="3113605" y="2229304"/>
            <a:ext cx="6263641" cy="3151866"/>
            <a:chOff x="1152513" y="1011461"/>
            <a:chExt cx="7657495" cy="4283535"/>
          </a:xfrm>
        </p:grpSpPr>
        <p:sp>
          <p:nvSpPr>
            <p:cNvPr id="77" name="矩形 76"/>
            <p:cNvSpPr/>
            <p:nvPr/>
          </p:nvSpPr>
          <p:spPr>
            <a:xfrm>
              <a:off x="2907484" y="1812457"/>
              <a:ext cx="750116" cy="37084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err="1">
                  <a:solidFill>
                    <a:schemeClr val="bg1"/>
                  </a:solidFill>
                </a:rPr>
                <a:t>sa</a:t>
              </a:r>
              <a:endParaRPr lang="zh-CN" altLang="en-US" b="1" dirty="0">
                <a:solidFill>
                  <a:schemeClr val="bg1"/>
                </a:solidFill>
              </a:endParaRPr>
            </a:p>
          </p:txBody>
        </p:sp>
        <p:sp>
          <p:nvSpPr>
            <p:cNvPr id="78" name="矩形 77"/>
            <p:cNvSpPr/>
            <p:nvPr/>
          </p:nvSpPr>
          <p:spPr>
            <a:xfrm>
              <a:off x="1152513" y="1762161"/>
              <a:ext cx="304891" cy="461665"/>
            </a:xfrm>
            <a:prstGeom prst="rect">
              <a:avLst/>
            </a:prstGeom>
            <a:noFill/>
          </p:spPr>
          <p:txBody>
            <a:bodyPr wrap="none" lIns="91440" tIns="45720" rIns="91440" bIns="45720">
              <a:spAutoFit/>
            </a:bodyPr>
            <a:lstStyle/>
            <a:p>
              <a:pPr algn="ctr"/>
              <a:r>
                <a:rPr lang="en-US" altLang="zh-CN" sz="2400" b="0" cap="none" spc="0" dirty="0">
                  <a:ln w="0"/>
                  <a:solidFill>
                    <a:schemeClr val="tx1"/>
                  </a:solidFill>
                  <a:effectLst>
                    <a:outerShdw blurRad="38100" dist="19050" dir="2700000" algn="tl" rotWithShape="0">
                      <a:schemeClr val="dk1">
                        <a:alpha val="40000"/>
                      </a:schemeClr>
                    </a:outerShdw>
                  </a:effectLst>
                </a:rPr>
                <a:t>s</a:t>
              </a:r>
              <a:endParaRPr lang="zh-CN" altLang="en-US" sz="2400" b="0" cap="none" spc="0" dirty="0">
                <a:ln w="0"/>
                <a:solidFill>
                  <a:schemeClr val="tx1"/>
                </a:solidFill>
                <a:effectLst>
                  <a:outerShdw blurRad="38100" dist="19050" dir="2700000" algn="tl" rotWithShape="0">
                    <a:schemeClr val="dk1">
                      <a:alpha val="40000"/>
                    </a:schemeClr>
                  </a:outerShdw>
                </a:effectLst>
              </a:endParaRPr>
            </a:p>
          </p:txBody>
        </p:sp>
        <p:sp>
          <p:nvSpPr>
            <p:cNvPr id="79" name="矩形 78"/>
            <p:cNvSpPr/>
            <p:nvPr/>
          </p:nvSpPr>
          <p:spPr>
            <a:xfrm>
              <a:off x="1170145" y="3118361"/>
              <a:ext cx="374847" cy="461665"/>
            </a:xfrm>
            <a:prstGeom prst="rect">
              <a:avLst/>
            </a:prstGeom>
            <a:noFill/>
          </p:spPr>
          <p:txBody>
            <a:bodyPr wrap="square" lIns="91440" tIns="45720" rIns="91440" bIns="45720">
              <a:spAutoFit/>
            </a:bodyPr>
            <a:lstStyle/>
            <a:p>
              <a:pPr algn="ctr"/>
              <a:r>
                <a:rPr lang="en-US" altLang="zh-CN" sz="2400" b="0" cap="none" spc="0" dirty="0">
                  <a:ln w="0"/>
                  <a:solidFill>
                    <a:schemeClr val="tx1"/>
                  </a:solidFill>
                  <a:effectLst>
                    <a:outerShdw blurRad="38100" dist="19050" dir="2700000" algn="tl" rotWithShape="0">
                      <a:schemeClr val="dk1">
                        <a:alpha val="40000"/>
                      </a:schemeClr>
                    </a:outerShdw>
                  </a:effectLst>
                </a:rPr>
                <a:t>t’</a:t>
              </a:r>
              <a:endParaRPr lang="zh-CN" altLang="en-US" sz="2400" b="0" cap="none" spc="0" dirty="0">
                <a:ln w="0"/>
                <a:solidFill>
                  <a:schemeClr val="tx1"/>
                </a:solidFill>
                <a:effectLst>
                  <a:outerShdw blurRad="38100" dist="19050" dir="2700000" algn="tl" rotWithShape="0">
                    <a:schemeClr val="dk1">
                      <a:alpha val="40000"/>
                    </a:schemeClr>
                  </a:outerShdw>
                </a:effectLst>
              </a:endParaRPr>
            </a:p>
          </p:txBody>
        </p:sp>
        <p:sp>
          <p:nvSpPr>
            <p:cNvPr id="80" name="矩形 79"/>
            <p:cNvSpPr/>
            <p:nvPr/>
          </p:nvSpPr>
          <p:spPr>
            <a:xfrm>
              <a:off x="1757855" y="1807573"/>
              <a:ext cx="1149627" cy="37084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a:t>
              </a:r>
              <a:endParaRPr lang="zh-CN" altLang="en-US" b="1" dirty="0">
                <a:solidFill>
                  <a:schemeClr val="tx1"/>
                </a:solidFill>
              </a:endParaRPr>
            </a:p>
          </p:txBody>
        </p:sp>
        <p:cxnSp>
          <p:nvCxnSpPr>
            <p:cNvPr id="81" name="直接箭头连接符 80"/>
            <p:cNvCxnSpPr/>
            <p:nvPr/>
          </p:nvCxnSpPr>
          <p:spPr>
            <a:xfrm>
              <a:off x="2907482" y="1486538"/>
              <a:ext cx="0" cy="275623"/>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82" name="矩形 81"/>
            <p:cNvSpPr/>
            <p:nvPr/>
          </p:nvSpPr>
          <p:spPr>
            <a:xfrm>
              <a:off x="2734197" y="1011461"/>
              <a:ext cx="346570" cy="461665"/>
            </a:xfrm>
            <a:prstGeom prst="rect">
              <a:avLst/>
            </a:prstGeom>
            <a:noFill/>
          </p:spPr>
          <p:txBody>
            <a:bodyPr wrap="none" lIns="91440" tIns="45720" rIns="91440" bIns="45720">
              <a:spAutoFit/>
            </a:bodyPr>
            <a:lstStyle/>
            <a:p>
              <a:pPr algn="ctr"/>
              <a:r>
                <a:rPr lang="en-US" altLang="zh-CN" sz="2400" i="1" dirty="0">
                  <a:ln w="0"/>
                  <a:effectLst>
                    <a:outerShdw blurRad="38100" dist="19050" dir="2700000" algn="tl" rotWithShape="0">
                      <a:schemeClr val="dk1">
                        <a:alpha val="40000"/>
                      </a:schemeClr>
                    </a:outerShdw>
                  </a:effectLst>
                </a:rPr>
                <a:t>p</a:t>
              </a:r>
              <a:endParaRPr lang="zh-CN" altLang="en-US" sz="2400" b="0" i="1" cap="none" spc="0" dirty="0">
                <a:ln w="0"/>
                <a:solidFill>
                  <a:schemeClr val="tx1"/>
                </a:solidFill>
                <a:effectLst>
                  <a:outerShdw blurRad="38100" dist="19050" dir="2700000" algn="tl" rotWithShape="0">
                    <a:schemeClr val="dk1">
                      <a:alpha val="40000"/>
                    </a:schemeClr>
                  </a:outerShdw>
                </a:effectLst>
              </a:endParaRPr>
            </a:p>
          </p:txBody>
        </p:sp>
        <p:sp>
          <p:nvSpPr>
            <p:cNvPr id="83" name="矩形 82"/>
            <p:cNvSpPr/>
            <p:nvPr/>
          </p:nvSpPr>
          <p:spPr>
            <a:xfrm>
              <a:off x="3657598" y="1812457"/>
              <a:ext cx="939925" cy="36078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solidFill>
              </a:endParaRPr>
            </a:p>
          </p:txBody>
        </p:sp>
        <p:sp>
          <p:nvSpPr>
            <p:cNvPr id="84" name="矩形 83"/>
            <p:cNvSpPr/>
            <p:nvPr/>
          </p:nvSpPr>
          <p:spPr>
            <a:xfrm>
              <a:off x="4589639" y="1807573"/>
              <a:ext cx="750116" cy="37084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b="1" dirty="0">
                  <a:solidFill>
                    <a:schemeClr val="bg1"/>
                  </a:solidFill>
                </a:rPr>
                <a:t>sb</a:t>
              </a:r>
              <a:endParaRPr lang="zh-CN" altLang="en-US" b="1" dirty="0">
                <a:solidFill>
                  <a:schemeClr val="bg1"/>
                </a:solidFill>
              </a:endParaRPr>
            </a:p>
          </p:txBody>
        </p:sp>
        <p:sp>
          <p:nvSpPr>
            <p:cNvPr id="85" name="矩形 84"/>
            <p:cNvSpPr/>
            <p:nvPr/>
          </p:nvSpPr>
          <p:spPr>
            <a:xfrm>
              <a:off x="4589639" y="3122899"/>
              <a:ext cx="750116" cy="37084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b="1" dirty="0">
                  <a:solidFill>
                    <a:schemeClr val="bg1"/>
                  </a:solidFill>
                </a:rPr>
                <a:t>ta</a:t>
              </a:r>
              <a:endParaRPr lang="zh-CN" altLang="en-US" b="1" dirty="0">
                <a:solidFill>
                  <a:schemeClr val="bg1"/>
                </a:solidFill>
              </a:endParaRPr>
            </a:p>
          </p:txBody>
        </p:sp>
        <p:sp>
          <p:nvSpPr>
            <p:cNvPr id="86" name="矩形 85"/>
            <p:cNvSpPr/>
            <p:nvPr/>
          </p:nvSpPr>
          <p:spPr>
            <a:xfrm>
              <a:off x="5339753" y="3122899"/>
              <a:ext cx="939925" cy="370840"/>
            </a:xfrm>
            <a:prstGeom prst="rect">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b="1" dirty="0">
                <a:solidFill>
                  <a:schemeClr val="bg1">
                    <a:lumMod val="50000"/>
                  </a:schemeClr>
                </a:solidFill>
              </a:endParaRPr>
            </a:p>
          </p:txBody>
        </p:sp>
        <p:sp>
          <p:nvSpPr>
            <p:cNvPr id="87" name="矩形 86"/>
            <p:cNvSpPr/>
            <p:nvPr/>
          </p:nvSpPr>
          <p:spPr>
            <a:xfrm>
              <a:off x="6271794" y="3118015"/>
              <a:ext cx="750116" cy="37084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b="1" dirty="0">
                  <a:solidFill>
                    <a:schemeClr val="bg1"/>
                  </a:solidFill>
                </a:rPr>
                <a:t>tb</a:t>
              </a:r>
              <a:endParaRPr lang="zh-CN" altLang="en-US" b="1" dirty="0">
                <a:solidFill>
                  <a:schemeClr val="bg1"/>
                </a:solidFill>
              </a:endParaRPr>
            </a:p>
          </p:txBody>
        </p:sp>
        <p:sp>
          <p:nvSpPr>
            <p:cNvPr id="88" name="矩形 87"/>
            <p:cNvSpPr/>
            <p:nvPr/>
          </p:nvSpPr>
          <p:spPr>
            <a:xfrm>
              <a:off x="7021910" y="3118015"/>
              <a:ext cx="1076813" cy="370840"/>
            </a:xfrm>
            <a:prstGeom prst="rect">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b="1" dirty="0">
                <a:solidFill>
                  <a:schemeClr val="bg1">
                    <a:lumMod val="50000"/>
                  </a:schemeClr>
                </a:solidFill>
              </a:endParaRPr>
            </a:p>
          </p:txBody>
        </p:sp>
        <p:sp>
          <p:nvSpPr>
            <p:cNvPr id="89" name="矩形 88"/>
            <p:cNvSpPr/>
            <p:nvPr/>
          </p:nvSpPr>
          <p:spPr>
            <a:xfrm>
              <a:off x="5339753" y="1807573"/>
              <a:ext cx="3470255" cy="370840"/>
            </a:xfrm>
            <a:prstGeom prst="rect">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bg1">
                    <a:lumMod val="50000"/>
                  </a:schemeClr>
                </a:solidFill>
              </a:endParaRPr>
            </a:p>
          </p:txBody>
        </p:sp>
        <p:cxnSp>
          <p:nvCxnSpPr>
            <p:cNvPr id="90" name="直接箭头连接符 89"/>
            <p:cNvCxnSpPr/>
            <p:nvPr/>
          </p:nvCxnSpPr>
          <p:spPr>
            <a:xfrm>
              <a:off x="5333242" y="1486538"/>
              <a:ext cx="0" cy="275623"/>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91" name="矩形 90"/>
            <p:cNvSpPr/>
            <p:nvPr/>
          </p:nvSpPr>
          <p:spPr>
            <a:xfrm>
              <a:off x="4924317" y="1011461"/>
              <a:ext cx="817853" cy="461665"/>
            </a:xfrm>
            <a:prstGeom prst="rect">
              <a:avLst/>
            </a:prstGeom>
            <a:noFill/>
          </p:spPr>
          <p:txBody>
            <a:bodyPr wrap="none" lIns="91440" tIns="45720" rIns="91440" bIns="45720">
              <a:spAutoFit/>
            </a:bodyPr>
            <a:lstStyle/>
            <a:p>
              <a:pPr algn="ctr"/>
              <a:r>
                <a:rPr lang="en-US" altLang="zh-CN" sz="2400" i="1" dirty="0">
                  <a:ln w="0"/>
                  <a:effectLst>
                    <a:outerShdw blurRad="38100" dist="19050" dir="2700000" algn="tl" rotWithShape="0">
                      <a:schemeClr val="dk1">
                        <a:alpha val="40000"/>
                      </a:schemeClr>
                    </a:outerShdw>
                  </a:effectLst>
                </a:rPr>
                <a:t>p</a:t>
              </a:r>
              <a:r>
                <a:rPr lang="en-US" altLang="zh-CN" sz="2400" b="0" i="1" cap="none" spc="0" dirty="0">
                  <a:ln w="0"/>
                  <a:solidFill>
                    <a:schemeClr val="tx1"/>
                  </a:solidFill>
                  <a:effectLst>
                    <a:outerShdw blurRad="38100" dist="19050" dir="2700000" algn="tl" rotWithShape="0">
                      <a:schemeClr val="dk1">
                        <a:alpha val="40000"/>
                      </a:schemeClr>
                    </a:outerShdw>
                  </a:effectLst>
                </a:rPr>
                <a:t>+i-1</a:t>
              </a:r>
              <a:endParaRPr lang="zh-CN" altLang="en-US" sz="2400" b="0" i="1" cap="none" spc="0" dirty="0">
                <a:ln w="0"/>
                <a:solidFill>
                  <a:schemeClr val="tx1"/>
                </a:solidFill>
                <a:effectLst>
                  <a:outerShdw blurRad="38100" dist="19050" dir="2700000" algn="tl" rotWithShape="0">
                    <a:schemeClr val="dk1">
                      <a:alpha val="40000"/>
                    </a:schemeClr>
                  </a:outerShdw>
                </a:effectLst>
              </a:endParaRPr>
            </a:p>
          </p:txBody>
        </p:sp>
        <p:cxnSp>
          <p:nvCxnSpPr>
            <p:cNvPr id="92" name="直接箭头连接符 91"/>
            <p:cNvCxnSpPr/>
            <p:nvPr/>
          </p:nvCxnSpPr>
          <p:spPr>
            <a:xfrm flipV="1">
              <a:off x="4598684" y="3551279"/>
              <a:ext cx="1" cy="263075"/>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93" name="直接箭头连接符 92"/>
            <p:cNvCxnSpPr/>
            <p:nvPr/>
          </p:nvCxnSpPr>
          <p:spPr>
            <a:xfrm flipV="1">
              <a:off x="7015398" y="3565110"/>
              <a:ext cx="1" cy="263075"/>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94" name="矩形 93"/>
            <p:cNvSpPr/>
            <p:nvPr/>
          </p:nvSpPr>
          <p:spPr>
            <a:xfrm>
              <a:off x="4419560" y="3751336"/>
              <a:ext cx="340158" cy="461665"/>
            </a:xfrm>
            <a:prstGeom prst="rect">
              <a:avLst/>
            </a:prstGeom>
            <a:noFill/>
          </p:spPr>
          <p:txBody>
            <a:bodyPr wrap="none" lIns="91440" tIns="45720" rIns="91440" bIns="45720">
              <a:spAutoFit/>
            </a:bodyPr>
            <a:lstStyle/>
            <a:p>
              <a:pPr algn="ctr"/>
              <a:r>
                <a:rPr lang="en-US" altLang="zh-CN" sz="2400" i="1" dirty="0">
                  <a:ln w="0"/>
                  <a:effectLst>
                    <a:outerShdw blurRad="38100" dist="19050" dir="2700000" algn="tl" rotWithShape="0">
                      <a:schemeClr val="dk1">
                        <a:alpha val="40000"/>
                      </a:schemeClr>
                    </a:outerShdw>
                  </a:effectLst>
                </a:rPr>
                <a:t>0</a:t>
              </a:r>
              <a:endParaRPr lang="zh-CN" altLang="en-US" sz="2400" b="0" i="1" cap="none" spc="0" dirty="0">
                <a:ln w="0"/>
                <a:solidFill>
                  <a:schemeClr val="tx1"/>
                </a:solidFill>
                <a:effectLst>
                  <a:outerShdw blurRad="38100" dist="19050" dir="2700000" algn="tl" rotWithShape="0">
                    <a:schemeClr val="dk1">
                      <a:alpha val="40000"/>
                    </a:schemeClr>
                  </a:outerShdw>
                </a:effectLst>
              </a:endParaRPr>
            </a:p>
          </p:txBody>
        </p:sp>
        <p:sp>
          <p:nvSpPr>
            <p:cNvPr id="95" name="矩形 94"/>
            <p:cNvSpPr/>
            <p:nvPr/>
          </p:nvSpPr>
          <p:spPr>
            <a:xfrm>
              <a:off x="6769276" y="3751336"/>
              <a:ext cx="505268" cy="461665"/>
            </a:xfrm>
            <a:prstGeom prst="rect">
              <a:avLst/>
            </a:prstGeom>
            <a:noFill/>
          </p:spPr>
          <p:txBody>
            <a:bodyPr wrap="none" lIns="91440" tIns="45720" rIns="91440" bIns="45720">
              <a:spAutoFit/>
            </a:bodyPr>
            <a:lstStyle/>
            <a:p>
              <a:pPr algn="ctr"/>
              <a:r>
                <a:rPr lang="en-US" altLang="zh-CN" sz="2400" i="1" dirty="0">
                  <a:ln w="0"/>
                  <a:effectLst>
                    <a:outerShdw blurRad="38100" dist="19050" dir="2700000" algn="tl" rotWithShape="0">
                      <a:schemeClr val="dk1">
                        <a:alpha val="40000"/>
                      </a:schemeClr>
                    </a:outerShdw>
                  </a:effectLst>
                </a:rPr>
                <a:t>i-1</a:t>
              </a:r>
              <a:endParaRPr lang="zh-CN" altLang="en-US" sz="2400" b="0" i="1" cap="none" spc="0" dirty="0">
                <a:ln w="0"/>
                <a:solidFill>
                  <a:schemeClr val="tx1"/>
                </a:solidFill>
                <a:effectLst>
                  <a:outerShdw blurRad="38100" dist="19050" dir="2700000" algn="tl" rotWithShape="0">
                    <a:schemeClr val="dk1">
                      <a:alpha val="40000"/>
                    </a:schemeClr>
                  </a:outerShdw>
                </a:effectLst>
              </a:endParaRPr>
            </a:p>
          </p:txBody>
        </p:sp>
        <p:cxnSp>
          <p:nvCxnSpPr>
            <p:cNvPr id="96" name="直接连接符 95"/>
            <p:cNvCxnSpPr/>
            <p:nvPr/>
          </p:nvCxnSpPr>
          <p:spPr>
            <a:xfrm>
              <a:off x="4589639" y="4364500"/>
              <a:ext cx="0" cy="226423"/>
            </a:xfrm>
            <a:prstGeom prst="line">
              <a:avLst/>
            </a:prstGeom>
            <a:ln w="38100"/>
          </p:spPr>
          <p:style>
            <a:lnRef idx="1">
              <a:schemeClr val="dk1"/>
            </a:lnRef>
            <a:fillRef idx="0">
              <a:schemeClr val="dk1"/>
            </a:fillRef>
            <a:effectRef idx="0">
              <a:schemeClr val="dk1"/>
            </a:effectRef>
            <a:fontRef idx="minor">
              <a:schemeClr val="tx1"/>
            </a:fontRef>
          </p:style>
        </p:cxnSp>
        <p:cxnSp>
          <p:nvCxnSpPr>
            <p:cNvPr id="97" name="直接连接符 96"/>
            <p:cNvCxnSpPr/>
            <p:nvPr/>
          </p:nvCxnSpPr>
          <p:spPr>
            <a:xfrm>
              <a:off x="5339753" y="4372087"/>
              <a:ext cx="0" cy="227699"/>
            </a:xfrm>
            <a:prstGeom prst="line">
              <a:avLst/>
            </a:prstGeom>
            <a:ln w="38100"/>
          </p:spPr>
          <p:style>
            <a:lnRef idx="1">
              <a:schemeClr val="dk1"/>
            </a:lnRef>
            <a:fillRef idx="0">
              <a:schemeClr val="dk1"/>
            </a:fillRef>
            <a:effectRef idx="0">
              <a:schemeClr val="dk1"/>
            </a:effectRef>
            <a:fontRef idx="minor">
              <a:schemeClr val="tx1"/>
            </a:fontRef>
          </p:style>
        </p:cxnSp>
        <p:cxnSp>
          <p:nvCxnSpPr>
            <p:cNvPr id="98" name="直接连接符 97"/>
            <p:cNvCxnSpPr/>
            <p:nvPr/>
          </p:nvCxnSpPr>
          <p:spPr>
            <a:xfrm flipV="1">
              <a:off x="4589639" y="4472087"/>
              <a:ext cx="750114" cy="5624"/>
            </a:xfrm>
            <a:prstGeom prst="line">
              <a:avLst/>
            </a:prstGeom>
            <a:ln w="28575"/>
          </p:spPr>
          <p:style>
            <a:lnRef idx="1">
              <a:schemeClr val="dk1"/>
            </a:lnRef>
            <a:fillRef idx="0">
              <a:schemeClr val="dk1"/>
            </a:fillRef>
            <a:effectRef idx="0">
              <a:schemeClr val="dk1"/>
            </a:effectRef>
            <a:fontRef idx="minor">
              <a:schemeClr val="tx1"/>
            </a:fontRef>
          </p:style>
        </p:cxnSp>
        <p:sp>
          <p:nvSpPr>
            <p:cNvPr id="99" name="矩形 98"/>
            <p:cNvSpPr/>
            <p:nvPr/>
          </p:nvSpPr>
          <p:spPr>
            <a:xfrm>
              <a:off x="3849697" y="4648665"/>
              <a:ext cx="2364751" cy="646331"/>
            </a:xfrm>
            <a:prstGeom prst="rect">
              <a:avLst/>
            </a:prstGeom>
            <a:noFill/>
          </p:spPr>
          <p:txBody>
            <a:bodyPr wrap="none" lIns="91440" tIns="45720" rIns="91440" bIns="45720">
              <a:spAutoFit/>
            </a:bodyPr>
            <a:lstStyle/>
            <a:p>
              <a:pPr algn="ctr"/>
              <a:r>
                <a:rPr lang="en-US" altLang="zh-CN" i="1" dirty="0">
                  <a:ln w="0"/>
                  <a:effectLst>
                    <a:outerShdw blurRad="38100" dist="19050" dir="2700000" algn="tl" rotWithShape="0">
                      <a:schemeClr val="dk1">
                        <a:alpha val="40000"/>
                      </a:schemeClr>
                    </a:outerShdw>
                  </a:effectLst>
                  <a:latin typeface="Times New Roman" panose="02020603050405020304" pitchFamily="18" charset="0"/>
                  <a:ea typeface="宋体" panose="02010600030101010101" pitchFamily="2" charset="-122"/>
                  <a:cs typeface="Times New Roman" panose="02020603050405020304" pitchFamily="18" charset="0"/>
                </a:rPr>
                <a:t>k</a:t>
              </a:r>
              <a:r>
                <a:rPr lang="en-US" altLang="zh-CN" b="0" i="1"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ea typeface="宋体" panose="02010600030101010101" pitchFamily="2" charset="-122"/>
                  <a:cs typeface="Times New Roman" panose="02020603050405020304" pitchFamily="18" charset="0"/>
                </a:rPr>
                <a:t>-1</a:t>
              </a:r>
              <a:r>
                <a:rPr lang="zh-CN" altLang="en-US"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ea typeface="宋体" panose="02010600030101010101" pitchFamily="2" charset="-122"/>
                  <a:cs typeface="Times New Roman" panose="02020603050405020304" pitchFamily="18" charset="0"/>
                </a:rPr>
                <a:t>位之前已匹配过</a:t>
              </a:r>
              <a:endParaRPr lang="en-US" altLang="zh-CN"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ea typeface="宋体" panose="02010600030101010101" pitchFamily="2" charset="-122"/>
                <a:cs typeface="Times New Roman" panose="02020603050405020304" pitchFamily="18" charset="0"/>
              </a:endParaRPr>
            </a:p>
            <a:p>
              <a:pPr algn="ctr"/>
              <a:r>
                <a:rPr lang="zh-CN" altLang="en-US"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ea typeface="宋体" panose="02010600030101010101" pitchFamily="2" charset="-122"/>
                  <a:cs typeface="Times New Roman" panose="02020603050405020304" pitchFamily="18" charset="0"/>
                </a:rPr>
                <a:t>只需从第</a:t>
              </a:r>
              <a:r>
                <a:rPr lang="en-US" altLang="zh-CN" b="0" i="1"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ea typeface="宋体" panose="02010600030101010101" pitchFamily="2" charset="-122"/>
                  <a:cs typeface="Times New Roman" panose="02020603050405020304" pitchFamily="18" charset="0"/>
                </a:rPr>
                <a:t>k</a:t>
              </a:r>
              <a:r>
                <a:rPr lang="zh-CN" altLang="en-US"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ea typeface="宋体" panose="02010600030101010101" pitchFamily="2" charset="-122"/>
                  <a:cs typeface="Times New Roman" panose="02020603050405020304" pitchFamily="18" charset="0"/>
                </a:rPr>
                <a:t>位继续匹配</a:t>
              </a:r>
              <a:endParaRPr lang="en-US" altLang="zh-CN"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100" name="矩形 99"/>
            <p:cNvSpPr/>
            <p:nvPr/>
          </p:nvSpPr>
          <p:spPr>
            <a:xfrm>
              <a:off x="1170145" y="2440088"/>
              <a:ext cx="287259" cy="461665"/>
            </a:xfrm>
            <a:prstGeom prst="rect">
              <a:avLst/>
            </a:prstGeom>
            <a:noFill/>
          </p:spPr>
          <p:txBody>
            <a:bodyPr wrap="none" lIns="91440" tIns="45720" rIns="91440" bIns="45720">
              <a:spAutoFit/>
            </a:bodyPr>
            <a:lstStyle/>
            <a:p>
              <a:pPr algn="ctr"/>
              <a:r>
                <a:rPr lang="en-US" altLang="zh-CN" sz="2400" dirty="0">
                  <a:ln w="0"/>
                  <a:effectLst>
                    <a:outerShdw blurRad="38100" dist="19050" dir="2700000" algn="tl" rotWithShape="0">
                      <a:schemeClr val="dk1">
                        <a:alpha val="40000"/>
                      </a:schemeClr>
                    </a:outerShdw>
                  </a:effectLst>
                </a:rPr>
                <a:t>t</a:t>
              </a:r>
              <a:endParaRPr lang="zh-CN" altLang="en-US" sz="2400" b="0" cap="none" spc="0" dirty="0">
                <a:ln w="0"/>
                <a:solidFill>
                  <a:schemeClr val="tx1"/>
                </a:solidFill>
                <a:effectLst>
                  <a:outerShdw blurRad="38100" dist="19050" dir="2700000" algn="tl" rotWithShape="0">
                    <a:schemeClr val="dk1">
                      <a:alpha val="40000"/>
                    </a:schemeClr>
                  </a:outerShdw>
                </a:effectLst>
              </a:endParaRPr>
            </a:p>
          </p:txBody>
        </p:sp>
        <p:sp>
          <p:nvSpPr>
            <p:cNvPr id="101" name="矩形 100"/>
            <p:cNvSpPr/>
            <p:nvPr/>
          </p:nvSpPr>
          <p:spPr>
            <a:xfrm>
              <a:off x="2907482" y="2459542"/>
              <a:ext cx="750116" cy="37084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b="1" dirty="0">
                  <a:solidFill>
                    <a:schemeClr val="bg1"/>
                  </a:solidFill>
                </a:rPr>
                <a:t>ta</a:t>
              </a:r>
              <a:endParaRPr lang="zh-CN" altLang="en-US" b="1" dirty="0">
                <a:solidFill>
                  <a:schemeClr val="bg1"/>
                </a:solidFill>
              </a:endParaRPr>
            </a:p>
          </p:txBody>
        </p:sp>
        <p:sp>
          <p:nvSpPr>
            <p:cNvPr id="102" name="矩形 101"/>
            <p:cNvSpPr/>
            <p:nvPr/>
          </p:nvSpPr>
          <p:spPr>
            <a:xfrm>
              <a:off x="3657596" y="2454658"/>
              <a:ext cx="939925" cy="36933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solidFill>
              </a:endParaRPr>
            </a:p>
          </p:txBody>
        </p:sp>
        <p:sp>
          <p:nvSpPr>
            <p:cNvPr id="103" name="矩形 102"/>
            <p:cNvSpPr/>
            <p:nvPr/>
          </p:nvSpPr>
          <p:spPr>
            <a:xfrm>
              <a:off x="4589637" y="2454658"/>
              <a:ext cx="750116" cy="37084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b="1" dirty="0">
                  <a:solidFill>
                    <a:schemeClr val="bg1"/>
                  </a:solidFill>
                </a:rPr>
                <a:t>tb</a:t>
              </a:r>
              <a:endParaRPr lang="zh-CN" altLang="en-US" b="1" dirty="0">
                <a:solidFill>
                  <a:schemeClr val="bg1"/>
                </a:solidFill>
              </a:endParaRPr>
            </a:p>
          </p:txBody>
        </p:sp>
        <p:sp>
          <p:nvSpPr>
            <p:cNvPr id="104" name="矩形 103"/>
            <p:cNvSpPr/>
            <p:nvPr/>
          </p:nvSpPr>
          <p:spPr>
            <a:xfrm>
              <a:off x="5339753" y="2454658"/>
              <a:ext cx="1076813" cy="370840"/>
            </a:xfrm>
            <a:prstGeom prst="rect">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b="1" dirty="0">
                <a:solidFill>
                  <a:schemeClr val="bg1">
                    <a:lumMod val="50000"/>
                  </a:schemeClr>
                </a:solidFill>
              </a:endParaRPr>
            </a:p>
          </p:txBody>
        </p:sp>
        <p:cxnSp>
          <p:nvCxnSpPr>
            <p:cNvPr id="105" name="直接连接符 104"/>
            <p:cNvCxnSpPr/>
            <p:nvPr/>
          </p:nvCxnSpPr>
          <p:spPr>
            <a:xfrm>
              <a:off x="4589639" y="4368854"/>
              <a:ext cx="0" cy="226423"/>
            </a:xfrm>
            <a:prstGeom prst="line">
              <a:avLst/>
            </a:prstGeom>
            <a:ln w="38100"/>
          </p:spPr>
          <p:style>
            <a:lnRef idx="1">
              <a:schemeClr val="dk1"/>
            </a:lnRef>
            <a:fillRef idx="0">
              <a:schemeClr val="dk1"/>
            </a:fillRef>
            <a:effectRef idx="0">
              <a:schemeClr val="dk1"/>
            </a:effectRef>
            <a:fontRef idx="minor">
              <a:schemeClr val="tx1"/>
            </a:fontRef>
          </p:style>
        </p:cxnSp>
        <p:sp>
          <p:nvSpPr>
            <p:cNvPr id="106" name="矩形 105"/>
            <p:cNvSpPr/>
            <p:nvPr/>
          </p:nvSpPr>
          <p:spPr>
            <a:xfrm>
              <a:off x="3087951" y="3343097"/>
              <a:ext cx="1107996" cy="646331"/>
            </a:xfrm>
            <a:prstGeom prst="rect">
              <a:avLst/>
            </a:prstGeom>
            <a:noFill/>
          </p:spPr>
          <p:txBody>
            <a:bodyPr wrap="none" lIns="91440" tIns="45720" rIns="91440" bIns="45720">
              <a:spAutoFit/>
            </a:bodyPr>
            <a:lstStyle/>
            <a:p>
              <a:pPr algn="ctr"/>
              <a:r>
                <a:rPr lang="zh-CN" altLang="en-US"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ea typeface="宋体" panose="02010600030101010101" pitchFamily="2" charset="-122"/>
                  <a:cs typeface="Times New Roman" panose="02020603050405020304" pitchFamily="18" charset="0"/>
                </a:rPr>
                <a:t>向右移动</a:t>
              </a:r>
              <a:endParaRPr lang="en-US" altLang="zh-CN"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ea typeface="宋体" panose="02010600030101010101" pitchFamily="2" charset="-122"/>
                <a:cs typeface="Times New Roman" panose="02020603050405020304" pitchFamily="18" charset="0"/>
              </a:endParaRPr>
            </a:p>
            <a:p>
              <a:pPr algn="ctr"/>
              <a:r>
                <a:rPr lang="en-US" altLang="zh-CN" b="0" i="1" cap="none" spc="0" dirty="0" err="1">
                  <a:ln w="0"/>
                  <a:solidFill>
                    <a:schemeClr val="tx1"/>
                  </a:solidFill>
                  <a:effectLst>
                    <a:outerShdw blurRad="38100" dist="19050" dir="2700000" algn="tl" rotWithShape="0">
                      <a:schemeClr val="dk1">
                        <a:alpha val="40000"/>
                      </a:schemeClr>
                    </a:outerShdw>
                  </a:effectLst>
                  <a:latin typeface="Times New Roman" panose="02020603050405020304" pitchFamily="18" charset="0"/>
                  <a:ea typeface="宋体" panose="02010600030101010101" pitchFamily="2" charset="-122"/>
                  <a:cs typeface="Times New Roman" panose="02020603050405020304" pitchFamily="18" charset="0"/>
                </a:rPr>
                <a:t>i</a:t>
              </a:r>
              <a:r>
                <a:rPr lang="en-US" altLang="zh-CN" b="0" i="1"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ea typeface="宋体" panose="02010600030101010101" pitchFamily="2" charset="-122"/>
                  <a:cs typeface="Times New Roman" panose="02020603050405020304" pitchFamily="18" charset="0"/>
                </a:rPr>
                <a:t>-k</a:t>
              </a:r>
              <a:r>
                <a:rPr lang="zh-CN" altLang="en-US"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ea typeface="宋体" panose="02010600030101010101" pitchFamily="2" charset="-122"/>
                  <a:cs typeface="Times New Roman" panose="02020603050405020304" pitchFamily="18" charset="0"/>
                </a:rPr>
                <a:t>位</a:t>
              </a:r>
              <a:endParaRPr lang="zh-CN" altLang="en-US"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107" name="直接箭头连接符 106"/>
            <p:cNvCxnSpPr>
              <a:endCxn id="85" idx="1"/>
            </p:cNvCxnSpPr>
            <p:nvPr/>
          </p:nvCxnSpPr>
          <p:spPr>
            <a:xfrm>
              <a:off x="2907482" y="3308319"/>
              <a:ext cx="1682157"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08" name="直接箭头连接符 107"/>
            <p:cNvCxnSpPr/>
            <p:nvPr/>
          </p:nvCxnSpPr>
          <p:spPr>
            <a:xfrm flipV="1">
              <a:off x="5333242" y="3565109"/>
              <a:ext cx="1" cy="263075"/>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109" name="矩形 108"/>
            <p:cNvSpPr/>
            <p:nvPr/>
          </p:nvSpPr>
          <p:spPr>
            <a:xfrm>
              <a:off x="5024149" y="3746981"/>
              <a:ext cx="574196" cy="461665"/>
            </a:xfrm>
            <a:prstGeom prst="rect">
              <a:avLst/>
            </a:prstGeom>
            <a:noFill/>
          </p:spPr>
          <p:txBody>
            <a:bodyPr wrap="none" lIns="91440" tIns="45720" rIns="91440" bIns="45720">
              <a:spAutoFit/>
            </a:bodyPr>
            <a:lstStyle/>
            <a:p>
              <a:pPr algn="ctr"/>
              <a:r>
                <a:rPr lang="en-US" altLang="zh-CN" sz="2400" i="1" dirty="0">
                  <a:ln w="0"/>
                  <a:effectLst>
                    <a:outerShdw blurRad="38100" dist="19050" dir="2700000" algn="tl" rotWithShape="0">
                      <a:schemeClr val="dk1">
                        <a:alpha val="40000"/>
                      </a:schemeClr>
                    </a:outerShdw>
                  </a:effectLst>
                </a:rPr>
                <a:t>k-1</a:t>
              </a:r>
              <a:endParaRPr lang="zh-CN" altLang="en-US" sz="2400" b="0" i="1" cap="none" spc="0" dirty="0">
                <a:ln w="0"/>
                <a:solidFill>
                  <a:schemeClr val="tx1"/>
                </a:solidFill>
                <a:effectLst>
                  <a:outerShdw blurRad="38100" dist="19050" dir="2700000" algn="tl" rotWithShape="0">
                    <a:schemeClr val="dk1">
                      <a:alpha val="40000"/>
                    </a:schemeClr>
                  </a:outerShdw>
                </a:effectLst>
              </a:endParaRPr>
            </a:p>
          </p:txBody>
        </p:sp>
      </p:grpSp>
      <p:sp>
        <p:nvSpPr>
          <p:cNvPr id="6" name="任意多边形: 形状 5"/>
          <p:cNvSpPr/>
          <p:nvPr/>
        </p:nvSpPr>
        <p:spPr>
          <a:xfrm>
            <a:off x="758311" y="5719433"/>
            <a:ext cx="10707152" cy="518958"/>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algn="ctr">
              <a:lnSpc>
                <a:spcPct val="110000"/>
              </a:lnSpc>
            </a:pPr>
            <a:r>
              <a:rPr lang="zh-CN" altLang="en-US" sz="2200" dirty="0">
                <a:latin typeface="微软雅黑" panose="020B0503020204020204" pitchFamily="34" charset="-122"/>
                <a:ea typeface="微软雅黑" panose="020B0503020204020204" pitchFamily="34" charset="-122"/>
              </a:rPr>
              <a:t>这种方法虽然能够大大提升匹配的效率，但多位移动中会不会漏掉一些匹配的情况？</a:t>
            </a:r>
            <a:endParaRPr lang="zh-CN" altLang="zh-CN" sz="2200" dirty="0">
              <a:latin typeface="微软雅黑" panose="020B0503020204020204" pitchFamily="34" charset="-122"/>
              <a:ea typeface="微软雅黑" panose="020B0503020204020204" pitchFamily="34" charset="-122"/>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rgbClr val="00ABA5"/>
            </a:gs>
            <a:gs pos="67000">
              <a:srgbClr val="007684"/>
            </a:gs>
          </a:gsLst>
          <a:lin ang="3600000" scaled="0"/>
        </a:gradFill>
        <a:effectLst/>
      </p:bgPr>
    </p:bg>
    <p:spTree>
      <p:nvGrpSpPr>
        <p:cNvPr id="1" name=""/>
        <p:cNvGrpSpPr/>
        <p:nvPr/>
      </p:nvGrpSpPr>
      <p:grpSpPr>
        <a:xfrm>
          <a:off x="0" y="0"/>
          <a:ext cx="0" cy="0"/>
          <a:chOff x="0" y="0"/>
          <a:chExt cx="0" cy="0"/>
        </a:xfrm>
      </p:grpSpPr>
      <p:sp>
        <p:nvSpPr>
          <p:cNvPr id="2" name="标题 9801"/>
          <p:cNvSpPr txBox="1"/>
          <p:nvPr/>
        </p:nvSpPr>
        <p:spPr>
          <a:xfrm flipV="1">
            <a:off x="0" y="729000"/>
            <a:ext cx="11615165" cy="5400000"/>
          </a:xfrm>
          <a:prstGeom prst="cube">
            <a:avLst>
              <a:gd name="adj" fmla="val 1804"/>
            </a:avLst>
          </a:prstGeom>
          <a:pattFill prst="ltHorz">
            <a:fgClr>
              <a:schemeClr val="bg1">
                <a:lumMod val="9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endParaRPr lang="zh-CN" altLang="en-US" dirty="0"/>
          </a:p>
        </p:txBody>
      </p:sp>
      <p:sp>
        <p:nvSpPr>
          <p:cNvPr id="5" name="六边形 4"/>
          <p:cNvSpPr/>
          <p:nvPr/>
        </p:nvSpPr>
        <p:spPr>
          <a:xfrm rot="5400000">
            <a:off x="-5678865" y="-723361"/>
            <a:ext cx="9564253" cy="8696378"/>
          </a:xfrm>
          <a:prstGeom prst="hexagon">
            <a:avLst>
              <a:gd name="adj" fmla="val 30493"/>
              <a:gd name="vf" fmla="val 115470"/>
            </a:avLst>
          </a:prstGeom>
          <a:gradFill>
            <a:gsLst>
              <a:gs pos="77000">
                <a:srgbClr val="016773"/>
              </a:gs>
              <a:gs pos="100000">
                <a:srgbClr val="007684"/>
              </a:gs>
            </a:gsLst>
            <a:lin ang="5400000" scaled="0"/>
          </a:gradFill>
          <a:ln>
            <a:noFill/>
          </a:ln>
          <a:effectLst>
            <a:outerShdw blurRad="698500" dist="165100" algn="l" rotWithShape="0">
              <a:srgbClr val="013F45">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平行四边形 5"/>
          <p:cNvSpPr/>
          <p:nvPr/>
        </p:nvSpPr>
        <p:spPr>
          <a:xfrm rot="19714174">
            <a:off x="-2503449" y="2643987"/>
            <a:ext cx="7581286" cy="4086054"/>
          </a:xfrm>
          <a:prstGeom prst="parallelogram">
            <a:avLst>
              <a:gd name="adj" fmla="val 61032"/>
            </a:avLst>
          </a:prstGeom>
          <a:solidFill>
            <a:srgbClr val="00ABA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2320891" y="2740372"/>
            <a:ext cx="540023" cy="1384403"/>
          </a:xfrm>
          <a:custGeom>
            <a:avLst/>
            <a:gdLst/>
            <a:ahLst/>
            <a:cxnLst/>
            <a:rect l="l" t="t" r="r" b="b"/>
            <a:pathLst>
              <a:path w="540023" h="1384403">
                <a:moveTo>
                  <a:pt x="195374" y="1232620"/>
                </a:moveTo>
                <a:lnTo>
                  <a:pt x="204155" y="1247987"/>
                </a:lnTo>
                <a:cubicBezTo>
                  <a:pt x="132445" y="1288964"/>
                  <a:pt x="80491" y="1317502"/>
                  <a:pt x="48295" y="1333600"/>
                </a:cubicBezTo>
                <a:cubicBezTo>
                  <a:pt x="42441" y="1337991"/>
                  <a:pt x="37319" y="1336527"/>
                  <a:pt x="32928" y="1329210"/>
                </a:cubicBezTo>
                <a:cubicBezTo>
                  <a:pt x="27074" y="1321892"/>
                  <a:pt x="16830" y="1305062"/>
                  <a:pt x="2195" y="1278720"/>
                </a:cubicBezTo>
                <a:cubicBezTo>
                  <a:pt x="732" y="1277256"/>
                  <a:pt x="0" y="1275793"/>
                  <a:pt x="0" y="1274329"/>
                </a:cubicBezTo>
                <a:close/>
                <a:moveTo>
                  <a:pt x="458800" y="863824"/>
                </a:moveTo>
                <a:cubicBezTo>
                  <a:pt x="460264" y="862361"/>
                  <a:pt x="463190" y="863092"/>
                  <a:pt x="467581" y="866019"/>
                </a:cubicBezTo>
                <a:cubicBezTo>
                  <a:pt x="470508" y="867483"/>
                  <a:pt x="474167" y="870410"/>
                  <a:pt x="478557" y="874800"/>
                </a:cubicBezTo>
                <a:cubicBezTo>
                  <a:pt x="500509" y="892362"/>
                  <a:pt x="515144" y="903338"/>
                  <a:pt x="522461" y="907728"/>
                </a:cubicBezTo>
                <a:cubicBezTo>
                  <a:pt x="528315" y="912119"/>
                  <a:pt x="530510" y="915778"/>
                  <a:pt x="529047" y="918705"/>
                </a:cubicBezTo>
                <a:cubicBezTo>
                  <a:pt x="529047" y="920168"/>
                  <a:pt x="526120" y="922363"/>
                  <a:pt x="520266" y="925290"/>
                </a:cubicBezTo>
                <a:cubicBezTo>
                  <a:pt x="511485" y="928217"/>
                  <a:pt x="507826" y="934071"/>
                  <a:pt x="509290" y="942852"/>
                </a:cubicBezTo>
                <a:cubicBezTo>
                  <a:pt x="509290" y="1112615"/>
                  <a:pt x="508558" y="1223839"/>
                  <a:pt x="507095" y="1276525"/>
                </a:cubicBezTo>
                <a:cubicBezTo>
                  <a:pt x="507095" y="1314575"/>
                  <a:pt x="500509" y="1336527"/>
                  <a:pt x="487338" y="1342381"/>
                </a:cubicBezTo>
                <a:cubicBezTo>
                  <a:pt x="477093" y="1351162"/>
                  <a:pt x="467581" y="1361406"/>
                  <a:pt x="458800" y="1373114"/>
                </a:cubicBezTo>
                <a:cubicBezTo>
                  <a:pt x="450019" y="1381895"/>
                  <a:pt x="442702" y="1385554"/>
                  <a:pt x="436848" y="1384090"/>
                </a:cubicBezTo>
                <a:cubicBezTo>
                  <a:pt x="432457" y="1381163"/>
                  <a:pt x="430994" y="1373846"/>
                  <a:pt x="432457" y="1362138"/>
                </a:cubicBezTo>
                <a:cubicBezTo>
                  <a:pt x="436848" y="1347503"/>
                  <a:pt x="433921" y="1337259"/>
                  <a:pt x="423677" y="1331405"/>
                </a:cubicBezTo>
                <a:cubicBezTo>
                  <a:pt x="413432" y="1321161"/>
                  <a:pt x="392212" y="1307989"/>
                  <a:pt x="360015" y="1291891"/>
                </a:cubicBezTo>
                <a:lnTo>
                  <a:pt x="366601" y="1278720"/>
                </a:lnTo>
                <a:lnTo>
                  <a:pt x="443434" y="1294086"/>
                </a:lnTo>
                <a:cubicBezTo>
                  <a:pt x="447824" y="1276525"/>
                  <a:pt x="450019" y="1152861"/>
                  <a:pt x="450019" y="923095"/>
                </a:cubicBezTo>
                <a:lnTo>
                  <a:pt x="278792" y="929681"/>
                </a:lnTo>
                <a:lnTo>
                  <a:pt x="274402" y="1221644"/>
                </a:lnTo>
                <a:cubicBezTo>
                  <a:pt x="302208" y="1173349"/>
                  <a:pt x="323428" y="1130177"/>
                  <a:pt x="338063" y="1092127"/>
                </a:cubicBezTo>
                <a:cubicBezTo>
                  <a:pt x="323428" y="1061394"/>
                  <a:pt x="305135" y="1027002"/>
                  <a:pt x="283183" y="988951"/>
                </a:cubicBezTo>
                <a:lnTo>
                  <a:pt x="296354" y="980171"/>
                </a:lnTo>
                <a:cubicBezTo>
                  <a:pt x="318306" y="1005050"/>
                  <a:pt x="337332" y="1028465"/>
                  <a:pt x="353430" y="1050417"/>
                </a:cubicBezTo>
                <a:cubicBezTo>
                  <a:pt x="357820" y="1038710"/>
                  <a:pt x="362211" y="1026270"/>
                  <a:pt x="366601" y="1013099"/>
                </a:cubicBezTo>
                <a:cubicBezTo>
                  <a:pt x="373918" y="986756"/>
                  <a:pt x="378309" y="966999"/>
                  <a:pt x="379772" y="953828"/>
                </a:cubicBezTo>
                <a:cubicBezTo>
                  <a:pt x="379772" y="947974"/>
                  <a:pt x="384163" y="947242"/>
                  <a:pt x="392944" y="951633"/>
                </a:cubicBezTo>
                <a:cubicBezTo>
                  <a:pt x="397334" y="956023"/>
                  <a:pt x="406847" y="961877"/>
                  <a:pt x="421481" y="969194"/>
                </a:cubicBezTo>
                <a:cubicBezTo>
                  <a:pt x="427335" y="972121"/>
                  <a:pt x="430994" y="974317"/>
                  <a:pt x="432457" y="975780"/>
                </a:cubicBezTo>
                <a:cubicBezTo>
                  <a:pt x="436848" y="977244"/>
                  <a:pt x="436848" y="983098"/>
                  <a:pt x="432457" y="993342"/>
                </a:cubicBezTo>
                <a:cubicBezTo>
                  <a:pt x="430994" y="997732"/>
                  <a:pt x="428067" y="1004318"/>
                  <a:pt x="423677" y="1013099"/>
                </a:cubicBezTo>
                <a:cubicBezTo>
                  <a:pt x="420750" y="1021880"/>
                  <a:pt x="417823" y="1028465"/>
                  <a:pt x="414896" y="1032856"/>
                </a:cubicBezTo>
                <a:cubicBezTo>
                  <a:pt x="406115" y="1054808"/>
                  <a:pt x="397334" y="1075297"/>
                  <a:pt x="388553" y="1094322"/>
                </a:cubicBezTo>
                <a:cubicBezTo>
                  <a:pt x="413432" y="1127982"/>
                  <a:pt x="430994" y="1153593"/>
                  <a:pt x="441238" y="1171154"/>
                </a:cubicBezTo>
                <a:cubicBezTo>
                  <a:pt x="448556" y="1182862"/>
                  <a:pt x="448556" y="1193838"/>
                  <a:pt x="441238" y="1204082"/>
                </a:cubicBezTo>
                <a:cubicBezTo>
                  <a:pt x="429531" y="1224571"/>
                  <a:pt x="417823" y="1239206"/>
                  <a:pt x="406115" y="1247987"/>
                </a:cubicBezTo>
                <a:cubicBezTo>
                  <a:pt x="391480" y="1211400"/>
                  <a:pt x="376845" y="1175545"/>
                  <a:pt x="362211" y="1140421"/>
                </a:cubicBezTo>
                <a:cubicBezTo>
                  <a:pt x="338795" y="1179935"/>
                  <a:pt x="308794" y="1216522"/>
                  <a:pt x="272207" y="1250182"/>
                </a:cubicBezTo>
                <a:lnTo>
                  <a:pt x="272207" y="1337991"/>
                </a:lnTo>
                <a:cubicBezTo>
                  <a:pt x="272207" y="1346771"/>
                  <a:pt x="269280" y="1351894"/>
                  <a:pt x="263426" y="1353357"/>
                </a:cubicBezTo>
                <a:cubicBezTo>
                  <a:pt x="248791" y="1363602"/>
                  <a:pt x="234156" y="1370919"/>
                  <a:pt x="219522" y="1375309"/>
                </a:cubicBezTo>
                <a:cubicBezTo>
                  <a:pt x="212204" y="1376773"/>
                  <a:pt x="209277" y="1373846"/>
                  <a:pt x="210741" y="1366528"/>
                </a:cubicBezTo>
                <a:cubicBezTo>
                  <a:pt x="213668" y="1307989"/>
                  <a:pt x="216595" y="1202619"/>
                  <a:pt x="219522" y="1050417"/>
                </a:cubicBezTo>
                <a:cubicBezTo>
                  <a:pt x="220985" y="1005050"/>
                  <a:pt x="221717" y="975048"/>
                  <a:pt x="221717" y="960414"/>
                </a:cubicBezTo>
                <a:cubicBezTo>
                  <a:pt x="221717" y="932608"/>
                  <a:pt x="221717" y="906265"/>
                  <a:pt x="221717" y="881386"/>
                </a:cubicBezTo>
                <a:cubicBezTo>
                  <a:pt x="221717" y="876995"/>
                  <a:pt x="222449" y="874800"/>
                  <a:pt x="223912" y="874800"/>
                </a:cubicBezTo>
                <a:cubicBezTo>
                  <a:pt x="223912" y="873337"/>
                  <a:pt x="226107" y="873337"/>
                  <a:pt x="230498" y="874800"/>
                </a:cubicBezTo>
                <a:cubicBezTo>
                  <a:pt x="242206" y="879191"/>
                  <a:pt x="259035" y="887972"/>
                  <a:pt x="280988" y="901143"/>
                </a:cubicBezTo>
                <a:lnTo>
                  <a:pt x="434653" y="894557"/>
                </a:lnTo>
                <a:cubicBezTo>
                  <a:pt x="434653" y="894557"/>
                  <a:pt x="435384" y="894557"/>
                  <a:pt x="436848" y="894557"/>
                </a:cubicBezTo>
                <a:cubicBezTo>
                  <a:pt x="445629" y="893094"/>
                  <a:pt x="450019" y="890167"/>
                  <a:pt x="450019" y="885776"/>
                </a:cubicBezTo>
                <a:cubicBezTo>
                  <a:pt x="452946" y="882849"/>
                  <a:pt x="454410" y="878459"/>
                  <a:pt x="454410" y="872605"/>
                </a:cubicBezTo>
                <a:cubicBezTo>
                  <a:pt x="455873" y="866751"/>
                  <a:pt x="457337" y="863824"/>
                  <a:pt x="458800" y="863824"/>
                </a:cubicBezTo>
                <a:close/>
                <a:moveTo>
                  <a:pt x="111956" y="857239"/>
                </a:moveTo>
                <a:cubicBezTo>
                  <a:pt x="113420" y="855775"/>
                  <a:pt x="115615" y="856507"/>
                  <a:pt x="118542" y="859434"/>
                </a:cubicBezTo>
                <a:cubicBezTo>
                  <a:pt x="120005" y="860897"/>
                  <a:pt x="123664" y="863092"/>
                  <a:pt x="129518" y="866019"/>
                </a:cubicBezTo>
                <a:cubicBezTo>
                  <a:pt x="155860" y="880654"/>
                  <a:pt x="170495" y="889435"/>
                  <a:pt x="173422" y="892362"/>
                </a:cubicBezTo>
                <a:cubicBezTo>
                  <a:pt x="177813" y="895289"/>
                  <a:pt x="177081" y="899679"/>
                  <a:pt x="171227" y="905533"/>
                </a:cubicBezTo>
                <a:cubicBezTo>
                  <a:pt x="166836" y="909924"/>
                  <a:pt x="158787" y="919436"/>
                  <a:pt x="147080" y="934071"/>
                </a:cubicBezTo>
                <a:cubicBezTo>
                  <a:pt x="110493" y="980902"/>
                  <a:pt x="81223" y="1013099"/>
                  <a:pt x="59271" y="1030660"/>
                </a:cubicBezTo>
                <a:lnTo>
                  <a:pt x="131713" y="1021880"/>
                </a:lnTo>
                <a:cubicBezTo>
                  <a:pt x="136103" y="1014562"/>
                  <a:pt x="139762" y="1007977"/>
                  <a:pt x="142689" y="1002123"/>
                </a:cubicBezTo>
                <a:cubicBezTo>
                  <a:pt x="150006" y="988951"/>
                  <a:pt x="155860" y="975048"/>
                  <a:pt x="160251" y="960414"/>
                </a:cubicBezTo>
                <a:cubicBezTo>
                  <a:pt x="161714" y="957487"/>
                  <a:pt x="163178" y="956023"/>
                  <a:pt x="164641" y="956023"/>
                </a:cubicBezTo>
                <a:cubicBezTo>
                  <a:pt x="164641" y="954560"/>
                  <a:pt x="166105" y="955292"/>
                  <a:pt x="169032" y="958218"/>
                </a:cubicBezTo>
                <a:cubicBezTo>
                  <a:pt x="193911" y="974317"/>
                  <a:pt x="209277" y="986024"/>
                  <a:pt x="215131" y="993342"/>
                </a:cubicBezTo>
                <a:cubicBezTo>
                  <a:pt x="217326" y="994074"/>
                  <a:pt x="218424" y="995537"/>
                  <a:pt x="218424" y="997732"/>
                </a:cubicBezTo>
                <a:cubicBezTo>
                  <a:pt x="218424" y="999927"/>
                  <a:pt x="217326" y="1002854"/>
                  <a:pt x="215131" y="1006513"/>
                </a:cubicBezTo>
                <a:cubicBezTo>
                  <a:pt x="212204" y="1009440"/>
                  <a:pt x="207814" y="1014562"/>
                  <a:pt x="201960" y="1021880"/>
                </a:cubicBezTo>
                <a:cubicBezTo>
                  <a:pt x="194643" y="1029197"/>
                  <a:pt x="189520" y="1035051"/>
                  <a:pt x="186593" y="1039441"/>
                </a:cubicBezTo>
                <a:cubicBezTo>
                  <a:pt x="154397" y="1084809"/>
                  <a:pt x="121469" y="1123591"/>
                  <a:pt x="87809" y="1155788"/>
                </a:cubicBezTo>
                <a:lnTo>
                  <a:pt x="190984" y="1140421"/>
                </a:lnTo>
                <a:lnTo>
                  <a:pt x="199765" y="1160178"/>
                </a:lnTo>
                <a:lnTo>
                  <a:pt x="87809" y="1199692"/>
                </a:lnTo>
                <a:cubicBezTo>
                  <a:pt x="67320" y="1208473"/>
                  <a:pt x="54149" y="1215790"/>
                  <a:pt x="48295" y="1221644"/>
                </a:cubicBezTo>
                <a:lnTo>
                  <a:pt x="15367" y="1162373"/>
                </a:lnTo>
                <a:cubicBezTo>
                  <a:pt x="34392" y="1159447"/>
                  <a:pt x="48295" y="1150666"/>
                  <a:pt x="57076" y="1136031"/>
                </a:cubicBezTo>
                <a:cubicBezTo>
                  <a:pt x="76101" y="1109688"/>
                  <a:pt x="94394" y="1083346"/>
                  <a:pt x="111956" y="1057003"/>
                </a:cubicBezTo>
                <a:lnTo>
                  <a:pt x="68052" y="1070174"/>
                </a:lnTo>
                <a:cubicBezTo>
                  <a:pt x="51954" y="1076028"/>
                  <a:pt x="39514" y="1082614"/>
                  <a:pt x="30733" y="1089931"/>
                </a:cubicBezTo>
                <a:lnTo>
                  <a:pt x="0" y="1037246"/>
                </a:lnTo>
                <a:cubicBezTo>
                  <a:pt x="13171" y="1032856"/>
                  <a:pt x="23416" y="1026270"/>
                  <a:pt x="30733" y="1017489"/>
                </a:cubicBezTo>
                <a:cubicBezTo>
                  <a:pt x="61466" y="967731"/>
                  <a:pt x="82687" y="928949"/>
                  <a:pt x="94394" y="901143"/>
                </a:cubicBezTo>
                <a:cubicBezTo>
                  <a:pt x="101712" y="885045"/>
                  <a:pt x="106834" y="871873"/>
                  <a:pt x="109761" y="861629"/>
                </a:cubicBezTo>
                <a:cubicBezTo>
                  <a:pt x="111224" y="858702"/>
                  <a:pt x="111956" y="857239"/>
                  <a:pt x="111956" y="857239"/>
                </a:cubicBezTo>
                <a:close/>
                <a:moveTo>
                  <a:pt x="498314" y="233425"/>
                </a:moveTo>
                <a:cubicBezTo>
                  <a:pt x="501241" y="236352"/>
                  <a:pt x="504900" y="240011"/>
                  <a:pt x="509290" y="244402"/>
                </a:cubicBezTo>
                <a:cubicBezTo>
                  <a:pt x="518071" y="254646"/>
                  <a:pt x="524656" y="261231"/>
                  <a:pt x="529047" y="264158"/>
                </a:cubicBezTo>
                <a:cubicBezTo>
                  <a:pt x="531974" y="267085"/>
                  <a:pt x="532706" y="270012"/>
                  <a:pt x="531242" y="272939"/>
                </a:cubicBezTo>
                <a:cubicBezTo>
                  <a:pt x="529779" y="274403"/>
                  <a:pt x="526852" y="275135"/>
                  <a:pt x="522461" y="275135"/>
                </a:cubicBezTo>
                <a:cubicBezTo>
                  <a:pt x="510753" y="273671"/>
                  <a:pt x="490997" y="273671"/>
                  <a:pt x="463190" y="275135"/>
                </a:cubicBezTo>
                <a:cubicBezTo>
                  <a:pt x="445629" y="275135"/>
                  <a:pt x="431726" y="275135"/>
                  <a:pt x="421481" y="275135"/>
                </a:cubicBezTo>
                <a:lnTo>
                  <a:pt x="381968" y="277330"/>
                </a:lnTo>
                <a:cubicBezTo>
                  <a:pt x="387821" y="278793"/>
                  <a:pt x="390017" y="280988"/>
                  <a:pt x="388553" y="283915"/>
                </a:cubicBezTo>
                <a:lnTo>
                  <a:pt x="388553" y="336601"/>
                </a:lnTo>
                <a:lnTo>
                  <a:pt x="436848" y="334405"/>
                </a:lnTo>
                <a:cubicBezTo>
                  <a:pt x="442702" y="332942"/>
                  <a:pt x="452214" y="331478"/>
                  <a:pt x="465386" y="330015"/>
                </a:cubicBezTo>
                <a:cubicBezTo>
                  <a:pt x="478557" y="328551"/>
                  <a:pt x="487338" y="327820"/>
                  <a:pt x="491728" y="327820"/>
                </a:cubicBezTo>
                <a:cubicBezTo>
                  <a:pt x="500509" y="336601"/>
                  <a:pt x="508558" y="344650"/>
                  <a:pt x="515876" y="351967"/>
                </a:cubicBezTo>
                <a:cubicBezTo>
                  <a:pt x="518803" y="354894"/>
                  <a:pt x="520266" y="357089"/>
                  <a:pt x="520266" y="358553"/>
                </a:cubicBezTo>
                <a:cubicBezTo>
                  <a:pt x="518803" y="360016"/>
                  <a:pt x="515876" y="360748"/>
                  <a:pt x="511485" y="360748"/>
                </a:cubicBezTo>
                <a:cubicBezTo>
                  <a:pt x="492460" y="360748"/>
                  <a:pt x="475630" y="361480"/>
                  <a:pt x="460995" y="362943"/>
                </a:cubicBezTo>
                <a:lnTo>
                  <a:pt x="388553" y="367334"/>
                </a:lnTo>
                <a:lnTo>
                  <a:pt x="388553" y="446361"/>
                </a:lnTo>
                <a:cubicBezTo>
                  <a:pt x="426604" y="452215"/>
                  <a:pt x="477093" y="452947"/>
                  <a:pt x="540023" y="448556"/>
                </a:cubicBezTo>
                <a:lnTo>
                  <a:pt x="537828" y="463923"/>
                </a:lnTo>
                <a:cubicBezTo>
                  <a:pt x="523193" y="472704"/>
                  <a:pt x="507095" y="487339"/>
                  <a:pt x="489533" y="507827"/>
                </a:cubicBezTo>
                <a:cubicBezTo>
                  <a:pt x="485143" y="518072"/>
                  <a:pt x="475630" y="521730"/>
                  <a:pt x="460995" y="518803"/>
                </a:cubicBezTo>
                <a:cubicBezTo>
                  <a:pt x="358552" y="518803"/>
                  <a:pt x="289769" y="483680"/>
                  <a:pt x="254645" y="413433"/>
                </a:cubicBezTo>
                <a:cubicBezTo>
                  <a:pt x="235620" y="463191"/>
                  <a:pt x="200496" y="503437"/>
                  <a:pt x="149275" y="534170"/>
                </a:cubicBezTo>
                <a:lnTo>
                  <a:pt x="140494" y="525389"/>
                </a:lnTo>
                <a:cubicBezTo>
                  <a:pt x="172690" y="477094"/>
                  <a:pt x="193911" y="425141"/>
                  <a:pt x="204155" y="369529"/>
                </a:cubicBezTo>
                <a:cubicBezTo>
                  <a:pt x="208546" y="346113"/>
                  <a:pt x="210741" y="325624"/>
                  <a:pt x="210741" y="308063"/>
                </a:cubicBezTo>
                <a:cubicBezTo>
                  <a:pt x="210741" y="303672"/>
                  <a:pt x="211473" y="301477"/>
                  <a:pt x="212936" y="301477"/>
                </a:cubicBezTo>
                <a:cubicBezTo>
                  <a:pt x="214399" y="300014"/>
                  <a:pt x="217326" y="300014"/>
                  <a:pt x="221717" y="301477"/>
                </a:cubicBezTo>
                <a:cubicBezTo>
                  <a:pt x="239279" y="307331"/>
                  <a:pt x="256840" y="313185"/>
                  <a:pt x="274402" y="319039"/>
                </a:cubicBezTo>
                <a:cubicBezTo>
                  <a:pt x="278792" y="323429"/>
                  <a:pt x="280256" y="327820"/>
                  <a:pt x="278792" y="332210"/>
                </a:cubicBezTo>
                <a:cubicBezTo>
                  <a:pt x="278792" y="335137"/>
                  <a:pt x="276597" y="342454"/>
                  <a:pt x="272207" y="354162"/>
                </a:cubicBezTo>
                <a:cubicBezTo>
                  <a:pt x="267816" y="367334"/>
                  <a:pt x="264889" y="376846"/>
                  <a:pt x="263426" y="382700"/>
                </a:cubicBezTo>
                <a:cubicBezTo>
                  <a:pt x="280988" y="401725"/>
                  <a:pt x="300745" y="416360"/>
                  <a:pt x="322697" y="426604"/>
                </a:cubicBezTo>
                <a:lnTo>
                  <a:pt x="322697" y="279525"/>
                </a:lnTo>
                <a:lnTo>
                  <a:pt x="285378" y="279525"/>
                </a:lnTo>
                <a:cubicBezTo>
                  <a:pt x="266353" y="279525"/>
                  <a:pt x="238547" y="280988"/>
                  <a:pt x="201960" y="283915"/>
                </a:cubicBezTo>
                <a:lnTo>
                  <a:pt x="180008" y="250987"/>
                </a:lnTo>
                <a:cubicBezTo>
                  <a:pt x="194643" y="250987"/>
                  <a:pt x="218790" y="250255"/>
                  <a:pt x="252450" y="248792"/>
                </a:cubicBezTo>
                <a:cubicBezTo>
                  <a:pt x="265621" y="248792"/>
                  <a:pt x="273670" y="248792"/>
                  <a:pt x="276597" y="248792"/>
                </a:cubicBezTo>
                <a:lnTo>
                  <a:pt x="406115" y="244402"/>
                </a:lnTo>
                <a:cubicBezTo>
                  <a:pt x="409042" y="244402"/>
                  <a:pt x="413432" y="244402"/>
                  <a:pt x="419286" y="244402"/>
                </a:cubicBezTo>
                <a:cubicBezTo>
                  <a:pt x="457337" y="241475"/>
                  <a:pt x="483679" y="237816"/>
                  <a:pt x="498314" y="233425"/>
                </a:cubicBezTo>
                <a:close/>
                <a:moveTo>
                  <a:pt x="377577" y="136836"/>
                </a:moveTo>
                <a:lnTo>
                  <a:pt x="289769" y="141226"/>
                </a:lnTo>
                <a:lnTo>
                  <a:pt x="289769" y="178545"/>
                </a:lnTo>
                <a:lnTo>
                  <a:pt x="384163" y="174155"/>
                </a:lnTo>
                <a:cubicBezTo>
                  <a:pt x="395871" y="174155"/>
                  <a:pt x="406115" y="173423"/>
                  <a:pt x="414896" y="171959"/>
                </a:cubicBezTo>
                <a:lnTo>
                  <a:pt x="414896" y="136836"/>
                </a:lnTo>
                <a:cubicBezTo>
                  <a:pt x="406115" y="136836"/>
                  <a:pt x="393675" y="136836"/>
                  <a:pt x="377577" y="136836"/>
                </a:cubicBezTo>
                <a:close/>
                <a:moveTo>
                  <a:pt x="417091" y="68784"/>
                </a:moveTo>
                <a:lnTo>
                  <a:pt x="289769" y="73175"/>
                </a:lnTo>
                <a:lnTo>
                  <a:pt x="289769" y="112689"/>
                </a:lnTo>
                <a:lnTo>
                  <a:pt x="370991" y="108298"/>
                </a:lnTo>
                <a:cubicBezTo>
                  <a:pt x="375382" y="108298"/>
                  <a:pt x="381968" y="107566"/>
                  <a:pt x="390748" y="106103"/>
                </a:cubicBezTo>
                <a:cubicBezTo>
                  <a:pt x="398066" y="106103"/>
                  <a:pt x="403188" y="106103"/>
                  <a:pt x="406115" y="106103"/>
                </a:cubicBezTo>
                <a:cubicBezTo>
                  <a:pt x="409042" y="110493"/>
                  <a:pt x="412701" y="114884"/>
                  <a:pt x="417091" y="119274"/>
                </a:cubicBezTo>
                <a:close/>
                <a:moveTo>
                  <a:pt x="423677" y="11709"/>
                </a:moveTo>
                <a:cubicBezTo>
                  <a:pt x="425140" y="10245"/>
                  <a:pt x="428067" y="10977"/>
                  <a:pt x="432457" y="13904"/>
                </a:cubicBezTo>
                <a:cubicBezTo>
                  <a:pt x="439775" y="19758"/>
                  <a:pt x="451483" y="28539"/>
                  <a:pt x="467581" y="40247"/>
                </a:cubicBezTo>
                <a:cubicBezTo>
                  <a:pt x="480752" y="47564"/>
                  <a:pt x="488801" y="52686"/>
                  <a:pt x="491728" y="55613"/>
                </a:cubicBezTo>
                <a:cubicBezTo>
                  <a:pt x="497582" y="60003"/>
                  <a:pt x="500509" y="63662"/>
                  <a:pt x="500509" y="66589"/>
                </a:cubicBezTo>
                <a:cubicBezTo>
                  <a:pt x="500509" y="69516"/>
                  <a:pt x="497582" y="71711"/>
                  <a:pt x="491728" y="73175"/>
                </a:cubicBezTo>
                <a:cubicBezTo>
                  <a:pt x="482947" y="76102"/>
                  <a:pt x="479289" y="81956"/>
                  <a:pt x="480752" y="90736"/>
                </a:cubicBezTo>
                <a:cubicBezTo>
                  <a:pt x="479289" y="106835"/>
                  <a:pt x="478557" y="141226"/>
                  <a:pt x="478557" y="193912"/>
                </a:cubicBezTo>
                <a:cubicBezTo>
                  <a:pt x="478557" y="198302"/>
                  <a:pt x="477825" y="201229"/>
                  <a:pt x="476362" y="202692"/>
                </a:cubicBezTo>
                <a:cubicBezTo>
                  <a:pt x="467581" y="207083"/>
                  <a:pt x="450019" y="212937"/>
                  <a:pt x="423677" y="220254"/>
                </a:cubicBezTo>
                <a:cubicBezTo>
                  <a:pt x="416359" y="221718"/>
                  <a:pt x="413432" y="219522"/>
                  <a:pt x="414896" y="213668"/>
                </a:cubicBezTo>
                <a:lnTo>
                  <a:pt x="414896" y="202692"/>
                </a:lnTo>
                <a:cubicBezTo>
                  <a:pt x="407578" y="202692"/>
                  <a:pt x="399529" y="202692"/>
                  <a:pt x="390748" y="202692"/>
                </a:cubicBezTo>
                <a:lnTo>
                  <a:pt x="289769" y="207083"/>
                </a:lnTo>
                <a:cubicBezTo>
                  <a:pt x="289769" y="212937"/>
                  <a:pt x="288305" y="216595"/>
                  <a:pt x="285378" y="218059"/>
                </a:cubicBezTo>
                <a:cubicBezTo>
                  <a:pt x="266353" y="225376"/>
                  <a:pt x="248791" y="230498"/>
                  <a:pt x="232693" y="233425"/>
                </a:cubicBezTo>
                <a:cubicBezTo>
                  <a:pt x="229766" y="234889"/>
                  <a:pt x="227571" y="234889"/>
                  <a:pt x="226107" y="233425"/>
                </a:cubicBezTo>
                <a:cubicBezTo>
                  <a:pt x="226107" y="233425"/>
                  <a:pt x="226107" y="231962"/>
                  <a:pt x="226107" y="229035"/>
                </a:cubicBezTo>
                <a:cubicBezTo>
                  <a:pt x="226107" y="218791"/>
                  <a:pt x="226107" y="196839"/>
                  <a:pt x="226107" y="163179"/>
                </a:cubicBezTo>
                <a:cubicBezTo>
                  <a:pt x="227571" y="123665"/>
                  <a:pt x="228302" y="95859"/>
                  <a:pt x="228302" y="79760"/>
                </a:cubicBezTo>
                <a:cubicBezTo>
                  <a:pt x="228302" y="63662"/>
                  <a:pt x="228302" y="47564"/>
                  <a:pt x="228302" y="31466"/>
                </a:cubicBezTo>
                <a:cubicBezTo>
                  <a:pt x="226839" y="27075"/>
                  <a:pt x="226839" y="24148"/>
                  <a:pt x="228302" y="22685"/>
                </a:cubicBezTo>
                <a:cubicBezTo>
                  <a:pt x="229766" y="21221"/>
                  <a:pt x="231961" y="21221"/>
                  <a:pt x="234888" y="22685"/>
                </a:cubicBezTo>
                <a:cubicBezTo>
                  <a:pt x="243669" y="25612"/>
                  <a:pt x="258304" y="31466"/>
                  <a:pt x="278792" y="40247"/>
                </a:cubicBezTo>
                <a:cubicBezTo>
                  <a:pt x="283183" y="41710"/>
                  <a:pt x="286842" y="43173"/>
                  <a:pt x="289769" y="44637"/>
                </a:cubicBezTo>
                <a:lnTo>
                  <a:pt x="406115" y="40247"/>
                </a:lnTo>
                <a:cubicBezTo>
                  <a:pt x="410505" y="40247"/>
                  <a:pt x="414164" y="38051"/>
                  <a:pt x="417091" y="33661"/>
                </a:cubicBezTo>
                <a:cubicBezTo>
                  <a:pt x="420018" y="29270"/>
                  <a:pt x="421481" y="24148"/>
                  <a:pt x="421481" y="18294"/>
                </a:cubicBezTo>
                <a:cubicBezTo>
                  <a:pt x="422945" y="13904"/>
                  <a:pt x="423677" y="11709"/>
                  <a:pt x="423677" y="11709"/>
                </a:cubicBezTo>
                <a:close/>
                <a:moveTo>
                  <a:pt x="83418" y="733"/>
                </a:moveTo>
                <a:cubicBezTo>
                  <a:pt x="84882" y="-731"/>
                  <a:pt x="88540" y="1"/>
                  <a:pt x="94394" y="2928"/>
                </a:cubicBezTo>
                <a:cubicBezTo>
                  <a:pt x="114883" y="8782"/>
                  <a:pt x="132445" y="16099"/>
                  <a:pt x="147080" y="24880"/>
                </a:cubicBezTo>
                <a:cubicBezTo>
                  <a:pt x="151470" y="26343"/>
                  <a:pt x="153665" y="30002"/>
                  <a:pt x="153665" y="35856"/>
                </a:cubicBezTo>
                <a:cubicBezTo>
                  <a:pt x="152202" y="46100"/>
                  <a:pt x="151470" y="65857"/>
                  <a:pt x="151470" y="95127"/>
                </a:cubicBezTo>
                <a:lnTo>
                  <a:pt x="151470" y="123665"/>
                </a:lnTo>
                <a:cubicBezTo>
                  <a:pt x="166105" y="120738"/>
                  <a:pt x="180008" y="118543"/>
                  <a:pt x="193179" y="117079"/>
                </a:cubicBezTo>
                <a:cubicBezTo>
                  <a:pt x="201960" y="127323"/>
                  <a:pt x="210009" y="136104"/>
                  <a:pt x="217326" y="143422"/>
                </a:cubicBezTo>
                <a:cubicBezTo>
                  <a:pt x="218790" y="146349"/>
                  <a:pt x="219522" y="148544"/>
                  <a:pt x="219522" y="150007"/>
                </a:cubicBezTo>
                <a:cubicBezTo>
                  <a:pt x="218058" y="151471"/>
                  <a:pt x="215131" y="152202"/>
                  <a:pt x="210741" y="152202"/>
                </a:cubicBezTo>
                <a:cubicBezTo>
                  <a:pt x="187325" y="152202"/>
                  <a:pt x="168300" y="152934"/>
                  <a:pt x="153665" y="154398"/>
                </a:cubicBezTo>
                <a:lnTo>
                  <a:pt x="151470" y="154398"/>
                </a:lnTo>
                <a:cubicBezTo>
                  <a:pt x="151470" y="179277"/>
                  <a:pt x="151470" y="204888"/>
                  <a:pt x="151470" y="231230"/>
                </a:cubicBezTo>
                <a:lnTo>
                  <a:pt x="206350" y="211473"/>
                </a:lnTo>
                <a:lnTo>
                  <a:pt x="212936" y="222449"/>
                </a:lnTo>
                <a:cubicBezTo>
                  <a:pt x="195374" y="235621"/>
                  <a:pt x="174886" y="250255"/>
                  <a:pt x="151470" y="266354"/>
                </a:cubicBezTo>
                <a:cubicBezTo>
                  <a:pt x="151470" y="279525"/>
                  <a:pt x="151470" y="291965"/>
                  <a:pt x="151470" y="303672"/>
                </a:cubicBezTo>
                <a:cubicBezTo>
                  <a:pt x="150006" y="375383"/>
                  <a:pt x="145616" y="419287"/>
                  <a:pt x="138299" y="435385"/>
                </a:cubicBezTo>
                <a:cubicBezTo>
                  <a:pt x="128054" y="467582"/>
                  <a:pt x="110493" y="496119"/>
                  <a:pt x="85614" y="520999"/>
                </a:cubicBezTo>
                <a:cubicBezTo>
                  <a:pt x="73906" y="531243"/>
                  <a:pt x="65857" y="534902"/>
                  <a:pt x="61466" y="531975"/>
                </a:cubicBezTo>
                <a:cubicBezTo>
                  <a:pt x="57076" y="529048"/>
                  <a:pt x="57076" y="520267"/>
                  <a:pt x="61466" y="505632"/>
                </a:cubicBezTo>
                <a:cubicBezTo>
                  <a:pt x="64393" y="490997"/>
                  <a:pt x="62198" y="480021"/>
                  <a:pt x="54881" y="472704"/>
                </a:cubicBezTo>
                <a:cubicBezTo>
                  <a:pt x="46100" y="460996"/>
                  <a:pt x="29270" y="444898"/>
                  <a:pt x="4391" y="424409"/>
                </a:cubicBezTo>
                <a:lnTo>
                  <a:pt x="13171" y="413433"/>
                </a:lnTo>
                <a:lnTo>
                  <a:pt x="74637" y="435385"/>
                </a:lnTo>
                <a:cubicBezTo>
                  <a:pt x="79028" y="410506"/>
                  <a:pt x="82687" y="370260"/>
                  <a:pt x="85614" y="314648"/>
                </a:cubicBezTo>
                <a:cubicBezTo>
                  <a:pt x="82687" y="316112"/>
                  <a:pt x="78296" y="319039"/>
                  <a:pt x="72442" y="323429"/>
                </a:cubicBezTo>
                <a:cubicBezTo>
                  <a:pt x="63661" y="329283"/>
                  <a:pt x="57076" y="333674"/>
                  <a:pt x="52685" y="336601"/>
                </a:cubicBezTo>
                <a:cubicBezTo>
                  <a:pt x="48295" y="339527"/>
                  <a:pt x="44636" y="339527"/>
                  <a:pt x="41709" y="336601"/>
                </a:cubicBezTo>
                <a:cubicBezTo>
                  <a:pt x="41709" y="338064"/>
                  <a:pt x="40977" y="338064"/>
                  <a:pt x="39514" y="336601"/>
                </a:cubicBezTo>
                <a:cubicBezTo>
                  <a:pt x="38051" y="333674"/>
                  <a:pt x="35124" y="330015"/>
                  <a:pt x="30733" y="325624"/>
                </a:cubicBezTo>
                <a:cubicBezTo>
                  <a:pt x="17562" y="308063"/>
                  <a:pt x="8781" y="293428"/>
                  <a:pt x="4391" y="281720"/>
                </a:cubicBezTo>
                <a:lnTo>
                  <a:pt x="85614" y="253182"/>
                </a:lnTo>
                <a:cubicBezTo>
                  <a:pt x="85614" y="222449"/>
                  <a:pt x="85614" y="190985"/>
                  <a:pt x="85614" y="158788"/>
                </a:cubicBezTo>
                <a:lnTo>
                  <a:pt x="74637" y="158788"/>
                </a:lnTo>
                <a:cubicBezTo>
                  <a:pt x="57076" y="161715"/>
                  <a:pt x="40977" y="163179"/>
                  <a:pt x="26343" y="163179"/>
                </a:cubicBezTo>
                <a:lnTo>
                  <a:pt x="6586" y="132446"/>
                </a:lnTo>
                <a:cubicBezTo>
                  <a:pt x="15367" y="132446"/>
                  <a:pt x="27806" y="131714"/>
                  <a:pt x="43904" y="130250"/>
                </a:cubicBezTo>
                <a:cubicBezTo>
                  <a:pt x="54149" y="130250"/>
                  <a:pt x="61466" y="130250"/>
                  <a:pt x="65857" y="130250"/>
                </a:cubicBezTo>
                <a:lnTo>
                  <a:pt x="85614" y="128055"/>
                </a:lnTo>
                <a:lnTo>
                  <a:pt x="85614" y="95127"/>
                </a:lnTo>
                <a:cubicBezTo>
                  <a:pt x="85614" y="55613"/>
                  <a:pt x="84882" y="27807"/>
                  <a:pt x="83418" y="11709"/>
                </a:cubicBezTo>
                <a:cubicBezTo>
                  <a:pt x="81955" y="5855"/>
                  <a:pt x="81955" y="2196"/>
                  <a:pt x="83418" y="733"/>
                </a:cubicBezTo>
                <a:close/>
              </a:path>
            </a:pathLst>
          </a:custGeom>
          <a:solidFill>
            <a:schemeClr val="bg1"/>
          </a:solidFill>
          <a:ln>
            <a:noFill/>
          </a:ln>
          <a:effectLst>
            <a:outerShdw blurRad="38100" dist="38100" dir="2700000" algn="tl">
              <a:srgbClr val="000000">
                <a:alpha val="43137"/>
              </a:srgbClr>
            </a:outerShdw>
          </a:effectLst>
        </p:spPr>
        <p:txBody>
          <a:bodyPr rot="0" spcFirstLastPara="0" vertOverflow="overflow" horzOverflow="overflow" vert="horz" wrap="square" lIns="91440" tIns="45720" rIns="91440" bIns="45720" numCol="1" spcCol="0" rtlCol="0" fromWordArt="0" anchor="t" anchorCtr="0" forceAA="0" compatLnSpc="1">
            <a:noAutofit/>
          </a:bodyPr>
          <a:lstStyle/>
          <a:p>
            <a:pPr algn="ctr"/>
            <a:endParaRPr lang="zh-CN" altLang="en-US" sz="4400" dirty="0">
              <a:solidFill>
                <a:schemeClr val="bg1"/>
              </a:solidFill>
              <a:effectLst>
                <a:outerShdw blurRad="38100" dist="38100" dir="2700000" algn="tl">
                  <a:srgbClr val="000000">
                    <a:alpha val="43137"/>
                  </a:srgbClr>
                </a:outerShdw>
              </a:effectLst>
              <a:latin typeface="方正颜宋简体_中" panose="02000000000000000000" pitchFamily="2" charset="-122"/>
              <a:ea typeface="方正颜宋简体_中" panose="02000000000000000000" pitchFamily="2" charset="-122"/>
              <a:cs typeface="方正颜宋简体_中" panose="02000000000000000000" pitchFamily="2" charset="-122"/>
            </a:endParaRPr>
          </a:p>
        </p:txBody>
      </p:sp>
      <p:sp>
        <p:nvSpPr>
          <p:cNvPr id="9" name="文本框 8"/>
          <p:cNvSpPr txBox="1"/>
          <p:nvPr/>
        </p:nvSpPr>
        <p:spPr>
          <a:xfrm>
            <a:off x="5019638" y="1448489"/>
            <a:ext cx="4851471" cy="3961021"/>
          </a:xfrm>
          <a:prstGeom prst="rect">
            <a:avLst/>
          </a:prstGeom>
          <a:noFill/>
        </p:spPr>
        <p:txBody>
          <a:bodyPr wrap="square" tIns="0" rtlCol="0">
            <a:spAutoFit/>
          </a:bodyPr>
          <a:lstStyle/>
          <a:p>
            <a:pPr>
              <a:lnSpc>
                <a:spcPct val="150000"/>
              </a:lnSpc>
              <a:spcBef>
                <a:spcPts val="600"/>
              </a:spcBef>
            </a:pPr>
            <a:r>
              <a:rPr lang="en-US" altLang="zh-CN" sz="26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rPr>
              <a:t>4.1   </a:t>
            </a:r>
            <a:r>
              <a:rPr lang="zh-CN" altLang="en-US" sz="26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rPr>
              <a:t>问题引入</a:t>
            </a:r>
            <a:endParaRPr lang="en-US" altLang="zh-CN" sz="26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endParaRPr>
          </a:p>
          <a:p>
            <a:pPr>
              <a:lnSpc>
                <a:spcPct val="150000"/>
              </a:lnSpc>
              <a:spcBef>
                <a:spcPts val="600"/>
              </a:spcBef>
            </a:pPr>
            <a:r>
              <a:rPr lang="en-US" altLang="zh-CN" sz="26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rPr>
              <a:t>4.2   </a:t>
            </a:r>
            <a:r>
              <a:rPr lang="zh-CN" altLang="en-US" sz="26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rPr>
              <a:t>字符串的定义与结构</a:t>
            </a:r>
            <a:endParaRPr lang="en-US" altLang="zh-CN" sz="26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endParaRPr>
          </a:p>
          <a:p>
            <a:pPr>
              <a:lnSpc>
                <a:spcPct val="150000"/>
              </a:lnSpc>
              <a:spcBef>
                <a:spcPts val="600"/>
              </a:spcBef>
            </a:pPr>
            <a:r>
              <a:rPr lang="en-US" altLang="zh-CN" sz="26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rPr>
              <a:t>4.3   </a:t>
            </a:r>
            <a:r>
              <a:rPr lang="zh-CN" altLang="en-US" sz="26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rPr>
              <a:t>字符串的存储实现</a:t>
            </a:r>
            <a:endParaRPr lang="en-US" altLang="zh-CN" sz="26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endParaRPr>
          </a:p>
          <a:p>
            <a:pPr>
              <a:lnSpc>
                <a:spcPct val="150000"/>
              </a:lnSpc>
              <a:spcBef>
                <a:spcPts val="600"/>
              </a:spcBef>
            </a:pPr>
            <a:r>
              <a:rPr lang="en-US" altLang="zh-CN" sz="26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rPr>
              <a:t>4.4   </a:t>
            </a:r>
            <a:r>
              <a:rPr lang="zh-CN" altLang="en-US" sz="26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rPr>
              <a:t>字符串的模式匹配</a:t>
            </a:r>
            <a:endParaRPr lang="en-US" altLang="zh-CN" sz="26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endParaRPr>
          </a:p>
          <a:p>
            <a:pPr>
              <a:lnSpc>
                <a:spcPct val="150000"/>
              </a:lnSpc>
              <a:spcBef>
                <a:spcPts val="600"/>
              </a:spcBef>
            </a:pPr>
            <a:r>
              <a:rPr lang="en-US" altLang="zh-CN" sz="26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rPr>
              <a:t>4.5   </a:t>
            </a:r>
            <a:r>
              <a:rPr lang="zh-CN" altLang="en-US" sz="26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rPr>
              <a:t>拓展延伸</a:t>
            </a:r>
            <a:endParaRPr lang="en-US" altLang="zh-CN" sz="26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endParaRPr>
          </a:p>
          <a:p>
            <a:pPr>
              <a:lnSpc>
                <a:spcPct val="150000"/>
              </a:lnSpc>
              <a:spcBef>
                <a:spcPts val="600"/>
              </a:spcBef>
            </a:pPr>
            <a:r>
              <a:rPr lang="en-US" altLang="zh-CN" sz="26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rPr>
              <a:t>4.6   </a:t>
            </a:r>
            <a:r>
              <a:rPr lang="zh-CN" altLang="en-US" sz="26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rPr>
              <a:t>应用场景</a:t>
            </a:r>
            <a:endParaRPr lang="en-US" altLang="zh-CN" sz="26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4" decel="100000" fill="hold" grpId="0" nodeType="withEffect">
                                  <p:stCondLst>
                                    <p:cond delay="20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par>
                                <p:cTn id="13" presetID="12" presetClass="entr" presetSubtype="2" fill="hold" grpId="0" nodeType="withEffect">
                                  <p:stCondLst>
                                    <p:cond delay="50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500"/>
                                        <p:tgtEl>
                                          <p:spTgt spid="11"/>
                                        </p:tgtEl>
                                        <p:attrNameLst>
                                          <p:attrName>ppt_x</p:attrName>
                                        </p:attrNameLst>
                                      </p:cBhvr>
                                      <p:tavLst>
                                        <p:tav tm="0">
                                          <p:val>
                                            <p:strVal val="#ppt_x+#ppt_w*1.125000"/>
                                          </p:val>
                                        </p:tav>
                                        <p:tav tm="100000">
                                          <p:val>
                                            <p:strVal val="#ppt_x"/>
                                          </p:val>
                                        </p:tav>
                                      </p:tavLst>
                                    </p:anim>
                                    <p:animEffect transition="in" filter="wipe(left)">
                                      <p:cBhvr>
                                        <p:cTn id="16" dur="500"/>
                                        <p:tgtEl>
                                          <p:spTgt spid="11"/>
                                        </p:tgtEl>
                                      </p:cBhvr>
                                    </p:animEffect>
                                  </p:childTnLst>
                                </p:cTn>
                              </p:par>
                            </p:childTnLst>
                          </p:cTn>
                        </p:par>
                        <p:par>
                          <p:cTn id="17" fill="hold">
                            <p:stCondLst>
                              <p:cond delay="500"/>
                            </p:stCondLst>
                            <p:childTnLst>
                              <p:par>
                                <p:cTn id="18" presetID="22" presetClass="entr" presetSubtype="8" fill="hold" grpId="0" nodeType="after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wipe(left)">
                                      <p:cBhvr>
                                        <p:cTn id="20" dur="500"/>
                                        <p:tgtEl>
                                          <p:spTgt spid="2"/>
                                        </p:tgtEl>
                                      </p:cBhvr>
                                    </p:animEffect>
                                  </p:childTnLst>
                                </p:cTn>
                              </p:par>
                              <p:par>
                                <p:cTn id="21" presetID="10" presetClass="entr" presetSubtype="0" fill="hold" grpId="0" nodeType="withEffect">
                                  <p:stCondLst>
                                    <p:cond delay="1000"/>
                                  </p:stCondLst>
                                  <p:iterate type="wd">
                                    <p:tmPct val="10000"/>
                                  </p:iterate>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P spid="6" grpId="0" animBg="1"/>
      <p:bldP spid="11" grpId="0" animBg="1"/>
      <p:bldP spid="9"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2800" dirty="0"/>
              <a:t>KMP</a:t>
            </a:r>
            <a:r>
              <a:rPr lang="zh-CN" altLang="en-US" sz="2800" dirty="0"/>
              <a:t>算法</a:t>
            </a:r>
            <a:endParaRPr lang="zh-CN" altLang="en-US" dirty="0"/>
          </a:p>
        </p:txBody>
      </p:sp>
      <p:sp>
        <p:nvSpPr>
          <p:cNvPr id="3" name="副标题 2"/>
          <p:cNvSpPr>
            <a:spLocks noGrp="1"/>
          </p:cNvSpPr>
          <p:nvPr>
            <p:ph type="subTitle" idx="1"/>
          </p:nvPr>
        </p:nvSpPr>
        <p:spPr/>
        <p:txBody>
          <a:bodyPr/>
          <a:lstStyle/>
          <a:p>
            <a:r>
              <a:rPr lang="en-US" altLang="zh-CN" dirty="0"/>
              <a:t>4.4  </a:t>
            </a:r>
            <a:r>
              <a:rPr lang="zh-CN" altLang="en-US" dirty="0"/>
              <a:t>字符串的模式匹配</a:t>
            </a:r>
            <a:endParaRPr lang="zh-CN" altLang="en-US" dirty="0"/>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endParaRPr lang="zh-CN" altLang="en-US" dirty="0"/>
          </a:p>
        </p:txBody>
      </p:sp>
      <p:sp>
        <p:nvSpPr>
          <p:cNvPr id="5" name="内容占位符 4"/>
          <p:cNvSpPr>
            <a:spLocks noGrp="1"/>
          </p:cNvSpPr>
          <p:nvPr>
            <p:ph idx="11"/>
          </p:nvPr>
        </p:nvSpPr>
        <p:spPr>
          <a:xfrm>
            <a:off x="568337" y="1083906"/>
            <a:ext cx="11055325" cy="5057775"/>
          </a:xfrm>
        </p:spPr>
        <p:txBody>
          <a:bodyPr>
            <a:normAutofit/>
          </a:bodyPr>
          <a:lstStyle/>
          <a:p>
            <a:pPr>
              <a:lnSpc>
                <a:spcPct val="110000"/>
              </a:lnSpc>
            </a:pPr>
            <a:r>
              <a:rPr lang="zh-CN" altLang="en-US" dirty="0"/>
              <a:t>记模式串</a:t>
            </a:r>
            <a:r>
              <a:rPr lang="en-US" altLang="zh-CN" dirty="0"/>
              <a:t>t</a:t>
            </a:r>
            <a:r>
              <a:rPr lang="zh-CN" altLang="en-US" dirty="0"/>
              <a:t>的长度为</a:t>
            </a:r>
            <a:r>
              <a:rPr lang="en-US" altLang="zh-CN" dirty="0"/>
              <a:t>m</a:t>
            </a:r>
            <a:r>
              <a:rPr lang="zh-CN" altLang="en-US" dirty="0"/>
              <a:t>，假设出现了这样的情况，即</a:t>
            </a:r>
            <a:r>
              <a:rPr lang="en-US" altLang="zh-CN" dirty="0"/>
              <a:t>s</a:t>
            </a:r>
            <a:r>
              <a:rPr lang="zh-CN" altLang="en-US" dirty="0"/>
              <a:t>的子串</a:t>
            </a:r>
            <a:r>
              <a:rPr lang="en-US" altLang="zh-CN" dirty="0"/>
              <a:t>s[</a:t>
            </a:r>
            <a:r>
              <a:rPr lang="en-US" altLang="zh-CN" dirty="0" err="1"/>
              <a:t>p+k</a:t>
            </a:r>
            <a:r>
              <a:rPr lang="en-US" altLang="zh-CN" dirty="0"/>
              <a:t>‘...</a:t>
            </a:r>
            <a:r>
              <a:rPr lang="en-US" altLang="zh-CN" dirty="0" err="1"/>
              <a:t>p+k</a:t>
            </a:r>
            <a:r>
              <a:rPr lang="en-US" altLang="zh-CN" dirty="0"/>
              <a:t>’+m]</a:t>
            </a:r>
            <a:r>
              <a:rPr lang="zh-CN" altLang="en-US" dirty="0"/>
              <a:t>与字符串</a:t>
            </a:r>
            <a:r>
              <a:rPr lang="en-US" altLang="zh-CN" dirty="0"/>
              <a:t>t</a:t>
            </a:r>
            <a:r>
              <a:rPr lang="zh-CN" altLang="en-US" dirty="0"/>
              <a:t>完全相同，那么显然子串</a:t>
            </a:r>
            <a:r>
              <a:rPr lang="en-US" altLang="zh-CN" dirty="0"/>
              <a:t>s[</a:t>
            </a:r>
            <a:r>
              <a:rPr lang="en-US" altLang="zh-CN" dirty="0" err="1"/>
              <a:t>p+k</a:t>
            </a:r>
            <a:r>
              <a:rPr lang="en-US" altLang="zh-CN" dirty="0"/>
              <a:t>‘...p+i-1]</a:t>
            </a:r>
            <a:r>
              <a:rPr lang="zh-CN" altLang="en-US" dirty="0"/>
              <a:t>与模式串</a:t>
            </a:r>
            <a:r>
              <a:rPr lang="en-US" altLang="zh-CN" dirty="0"/>
              <a:t>t</a:t>
            </a:r>
            <a:r>
              <a:rPr lang="zh-CN" altLang="en-US" dirty="0"/>
              <a:t>的前缀</a:t>
            </a:r>
            <a:r>
              <a:rPr lang="en-US" altLang="zh-CN" dirty="0"/>
              <a:t>ta’</a:t>
            </a:r>
            <a:r>
              <a:rPr lang="zh-CN" altLang="en-US" dirty="0"/>
              <a:t>相同，又由于前</a:t>
            </a:r>
            <a:r>
              <a:rPr lang="en-US" altLang="zh-CN" dirty="0"/>
              <a:t>i-1</a:t>
            </a:r>
            <a:r>
              <a:rPr lang="zh-CN" altLang="en-US" dirty="0"/>
              <a:t>位已经成功匹配，故子串</a:t>
            </a:r>
            <a:r>
              <a:rPr lang="en-US" altLang="zh-CN" dirty="0"/>
              <a:t>s[</a:t>
            </a:r>
            <a:r>
              <a:rPr lang="en-US" altLang="zh-CN" dirty="0" err="1"/>
              <a:t>p+k</a:t>
            </a:r>
            <a:r>
              <a:rPr lang="en-US" altLang="zh-CN" dirty="0"/>
              <a:t>‘...p+i-1]</a:t>
            </a:r>
            <a:r>
              <a:rPr lang="zh-CN" altLang="en-US" dirty="0"/>
              <a:t>与模式串</a:t>
            </a:r>
            <a:r>
              <a:rPr lang="en-US" altLang="zh-CN" dirty="0"/>
              <a:t>t</a:t>
            </a:r>
            <a:r>
              <a:rPr lang="zh-CN" altLang="en-US" dirty="0"/>
              <a:t>的后缀</a:t>
            </a:r>
            <a:r>
              <a:rPr lang="en-US" altLang="zh-CN" dirty="0"/>
              <a:t>tb’</a:t>
            </a:r>
            <a:r>
              <a:rPr lang="zh-CN" altLang="en-US" dirty="0"/>
              <a:t>也相同，也就是说模式串</a:t>
            </a:r>
            <a:r>
              <a:rPr lang="en-US" altLang="zh-CN" dirty="0"/>
              <a:t>t</a:t>
            </a:r>
            <a:r>
              <a:rPr lang="zh-CN" altLang="en-US" dirty="0"/>
              <a:t>的前缀</a:t>
            </a:r>
            <a:r>
              <a:rPr lang="en-US" altLang="zh-CN" dirty="0"/>
              <a:t>ta‘</a:t>
            </a:r>
            <a:r>
              <a:rPr lang="zh-CN" altLang="en-US" dirty="0"/>
              <a:t>与后缀</a:t>
            </a:r>
            <a:r>
              <a:rPr lang="en-US" altLang="zh-CN" dirty="0"/>
              <a:t>tb’</a:t>
            </a:r>
            <a:r>
              <a:rPr lang="zh-CN" altLang="en-US" dirty="0"/>
              <a:t>也相同，是</a:t>
            </a:r>
            <a:r>
              <a:rPr lang="en-US" altLang="zh-CN" dirty="0"/>
              <a:t>t</a:t>
            </a:r>
            <a:r>
              <a:rPr lang="zh-CN" altLang="en-US" dirty="0"/>
              <a:t>的公共前后缀。但由于</a:t>
            </a:r>
            <a:r>
              <a:rPr lang="en-US" altLang="zh-CN" dirty="0"/>
              <a:t>ta‘</a:t>
            </a:r>
            <a:r>
              <a:rPr lang="zh-CN" altLang="en-US" dirty="0"/>
              <a:t>长度大于</a:t>
            </a:r>
            <a:r>
              <a:rPr lang="en-US" altLang="zh-CN" dirty="0"/>
              <a:t>ta</a:t>
            </a:r>
            <a:r>
              <a:rPr lang="zh-CN" altLang="en-US" dirty="0"/>
              <a:t>，与</a:t>
            </a:r>
            <a:r>
              <a:rPr lang="en-US" altLang="zh-CN" dirty="0"/>
              <a:t>ta</a:t>
            </a:r>
            <a:r>
              <a:rPr lang="zh-CN" altLang="en-US" dirty="0"/>
              <a:t>是</a:t>
            </a:r>
            <a:r>
              <a:rPr lang="en-US" altLang="zh-CN" dirty="0"/>
              <a:t>t</a:t>
            </a:r>
            <a:r>
              <a:rPr lang="zh-CN" altLang="en-US" dirty="0"/>
              <a:t>的最长公共前后缀矛盾，所以</a:t>
            </a:r>
            <a:r>
              <a:rPr lang="en-US" altLang="zh-CN" dirty="0"/>
              <a:t>KMP</a:t>
            </a:r>
            <a:r>
              <a:rPr lang="zh-CN" altLang="en-US" dirty="0"/>
              <a:t>算法在多位移动中不会漏掉可能出现的匹配情况。</a:t>
            </a:r>
            <a:endParaRPr lang="en-US" altLang="zh-CN" dirty="0"/>
          </a:p>
        </p:txBody>
      </p:sp>
      <p:grpSp>
        <p:nvGrpSpPr>
          <p:cNvPr id="6" name="组合 5"/>
          <p:cNvGrpSpPr/>
          <p:nvPr/>
        </p:nvGrpSpPr>
        <p:grpSpPr>
          <a:xfrm>
            <a:off x="3016404" y="2865120"/>
            <a:ext cx="6196176" cy="3469005"/>
            <a:chOff x="1152513" y="519738"/>
            <a:chExt cx="7657493" cy="5727095"/>
          </a:xfrm>
        </p:grpSpPr>
        <p:sp>
          <p:nvSpPr>
            <p:cNvPr id="7" name="矩形 6"/>
            <p:cNvSpPr/>
            <p:nvPr/>
          </p:nvSpPr>
          <p:spPr>
            <a:xfrm>
              <a:off x="1170145" y="2891449"/>
              <a:ext cx="287259" cy="461665"/>
            </a:xfrm>
            <a:prstGeom prst="rect">
              <a:avLst/>
            </a:prstGeom>
            <a:noFill/>
          </p:spPr>
          <p:txBody>
            <a:bodyPr wrap="none" lIns="91440" tIns="45720" rIns="91440" bIns="45720">
              <a:spAutoFit/>
            </a:bodyPr>
            <a:lstStyle/>
            <a:p>
              <a:pPr algn="ctr"/>
              <a:r>
                <a:rPr lang="en-US" altLang="zh-CN" sz="2400" dirty="0">
                  <a:ln w="0"/>
                  <a:effectLst>
                    <a:outerShdw blurRad="38100" dist="19050" dir="2700000" algn="tl" rotWithShape="0">
                      <a:schemeClr val="dk1">
                        <a:alpha val="40000"/>
                      </a:schemeClr>
                    </a:outerShdw>
                  </a:effectLst>
                </a:rPr>
                <a:t>t</a:t>
              </a:r>
              <a:endParaRPr lang="zh-CN" altLang="en-US" sz="2400" b="0" cap="none" spc="0" dirty="0">
                <a:ln w="0"/>
                <a:solidFill>
                  <a:schemeClr val="tx1"/>
                </a:solidFill>
                <a:effectLst>
                  <a:outerShdw blurRad="38100" dist="19050" dir="2700000" algn="tl" rotWithShape="0">
                    <a:schemeClr val="dk1">
                      <a:alpha val="40000"/>
                    </a:schemeClr>
                  </a:outerShdw>
                </a:effectLst>
              </a:endParaRPr>
            </a:p>
          </p:txBody>
        </p:sp>
        <p:sp>
          <p:nvSpPr>
            <p:cNvPr id="8" name="矩形 7"/>
            <p:cNvSpPr/>
            <p:nvPr/>
          </p:nvSpPr>
          <p:spPr>
            <a:xfrm>
              <a:off x="2907482" y="2910903"/>
              <a:ext cx="750116" cy="37084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b="1" dirty="0">
                  <a:solidFill>
                    <a:schemeClr val="bg1"/>
                  </a:solidFill>
                </a:rPr>
                <a:t>ta</a:t>
              </a:r>
              <a:endParaRPr lang="zh-CN" altLang="en-US" b="1" dirty="0">
                <a:solidFill>
                  <a:schemeClr val="bg1"/>
                </a:solidFill>
              </a:endParaRPr>
            </a:p>
          </p:txBody>
        </p:sp>
        <p:sp>
          <p:nvSpPr>
            <p:cNvPr id="9" name="矩形 8"/>
            <p:cNvSpPr/>
            <p:nvPr/>
          </p:nvSpPr>
          <p:spPr>
            <a:xfrm>
              <a:off x="3657596" y="2906019"/>
              <a:ext cx="939925" cy="36933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solidFill>
              </a:endParaRPr>
            </a:p>
          </p:txBody>
        </p:sp>
        <p:sp>
          <p:nvSpPr>
            <p:cNvPr id="10" name="矩形 9"/>
            <p:cNvSpPr/>
            <p:nvPr/>
          </p:nvSpPr>
          <p:spPr>
            <a:xfrm>
              <a:off x="4589637" y="2906019"/>
              <a:ext cx="750116" cy="37084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b="1" dirty="0">
                  <a:solidFill>
                    <a:schemeClr val="bg1"/>
                  </a:solidFill>
                </a:rPr>
                <a:t>tb</a:t>
              </a:r>
              <a:endParaRPr lang="zh-CN" altLang="en-US" b="1" dirty="0">
                <a:solidFill>
                  <a:schemeClr val="bg1"/>
                </a:solidFill>
              </a:endParaRPr>
            </a:p>
          </p:txBody>
        </p:sp>
        <p:sp>
          <p:nvSpPr>
            <p:cNvPr id="11" name="矩形 10"/>
            <p:cNvSpPr/>
            <p:nvPr/>
          </p:nvSpPr>
          <p:spPr>
            <a:xfrm>
              <a:off x="5339753" y="2906019"/>
              <a:ext cx="1076813" cy="370840"/>
            </a:xfrm>
            <a:prstGeom prst="rect">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b="1" dirty="0">
                <a:solidFill>
                  <a:schemeClr val="bg1">
                    <a:lumMod val="50000"/>
                  </a:schemeClr>
                </a:solidFill>
              </a:endParaRPr>
            </a:p>
          </p:txBody>
        </p:sp>
        <p:sp>
          <p:nvSpPr>
            <p:cNvPr id="12" name="矩形 11"/>
            <p:cNvSpPr/>
            <p:nvPr/>
          </p:nvSpPr>
          <p:spPr>
            <a:xfrm>
              <a:off x="2907484" y="1812457"/>
              <a:ext cx="750116" cy="37084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err="1">
                  <a:solidFill>
                    <a:schemeClr val="bg1"/>
                  </a:solidFill>
                </a:rPr>
                <a:t>sa</a:t>
              </a:r>
              <a:endParaRPr lang="zh-CN" altLang="en-US" b="1" dirty="0">
                <a:solidFill>
                  <a:schemeClr val="bg1"/>
                </a:solidFill>
              </a:endParaRPr>
            </a:p>
          </p:txBody>
        </p:sp>
        <p:sp>
          <p:nvSpPr>
            <p:cNvPr id="13" name="矩形 12"/>
            <p:cNvSpPr/>
            <p:nvPr/>
          </p:nvSpPr>
          <p:spPr>
            <a:xfrm>
              <a:off x="1152513" y="1762161"/>
              <a:ext cx="304891" cy="461665"/>
            </a:xfrm>
            <a:prstGeom prst="rect">
              <a:avLst/>
            </a:prstGeom>
            <a:noFill/>
          </p:spPr>
          <p:txBody>
            <a:bodyPr wrap="none" lIns="91440" tIns="45720" rIns="91440" bIns="45720">
              <a:spAutoFit/>
            </a:bodyPr>
            <a:lstStyle/>
            <a:p>
              <a:pPr algn="ctr"/>
              <a:r>
                <a:rPr lang="en-US" altLang="zh-CN" sz="2400" b="0" cap="none" spc="0" dirty="0">
                  <a:ln w="0"/>
                  <a:solidFill>
                    <a:schemeClr val="tx1"/>
                  </a:solidFill>
                  <a:effectLst>
                    <a:outerShdw blurRad="38100" dist="19050" dir="2700000" algn="tl" rotWithShape="0">
                      <a:schemeClr val="dk1">
                        <a:alpha val="40000"/>
                      </a:schemeClr>
                    </a:outerShdw>
                  </a:effectLst>
                </a:rPr>
                <a:t>s</a:t>
              </a:r>
              <a:endParaRPr lang="zh-CN" altLang="en-US" sz="2400" b="0" cap="none" spc="0" dirty="0">
                <a:ln w="0"/>
                <a:solidFill>
                  <a:schemeClr val="tx1"/>
                </a:solidFill>
                <a:effectLst>
                  <a:outerShdw blurRad="38100" dist="19050" dir="2700000" algn="tl" rotWithShape="0">
                    <a:schemeClr val="dk1">
                      <a:alpha val="40000"/>
                    </a:schemeClr>
                  </a:outerShdw>
                </a:effectLst>
              </a:endParaRPr>
            </a:p>
          </p:txBody>
        </p:sp>
        <p:sp>
          <p:nvSpPr>
            <p:cNvPr id="14" name="矩形 13"/>
            <p:cNvSpPr/>
            <p:nvPr/>
          </p:nvSpPr>
          <p:spPr>
            <a:xfrm>
              <a:off x="1152513" y="4144010"/>
              <a:ext cx="374846" cy="461665"/>
            </a:xfrm>
            <a:prstGeom prst="rect">
              <a:avLst/>
            </a:prstGeom>
            <a:noFill/>
          </p:spPr>
          <p:txBody>
            <a:bodyPr wrap="none" lIns="91440" tIns="45720" rIns="91440" bIns="45720">
              <a:spAutoFit/>
            </a:bodyPr>
            <a:lstStyle/>
            <a:p>
              <a:pPr algn="ctr"/>
              <a:r>
                <a:rPr lang="en-US" altLang="zh-CN" sz="2400" dirty="0">
                  <a:ln w="0"/>
                  <a:effectLst>
                    <a:outerShdw blurRad="38100" dist="19050" dir="2700000" algn="tl" rotWithShape="0">
                      <a:schemeClr val="dk1">
                        <a:alpha val="40000"/>
                      </a:schemeClr>
                    </a:outerShdw>
                  </a:effectLst>
                </a:rPr>
                <a:t>t’</a:t>
              </a:r>
              <a:endParaRPr lang="zh-CN" altLang="en-US" sz="2400" b="0" cap="none" spc="0" dirty="0">
                <a:ln w="0"/>
                <a:solidFill>
                  <a:schemeClr val="tx1"/>
                </a:solidFill>
                <a:effectLst>
                  <a:outerShdw blurRad="38100" dist="19050" dir="2700000" algn="tl" rotWithShape="0">
                    <a:schemeClr val="dk1">
                      <a:alpha val="40000"/>
                    </a:schemeClr>
                  </a:outerShdw>
                </a:effectLst>
              </a:endParaRPr>
            </a:p>
          </p:txBody>
        </p:sp>
        <p:sp>
          <p:nvSpPr>
            <p:cNvPr id="15" name="矩形 14"/>
            <p:cNvSpPr/>
            <p:nvPr/>
          </p:nvSpPr>
          <p:spPr>
            <a:xfrm>
              <a:off x="1757855" y="1807573"/>
              <a:ext cx="1149627" cy="37084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a:t>
              </a:r>
              <a:endParaRPr lang="zh-CN" altLang="en-US" b="1" dirty="0">
                <a:solidFill>
                  <a:schemeClr val="tx1"/>
                </a:solidFill>
              </a:endParaRPr>
            </a:p>
          </p:txBody>
        </p:sp>
        <p:sp>
          <p:nvSpPr>
            <p:cNvPr id="16" name="矩形 15"/>
            <p:cNvSpPr/>
            <p:nvPr/>
          </p:nvSpPr>
          <p:spPr>
            <a:xfrm>
              <a:off x="3657598" y="1812457"/>
              <a:ext cx="939925" cy="36078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solidFill>
              </a:endParaRPr>
            </a:p>
          </p:txBody>
        </p:sp>
        <p:sp>
          <p:nvSpPr>
            <p:cNvPr id="17" name="矩形 16"/>
            <p:cNvSpPr/>
            <p:nvPr/>
          </p:nvSpPr>
          <p:spPr>
            <a:xfrm>
              <a:off x="4589639" y="1807573"/>
              <a:ext cx="750116" cy="37084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b="1" dirty="0">
                  <a:solidFill>
                    <a:schemeClr val="bg1"/>
                  </a:solidFill>
                </a:rPr>
                <a:t>sb</a:t>
              </a:r>
              <a:endParaRPr lang="zh-CN" altLang="en-US" b="1" dirty="0">
                <a:solidFill>
                  <a:schemeClr val="bg1"/>
                </a:solidFill>
              </a:endParaRPr>
            </a:p>
          </p:txBody>
        </p:sp>
        <p:sp>
          <p:nvSpPr>
            <p:cNvPr id="18" name="矩形 17"/>
            <p:cNvSpPr/>
            <p:nvPr/>
          </p:nvSpPr>
          <p:spPr>
            <a:xfrm>
              <a:off x="4010456" y="4199296"/>
              <a:ext cx="750116" cy="37084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b="1" dirty="0">
                  <a:solidFill>
                    <a:schemeClr val="bg1"/>
                  </a:solidFill>
                </a:rPr>
                <a:t>ta</a:t>
              </a:r>
              <a:endParaRPr lang="zh-CN" altLang="en-US" b="1" dirty="0">
                <a:solidFill>
                  <a:schemeClr val="bg1"/>
                </a:solidFill>
              </a:endParaRPr>
            </a:p>
          </p:txBody>
        </p:sp>
        <p:sp>
          <p:nvSpPr>
            <p:cNvPr id="19" name="矩形 18"/>
            <p:cNvSpPr/>
            <p:nvPr/>
          </p:nvSpPr>
          <p:spPr>
            <a:xfrm>
              <a:off x="4760570" y="4199296"/>
              <a:ext cx="939925" cy="37084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b="1" dirty="0">
                <a:solidFill>
                  <a:schemeClr val="tx1"/>
                </a:solidFill>
              </a:endParaRPr>
            </a:p>
          </p:txBody>
        </p:sp>
        <p:sp>
          <p:nvSpPr>
            <p:cNvPr id="20" name="矩形 19"/>
            <p:cNvSpPr/>
            <p:nvPr/>
          </p:nvSpPr>
          <p:spPr>
            <a:xfrm>
              <a:off x="5692611" y="4194412"/>
              <a:ext cx="750116" cy="37084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b="1" dirty="0">
                  <a:solidFill>
                    <a:schemeClr val="bg1"/>
                  </a:solidFill>
                </a:rPr>
                <a:t>tb</a:t>
              </a:r>
              <a:endParaRPr lang="zh-CN" altLang="en-US" b="1" dirty="0">
                <a:solidFill>
                  <a:schemeClr val="bg1"/>
                </a:solidFill>
              </a:endParaRPr>
            </a:p>
          </p:txBody>
        </p:sp>
        <p:sp>
          <p:nvSpPr>
            <p:cNvPr id="21" name="矩形 20"/>
            <p:cNvSpPr/>
            <p:nvPr/>
          </p:nvSpPr>
          <p:spPr>
            <a:xfrm>
              <a:off x="6442727" y="4194412"/>
              <a:ext cx="1076813" cy="37084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b="1" dirty="0">
                <a:solidFill>
                  <a:schemeClr val="tx1"/>
                </a:solidFill>
              </a:endParaRPr>
            </a:p>
          </p:txBody>
        </p:sp>
        <p:sp>
          <p:nvSpPr>
            <p:cNvPr id="22" name="矩形 21"/>
            <p:cNvSpPr/>
            <p:nvPr/>
          </p:nvSpPr>
          <p:spPr>
            <a:xfrm>
              <a:off x="5339753" y="1807573"/>
              <a:ext cx="2153626" cy="37084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b="1" dirty="0">
                <a:solidFill>
                  <a:schemeClr val="tx1"/>
                </a:solidFill>
              </a:endParaRPr>
            </a:p>
          </p:txBody>
        </p:sp>
        <p:sp>
          <p:nvSpPr>
            <p:cNvPr id="23" name="矩形 22"/>
            <p:cNvSpPr/>
            <p:nvPr/>
          </p:nvSpPr>
          <p:spPr>
            <a:xfrm>
              <a:off x="4460760" y="5877501"/>
              <a:ext cx="2646878" cy="369332"/>
            </a:xfrm>
            <a:prstGeom prst="rect">
              <a:avLst/>
            </a:prstGeom>
            <a:noFill/>
          </p:spPr>
          <p:txBody>
            <a:bodyPr wrap="none" lIns="91440" tIns="45720" rIns="91440" bIns="45720">
              <a:spAutoFit/>
            </a:bodyPr>
            <a:lstStyle/>
            <a:p>
              <a:pPr algn="ctr"/>
              <a:r>
                <a:rPr lang="en-US" altLang="zh-CN" i="1" dirty="0">
                  <a:ln w="0"/>
                  <a:effectLst>
                    <a:outerShdw blurRad="38100" dist="19050" dir="2700000" algn="tl" rotWithShape="0">
                      <a:schemeClr val="dk1">
                        <a:alpha val="40000"/>
                      </a:schemeClr>
                    </a:outerShdw>
                  </a:effectLst>
                  <a:latin typeface="Times New Roman" panose="02020603050405020304" pitchFamily="18" charset="0"/>
                  <a:ea typeface="宋体" panose="02010600030101010101" pitchFamily="2" charset="-122"/>
                  <a:cs typeface="Times New Roman" panose="02020603050405020304" pitchFamily="18" charset="0"/>
                </a:rPr>
                <a:t>t</a:t>
              </a:r>
              <a:r>
                <a:rPr lang="zh-CN" altLang="en-US" dirty="0">
                  <a:ln w="0"/>
                  <a:effectLst>
                    <a:outerShdw blurRad="38100" dist="19050" dir="2700000" algn="tl" rotWithShape="0">
                      <a:schemeClr val="dk1">
                        <a:alpha val="40000"/>
                      </a:schemeClr>
                    </a:outerShdw>
                  </a:effectLst>
                  <a:latin typeface="Times New Roman" panose="02020603050405020304" pitchFamily="18" charset="0"/>
                  <a:ea typeface="宋体" panose="02010600030101010101" pitchFamily="2" charset="-122"/>
                  <a:cs typeface="Times New Roman" panose="02020603050405020304" pitchFamily="18" charset="0"/>
                </a:rPr>
                <a:t>与</a:t>
              </a:r>
              <a:r>
                <a:rPr lang="en-US" altLang="zh-CN" i="1" dirty="0">
                  <a:ln w="0"/>
                  <a:effectLst>
                    <a:outerShdw blurRad="38100" dist="19050" dir="2700000" algn="tl" rotWithShape="0">
                      <a:schemeClr val="dk1">
                        <a:alpha val="40000"/>
                      </a:schemeClr>
                    </a:outerShdw>
                  </a:effectLst>
                  <a:latin typeface="Times New Roman" panose="02020603050405020304" pitchFamily="18" charset="0"/>
                  <a:ea typeface="宋体" panose="02010600030101010101" pitchFamily="2" charset="-122"/>
                  <a:cs typeface="Times New Roman" panose="02020603050405020304" pitchFamily="18" charset="0"/>
                </a:rPr>
                <a:t>s</a:t>
              </a:r>
              <a:r>
                <a:rPr lang="zh-CN" altLang="en-US" dirty="0">
                  <a:ln w="0"/>
                  <a:effectLst>
                    <a:outerShdw blurRad="38100" dist="19050" dir="2700000" algn="tl" rotWithShape="0">
                      <a:schemeClr val="dk1">
                        <a:alpha val="40000"/>
                      </a:schemeClr>
                    </a:outerShdw>
                  </a:effectLst>
                  <a:latin typeface="Times New Roman" panose="02020603050405020304" pitchFamily="18" charset="0"/>
                  <a:ea typeface="宋体" panose="02010600030101010101" pitchFamily="2" charset="-122"/>
                  <a:cs typeface="Times New Roman" panose="02020603050405020304" pitchFamily="18" charset="0"/>
                </a:rPr>
                <a:t>的子串能够完全匹配</a:t>
              </a:r>
              <a:endParaRPr lang="en-US" altLang="zh-CN"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24" name="矩形 23"/>
            <p:cNvSpPr/>
            <p:nvPr/>
          </p:nvSpPr>
          <p:spPr>
            <a:xfrm>
              <a:off x="2813415" y="4419091"/>
              <a:ext cx="1107996" cy="646331"/>
            </a:xfrm>
            <a:prstGeom prst="rect">
              <a:avLst/>
            </a:prstGeom>
            <a:noFill/>
          </p:spPr>
          <p:txBody>
            <a:bodyPr wrap="none" lIns="91440" tIns="45720" rIns="91440" bIns="45720">
              <a:spAutoFit/>
            </a:bodyPr>
            <a:lstStyle/>
            <a:p>
              <a:pPr algn="ctr"/>
              <a:r>
                <a:rPr lang="zh-CN" altLang="en-US"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ea typeface="宋体" panose="02010600030101010101" pitchFamily="2" charset="-122"/>
                  <a:cs typeface="Times New Roman" panose="02020603050405020304" pitchFamily="18" charset="0"/>
                </a:rPr>
                <a:t>向右移动</a:t>
              </a:r>
              <a:endParaRPr lang="en-US" altLang="zh-CN"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ea typeface="宋体" panose="02010600030101010101" pitchFamily="2" charset="-122"/>
                <a:cs typeface="Times New Roman" panose="02020603050405020304" pitchFamily="18" charset="0"/>
              </a:endParaRPr>
            </a:p>
            <a:p>
              <a:pPr algn="ctr"/>
              <a:r>
                <a:rPr lang="en-US" altLang="zh-CN" i="1" dirty="0">
                  <a:ln w="0"/>
                  <a:effectLst>
                    <a:outerShdw blurRad="38100" dist="19050" dir="2700000" algn="tl" rotWithShape="0">
                      <a:schemeClr val="dk1">
                        <a:alpha val="40000"/>
                      </a:schemeClr>
                    </a:outerShdw>
                  </a:effectLst>
                  <a:latin typeface="Times New Roman" panose="02020603050405020304" pitchFamily="18" charset="0"/>
                  <a:ea typeface="宋体" panose="02010600030101010101" pitchFamily="2" charset="-122"/>
                  <a:cs typeface="Times New Roman" panose="02020603050405020304" pitchFamily="18" charset="0"/>
                </a:rPr>
                <a:t>k’</a:t>
              </a:r>
              <a:r>
                <a:rPr lang="zh-CN" altLang="en-US"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ea typeface="宋体" panose="02010600030101010101" pitchFamily="2" charset="-122"/>
                  <a:cs typeface="Times New Roman" panose="02020603050405020304" pitchFamily="18" charset="0"/>
                </a:rPr>
                <a:t>位</a:t>
              </a:r>
              <a:endParaRPr lang="zh-CN" altLang="en-US"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25" name="直接箭头连接符 24"/>
            <p:cNvCxnSpPr>
              <a:endCxn id="18" idx="1"/>
            </p:cNvCxnSpPr>
            <p:nvPr/>
          </p:nvCxnSpPr>
          <p:spPr>
            <a:xfrm>
              <a:off x="2933643" y="4384716"/>
              <a:ext cx="1076813"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26" name="矩形 25"/>
            <p:cNvSpPr/>
            <p:nvPr/>
          </p:nvSpPr>
          <p:spPr>
            <a:xfrm>
              <a:off x="7486703" y="1802401"/>
              <a:ext cx="1323303" cy="370840"/>
            </a:xfrm>
            <a:prstGeom prst="rect">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bg1">
                    <a:lumMod val="50000"/>
                  </a:schemeClr>
                </a:solidFill>
              </a:endParaRPr>
            </a:p>
          </p:txBody>
        </p:sp>
        <p:cxnSp>
          <p:nvCxnSpPr>
            <p:cNvPr id="27" name="直接连接符 26"/>
            <p:cNvCxnSpPr/>
            <p:nvPr/>
          </p:nvCxnSpPr>
          <p:spPr>
            <a:xfrm flipH="1">
              <a:off x="4007591" y="992777"/>
              <a:ext cx="7389" cy="5254056"/>
            </a:xfrm>
            <a:prstGeom prst="line">
              <a:avLst/>
            </a:prstGeom>
            <a:ln w="19050">
              <a:prstDash val="lgDash"/>
            </a:ln>
          </p:spPr>
          <p:style>
            <a:lnRef idx="1">
              <a:schemeClr val="dk1"/>
            </a:lnRef>
            <a:fillRef idx="0">
              <a:schemeClr val="dk1"/>
            </a:fillRef>
            <a:effectRef idx="0">
              <a:schemeClr val="dk1"/>
            </a:effectRef>
            <a:fontRef idx="minor">
              <a:schemeClr val="tx1"/>
            </a:fontRef>
          </p:style>
        </p:cxnSp>
        <p:cxnSp>
          <p:nvCxnSpPr>
            <p:cNvPr id="28" name="直接连接符 27"/>
            <p:cNvCxnSpPr/>
            <p:nvPr/>
          </p:nvCxnSpPr>
          <p:spPr>
            <a:xfrm>
              <a:off x="7479653" y="992777"/>
              <a:ext cx="39887" cy="5254056"/>
            </a:xfrm>
            <a:prstGeom prst="line">
              <a:avLst/>
            </a:prstGeom>
            <a:ln w="19050">
              <a:prstDash val="lgDash"/>
            </a:ln>
          </p:spPr>
          <p:style>
            <a:lnRef idx="1">
              <a:schemeClr val="dk1"/>
            </a:lnRef>
            <a:fillRef idx="0">
              <a:schemeClr val="dk1"/>
            </a:fillRef>
            <a:effectRef idx="0">
              <a:schemeClr val="dk1"/>
            </a:effectRef>
            <a:fontRef idx="minor">
              <a:schemeClr val="tx1"/>
            </a:fontRef>
          </p:style>
        </p:cxnSp>
        <p:cxnSp>
          <p:nvCxnSpPr>
            <p:cNvPr id="29" name="直接箭头连接符 28"/>
            <p:cNvCxnSpPr/>
            <p:nvPr/>
          </p:nvCxnSpPr>
          <p:spPr>
            <a:xfrm>
              <a:off x="4010456" y="5675782"/>
              <a:ext cx="3502408" cy="0"/>
            </a:xfrm>
            <a:prstGeom prst="straightConnector1">
              <a:avLst/>
            </a:prstGeom>
            <a:ln w="28575">
              <a:headEnd type="triangle"/>
              <a:tailEnd type="triangle"/>
            </a:ln>
          </p:spPr>
          <p:style>
            <a:lnRef idx="1">
              <a:schemeClr val="dk1"/>
            </a:lnRef>
            <a:fillRef idx="0">
              <a:schemeClr val="dk1"/>
            </a:fillRef>
            <a:effectRef idx="0">
              <a:schemeClr val="dk1"/>
            </a:effectRef>
            <a:fontRef idx="minor">
              <a:schemeClr val="tx1"/>
            </a:fontRef>
          </p:style>
        </p:cxnSp>
        <p:cxnSp>
          <p:nvCxnSpPr>
            <p:cNvPr id="30" name="直接连接符 29"/>
            <p:cNvCxnSpPr/>
            <p:nvPr/>
          </p:nvCxnSpPr>
          <p:spPr>
            <a:xfrm>
              <a:off x="5333115" y="992777"/>
              <a:ext cx="12486" cy="4481287"/>
            </a:xfrm>
            <a:prstGeom prst="line">
              <a:avLst/>
            </a:prstGeom>
            <a:ln w="19050">
              <a:prstDash val="lgDash"/>
            </a:ln>
          </p:spPr>
          <p:style>
            <a:lnRef idx="1">
              <a:schemeClr val="dk1"/>
            </a:lnRef>
            <a:fillRef idx="0">
              <a:schemeClr val="dk1"/>
            </a:fillRef>
            <a:effectRef idx="0">
              <a:schemeClr val="dk1"/>
            </a:effectRef>
            <a:fontRef idx="minor">
              <a:schemeClr val="tx1"/>
            </a:fontRef>
          </p:style>
        </p:cxnSp>
        <p:sp>
          <p:nvSpPr>
            <p:cNvPr id="31" name="矩形 30"/>
            <p:cNvSpPr/>
            <p:nvPr/>
          </p:nvSpPr>
          <p:spPr>
            <a:xfrm>
              <a:off x="4478209" y="4643067"/>
              <a:ext cx="507896" cy="461665"/>
            </a:xfrm>
            <a:prstGeom prst="rect">
              <a:avLst/>
            </a:prstGeom>
            <a:noFill/>
          </p:spPr>
          <p:txBody>
            <a:bodyPr wrap="none" lIns="91440" tIns="45720" rIns="91440" bIns="45720">
              <a:spAutoFit/>
            </a:bodyPr>
            <a:lstStyle/>
            <a:p>
              <a:pPr algn="ctr"/>
              <a:r>
                <a:rPr lang="en-US" altLang="zh-CN" sz="2400" dirty="0">
                  <a:ln w="0"/>
                  <a:effectLst>
                    <a:outerShdw blurRad="38100" dist="19050" dir="2700000" algn="tl" rotWithShape="0">
                      <a:schemeClr val="dk1">
                        <a:alpha val="40000"/>
                      </a:schemeClr>
                    </a:outerShdw>
                  </a:effectLst>
                </a:rPr>
                <a:t>t</a:t>
              </a:r>
              <a:r>
                <a:rPr lang="en-US" altLang="zh-CN" sz="2400" b="0" cap="none" spc="0" dirty="0">
                  <a:ln w="0"/>
                  <a:solidFill>
                    <a:schemeClr val="tx1"/>
                  </a:solidFill>
                  <a:effectLst>
                    <a:outerShdw blurRad="38100" dist="19050" dir="2700000" algn="tl" rotWithShape="0">
                      <a:schemeClr val="dk1">
                        <a:alpha val="40000"/>
                      </a:schemeClr>
                    </a:outerShdw>
                  </a:effectLst>
                </a:rPr>
                <a:t>a’</a:t>
              </a:r>
              <a:endParaRPr lang="zh-CN" altLang="en-US" sz="2400" b="0" cap="none" spc="0" dirty="0">
                <a:ln w="0"/>
                <a:solidFill>
                  <a:schemeClr val="tx1"/>
                </a:solidFill>
                <a:effectLst>
                  <a:outerShdw blurRad="38100" dist="19050" dir="2700000" algn="tl" rotWithShape="0">
                    <a:schemeClr val="dk1">
                      <a:alpha val="40000"/>
                    </a:schemeClr>
                  </a:outerShdw>
                </a:effectLst>
              </a:endParaRPr>
            </a:p>
          </p:txBody>
        </p:sp>
        <p:cxnSp>
          <p:nvCxnSpPr>
            <p:cNvPr id="32" name="直接箭头连接符 31"/>
            <p:cNvCxnSpPr/>
            <p:nvPr/>
          </p:nvCxnSpPr>
          <p:spPr>
            <a:xfrm>
              <a:off x="3985497" y="4739289"/>
              <a:ext cx="1354256" cy="0"/>
            </a:xfrm>
            <a:prstGeom prst="straightConnector1">
              <a:avLst/>
            </a:prstGeom>
            <a:ln w="28575">
              <a:headEnd type="triangle"/>
              <a:tailEnd type="triangle"/>
            </a:ln>
          </p:spPr>
          <p:style>
            <a:lnRef idx="1">
              <a:schemeClr val="dk1"/>
            </a:lnRef>
            <a:fillRef idx="0">
              <a:schemeClr val="dk1"/>
            </a:fillRef>
            <a:effectRef idx="0">
              <a:schemeClr val="dk1"/>
            </a:effectRef>
            <a:fontRef idx="minor">
              <a:schemeClr val="tx1"/>
            </a:fontRef>
          </p:style>
        </p:cxnSp>
        <p:cxnSp>
          <p:nvCxnSpPr>
            <p:cNvPr id="33" name="直接箭头连接符 32"/>
            <p:cNvCxnSpPr/>
            <p:nvPr/>
          </p:nvCxnSpPr>
          <p:spPr>
            <a:xfrm>
              <a:off x="3978859" y="3429000"/>
              <a:ext cx="1354256" cy="0"/>
            </a:xfrm>
            <a:prstGeom prst="straightConnector1">
              <a:avLst/>
            </a:prstGeom>
            <a:ln w="28575">
              <a:headEnd type="triangle"/>
              <a:tailEnd type="triangle"/>
            </a:ln>
          </p:spPr>
          <p:style>
            <a:lnRef idx="1">
              <a:schemeClr val="dk1"/>
            </a:lnRef>
            <a:fillRef idx="0">
              <a:schemeClr val="dk1"/>
            </a:fillRef>
            <a:effectRef idx="0">
              <a:schemeClr val="dk1"/>
            </a:effectRef>
            <a:fontRef idx="minor">
              <a:schemeClr val="tx1"/>
            </a:fontRef>
          </p:style>
        </p:cxnSp>
        <p:sp>
          <p:nvSpPr>
            <p:cNvPr id="34" name="矩形 33"/>
            <p:cNvSpPr/>
            <p:nvPr/>
          </p:nvSpPr>
          <p:spPr>
            <a:xfrm>
              <a:off x="4495403" y="3384736"/>
              <a:ext cx="526106" cy="461665"/>
            </a:xfrm>
            <a:prstGeom prst="rect">
              <a:avLst/>
            </a:prstGeom>
            <a:noFill/>
          </p:spPr>
          <p:txBody>
            <a:bodyPr wrap="none" lIns="91440" tIns="45720" rIns="91440" bIns="45720">
              <a:spAutoFit/>
            </a:bodyPr>
            <a:lstStyle/>
            <a:p>
              <a:pPr algn="ctr"/>
              <a:r>
                <a:rPr lang="en-US" altLang="zh-CN" sz="2400" dirty="0">
                  <a:ln w="0"/>
                  <a:effectLst>
                    <a:outerShdw blurRad="38100" dist="19050" dir="2700000" algn="tl" rotWithShape="0">
                      <a:schemeClr val="dk1">
                        <a:alpha val="40000"/>
                      </a:schemeClr>
                    </a:outerShdw>
                  </a:effectLst>
                </a:rPr>
                <a:t>tb</a:t>
              </a:r>
              <a:r>
                <a:rPr lang="en-US" altLang="zh-CN" sz="2400" b="0" cap="none" spc="0" dirty="0">
                  <a:ln w="0"/>
                  <a:solidFill>
                    <a:schemeClr val="tx1"/>
                  </a:solidFill>
                  <a:effectLst>
                    <a:outerShdw blurRad="38100" dist="19050" dir="2700000" algn="tl" rotWithShape="0">
                      <a:schemeClr val="dk1">
                        <a:alpha val="40000"/>
                      </a:schemeClr>
                    </a:outerShdw>
                  </a:effectLst>
                </a:rPr>
                <a:t>’</a:t>
              </a:r>
              <a:endParaRPr lang="zh-CN" altLang="en-US" sz="2400" b="0" cap="none" spc="0" dirty="0">
                <a:ln w="0"/>
                <a:solidFill>
                  <a:schemeClr val="tx1"/>
                </a:solidFill>
                <a:effectLst>
                  <a:outerShdw blurRad="38100" dist="19050" dir="2700000" algn="tl" rotWithShape="0">
                    <a:schemeClr val="dk1">
                      <a:alpha val="40000"/>
                    </a:schemeClr>
                  </a:outerShdw>
                </a:effectLst>
              </a:endParaRPr>
            </a:p>
          </p:txBody>
        </p:sp>
        <p:cxnSp>
          <p:nvCxnSpPr>
            <p:cNvPr id="35" name="直接箭头连接符 34"/>
            <p:cNvCxnSpPr/>
            <p:nvPr/>
          </p:nvCxnSpPr>
          <p:spPr>
            <a:xfrm>
              <a:off x="2907482" y="1486538"/>
              <a:ext cx="0" cy="275623"/>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36" name="矩形 35"/>
            <p:cNvSpPr/>
            <p:nvPr/>
          </p:nvSpPr>
          <p:spPr>
            <a:xfrm>
              <a:off x="2763341" y="835656"/>
              <a:ext cx="346570" cy="461665"/>
            </a:xfrm>
            <a:prstGeom prst="rect">
              <a:avLst/>
            </a:prstGeom>
            <a:noFill/>
          </p:spPr>
          <p:txBody>
            <a:bodyPr wrap="none" lIns="91440" tIns="45720" rIns="91440" bIns="45720">
              <a:spAutoFit/>
            </a:bodyPr>
            <a:lstStyle/>
            <a:p>
              <a:pPr algn="ctr"/>
              <a:r>
                <a:rPr lang="en-US" altLang="zh-CN" sz="2400" i="1" dirty="0">
                  <a:ln w="0"/>
                  <a:effectLst>
                    <a:outerShdw blurRad="38100" dist="19050" dir="2700000" algn="tl" rotWithShape="0">
                      <a:schemeClr val="dk1">
                        <a:alpha val="40000"/>
                      </a:schemeClr>
                    </a:outerShdw>
                  </a:effectLst>
                </a:rPr>
                <a:t>p</a:t>
              </a:r>
              <a:endParaRPr lang="zh-CN" altLang="en-US" sz="2400" b="0" i="1" cap="none" spc="0" dirty="0">
                <a:ln w="0"/>
                <a:solidFill>
                  <a:schemeClr val="tx1"/>
                </a:solidFill>
                <a:effectLst>
                  <a:outerShdw blurRad="38100" dist="19050" dir="2700000" algn="tl" rotWithShape="0">
                    <a:schemeClr val="dk1">
                      <a:alpha val="40000"/>
                    </a:schemeClr>
                  </a:outerShdw>
                </a:effectLst>
              </a:endParaRPr>
            </a:p>
          </p:txBody>
        </p:sp>
        <p:sp>
          <p:nvSpPr>
            <p:cNvPr id="37" name="矩形 36"/>
            <p:cNvSpPr/>
            <p:nvPr/>
          </p:nvSpPr>
          <p:spPr>
            <a:xfrm>
              <a:off x="3650764" y="531112"/>
              <a:ext cx="713657" cy="461665"/>
            </a:xfrm>
            <a:prstGeom prst="rect">
              <a:avLst/>
            </a:prstGeom>
            <a:noFill/>
          </p:spPr>
          <p:txBody>
            <a:bodyPr wrap="none" lIns="91440" tIns="45720" rIns="91440" bIns="45720">
              <a:spAutoFit/>
            </a:bodyPr>
            <a:lstStyle/>
            <a:p>
              <a:pPr algn="ctr"/>
              <a:r>
                <a:rPr lang="en-US" altLang="zh-CN" sz="2400" i="1" dirty="0" err="1">
                  <a:ln w="0"/>
                  <a:effectLst>
                    <a:outerShdw blurRad="38100" dist="19050" dir="2700000" algn="tl" rotWithShape="0">
                      <a:schemeClr val="dk1">
                        <a:alpha val="40000"/>
                      </a:schemeClr>
                    </a:outerShdw>
                  </a:effectLst>
                </a:rPr>
                <a:t>p+k</a:t>
              </a:r>
              <a:r>
                <a:rPr lang="en-US" altLang="zh-CN" sz="2400" i="1" dirty="0">
                  <a:ln w="0"/>
                  <a:effectLst>
                    <a:outerShdw blurRad="38100" dist="19050" dir="2700000" algn="tl" rotWithShape="0">
                      <a:schemeClr val="dk1">
                        <a:alpha val="40000"/>
                      </a:schemeClr>
                    </a:outerShdw>
                  </a:effectLst>
                </a:rPr>
                <a:t>’</a:t>
              </a:r>
              <a:endParaRPr lang="zh-CN" altLang="en-US" sz="2400" b="0" i="1" cap="none" spc="0" dirty="0">
                <a:ln w="0"/>
                <a:solidFill>
                  <a:schemeClr val="tx1"/>
                </a:solidFill>
                <a:effectLst>
                  <a:outerShdw blurRad="38100" dist="19050" dir="2700000" algn="tl" rotWithShape="0">
                    <a:schemeClr val="dk1">
                      <a:alpha val="40000"/>
                    </a:schemeClr>
                  </a:outerShdw>
                </a:effectLst>
              </a:endParaRPr>
            </a:p>
          </p:txBody>
        </p:sp>
        <p:sp>
          <p:nvSpPr>
            <p:cNvPr id="38" name="矩形 37"/>
            <p:cNvSpPr/>
            <p:nvPr/>
          </p:nvSpPr>
          <p:spPr>
            <a:xfrm>
              <a:off x="6931102" y="519738"/>
              <a:ext cx="1111203" cy="461665"/>
            </a:xfrm>
            <a:prstGeom prst="rect">
              <a:avLst/>
            </a:prstGeom>
            <a:noFill/>
          </p:spPr>
          <p:txBody>
            <a:bodyPr wrap="none" lIns="91440" tIns="45720" rIns="91440" bIns="45720">
              <a:spAutoFit/>
            </a:bodyPr>
            <a:lstStyle/>
            <a:p>
              <a:pPr algn="ctr"/>
              <a:r>
                <a:rPr lang="en-US" altLang="zh-CN" sz="2400" i="1" dirty="0" err="1">
                  <a:ln w="0"/>
                  <a:effectLst>
                    <a:outerShdw blurRad="38100" dist="19050" dir="2700000" algn="tl" rotWithShape="0">
                      <a:schemeClr val="dk1">
                        <a:alpha val="40000"/>
                      </a:schemeClr>
                    </a:outerShdw>
                  </a:effectLst>
                </a:rPr>
                <a:t>p+k</a:t>
              </a:r>
              <a:r>
                <a:rPr lang="en-US" altLang="zh-CN" sz="2400" i="1" dirty="0">
                  <a:ln w="0"/>
                  <a:effectLst>
                    <a:outerShdw blurRad="38100" dist="19050" dir="2700000" algn="tl" rotWithShape="0">
                      <a:schemeClr val="dk1">
                        <a:alpha val="40000"/>
                      </a:schemeClr>
                    </a:outerShdw>
                  </a:effectLst>
                </a:rPr>
                <a:t>’+m</a:t>
              </a:r>
              <a:endParaRPr lang="zh-CN" altLang="en-US" sz="2400" b="0" i="1" cap="none" spc="0" dirty="0">
                <a:ln w="0"/>
                <a:solidFill>
                  <a:schemeClr val="tx1"/>
                </a:solidFill>
                <a:effectLst>
                  <a:outerShdw blurRad="38100" dist="19050" dir="2700000" algn="tl" rotWithShape="0">
                    <a:schemeClr val="dk1">
                      <a:alpha val="40000"/>
                    </a:schemeClr>
                  </a:outerShdw>
                </a:effectLst>
              </a:endParaRPr>
            </a:p>
          </p:txBody>
        </p:sp>
        <p:sp>
          <p:nvSpPr>
            <p:cNvPr id="39" name="矩形 38"/>
            <p:cNvSpPr/>
            <p:nvPr/>
          </p:nvSpPr>
          <p:spPr>
            <a:xfrm>
              <a:off x="4924188" y="524937"/>
              <a:ext cx="817853" cy="461665"/>
            </a:xfrm>
            <a:prstGeom prst="rect">
              <a:avLst/>
            </a:prstGeom>
            <a:noFill/>
          </p:spPr>
          <p:txBody>
            <a:bodyPr wrap="none" lIns="91440" tIns="45720" rIns="91440" bIns="45720">
              <a:spAutoFit/>
            </a:bodyPr>
            <a:lstStyle/>
            <a:p>
              <a:pPr algn="ctr"/>
              <a:r>
                <a:rPr lang="en-US" altLang="zh-CN" sz="2400" i="1" dirty="0">
                  <a:ln w="0"/>
                  <a:effectLst>
                    <a:outerShdw blurRad="38100" dist="19050" dir="2700000" algn="tl" rotWithShape="0">
                      <a:schemeClr val="dk1">
                        <a:alpha val="40000"/>
                      </a:schemeClr>
                    </a:outerShdw>
                  </a:effectLst>
                </a:rPr>
                <a:t>p</a:t>
              </a:r>
              <a:r>
                <a:rPr lang="en-US" altLang="zh-CN" sz="2400" b="0" i="1" cap="none" spc="0" dirty="0">
                  <a:ln w="0"/>
                  <a:solidFill>
                    <a:schemeClr val="tx1"/>
                  </a:solidFill>
                  <a:effectLst>
                    <a:outerShdw blurRad="38100" dist="19050" dir="2700000" algn="tl" rotWithShape="0">
                      <a:schemeClr val="dk1">
                        <a:alpha val="40000"/>
                      </a:schemeClr>
                    </a:outerShdw>
                  </a:effectLst>
                </a:rPr>
                <a:t>+i-1</a:t>
              </a:r>
              <a:endParaRPr lang="zh-CN" altLang="en-US" sz="2400" b="0" i="1" cap="none" spc="0" dirty="0">
                <a:ln w="0"/>
                <a:solidFill>
                  <a:schemeClr val="tx1"/>
                </a:solidFill>
                <a:effectLst>
                  <a:outerShdw blurRad="38100" dist="19050" dir="2700000" algn="tl" rotWithShape="0">
                    <a:schemeClr val="dk1">
                      <a:alpha val="40000"/>
                    </a:schemeClr>
                  </a:outerShdw>
                </a:effectLst>
              </a:endParaRPr>
            </a:p>
          </p:txBody>
        </p:sp>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2800" dirty="0"/>
              <a:t>KMP</a:t>
            </a:r>
            <a:r>
              <a:rPr lang="zh-CN" altLang="en-US" sz="2800" dirty="0"/>
              <a:t>算法</a:t>
            </a:r>
            <a:endParaRPr lang="zh-CN" altLang="en-US" dirty="0"/>
          </a:p>
        </p:txBody>
      </p:sp>
      <p:sp>
        <p:nvSpPr>
          <p:cNvPr id="3" name="副标题 2"/>
          <p:cNvSpPr>
            <a:spLocks noGrp="1"/>
          </p:cNvSpPr>
          <p:nvPr>
            <p:ph type="subTitle" idx="1"/>
          </p:nvPr>
        </p:nvSpPr>
        <p:spPr/>
        <p:txBody>
          <a:bodyPr/>
          <a:lstStyle/>
          <a:p>
            <a:r>
              <a:rPr lang="en-US" altLang="zh-CN" dirty="0"/>
              <a:t>4.4  </a:t>
            </a:r>
            <a:r>
              <a:rPr lang="zh-CN" altLang="en-US" dirty="0"/>
              <a:t>字符串的模式匹配</a:t>
            </a:r>
            <a:endParaRPr lang="zh-CN" altLang="en-US" dirty="0"/>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endParaRPr lang="zh-CN" altLang="en-US" dirty="0"/>
          </a:p>
        </p:txBody>
      </p:sp>
      <p:sp>
        <p:nvSpPr>
          <p:cNvPr id="5" name="内容占位符 4"/>
          <p:cNvSpPr>
            <a:spLocks noGrp="1"/>
          </p:cNvSpPr>
          <p:nvPr>
            <p:ph idx="11"/>
          </p:nvPr>
        </p:nvSpPr>
        <p:spPr>
          <a:xfrm>
            <a:off x="568337" y="1083906"/>
            <a:ext cx="11055325" cy="5057775"/>
          </a:xfrm>
        </p:spPr>
        <p:txBody>
          <a:bodyPr>
            <a:normAutofit/>
          </a:bodyPr>
          <a:lstStyle/>
          <a:p>
            <a:pPr>
              <a:lnSpc>
                <a:spcPct val="110000"/>
              </a:lnSpc>
            </a:pPr>
            <a:endParaRPr lang="en-US" altLang="zh-CN" dirty="0"/>
          </a:p>
          <a:p>
            <a:pPr>
              <a:lnSpc>
                <a:spcPct val="110000"/>
              </a:lnSpc>
            </a:pPr>
            <a:endParaRPr lang="en-US" altLang="zh-CN" dirty="0"/>
          </a:p>
          <a:p>
            <a:pPr>
              <a:lnSpc>
                <a:spcPct val="110000"/>
              </a:lnSpc>
            </a:pPr>
            <a:endParaRPr lang="en-US" altLang="zh-CN" dirty="0"/>
          </a:p>
          <a:p>
            <a:pPr>
              <a:lnSpc>
                <a:spcPct val="110000"/>
              </a:lnSpc>
            </a:pPr>
            <a:r>
              <a:rPr lang="zh-CN" altLang="en-US" b="1" dirty="0"/>
              <a:t>字符串特征向量</a:t>
            </a:r>
            <a:r>
              <a:rPr lang="zh-CN" altLang="en-US" dirty="0"/>
              <a:t>：长度为</a:t>
            </a:r>
            <a:r>
              <a:rPr lang="en-US" altLang="zh-CN" dirty="0"/>
              <a:t>m</a:t>
            </a:r>
            <a:r>
              <a:rPr lang="zh-CN" altLang="en-US" dirty="0"/>
              <a:t>的字符串</a:t>
            </a:r>
            <a:r>
              <a:rPr lang="en-US" altLang="zh-CN" dirty="0"/>
              <a:t>t</a:t>
            </a:r>
            <a:r>
              <a:rPr lang="zh-CN" altLang="en-US" dirty="0"/>
              <a:t>的特征向量是一个</a:t>
            </a:r>
            <a:r>
              <a:rPr lang="en-US" altLang="zh-CN" dirty="0"/>
              <a:t>m</a:t>
            </a:r>
            <a:r>
              <a:rPr lang="zh-CN" altLang="en-US" dirty="0"/>
              <a:t>维向量，通常记作</a:t>
            </a:r>
            <a:r>
              <a:rPr lang="en-US" altLang="zh-CN" dirty="0"/>
              <a:t>next</a:t>
            </a:r>
            <a:r>
              <a:rPr lang="zh-CN" altLang="en-US" dirty="0"/>
              <a:t>，且用数组形式进行存储，所以特征向量也可非正式地称为</a:t>
            </a:r>
            <a:r>
              <a:rPr lang="en-US" altLang="zh-CN" b="1" dirty="0"/>
              <a:t>next</a:t>
            </a:r>
            <a:r>
              <a:rPr lang="zh-CN" altLang="en-US" b="1" dirty="0"/>
              <a:t>数组</a:t>
            </a:r>
            <a:r>
              <a:rPr lang="zh-CN" altLang="en-US" dirty="0"/>
              <a:t>。</a:t>
            </a:r>
            <a:r>
              <a:rPr lang="en-US" altLang="zh-CN" dirty="0"/>
              <a:t>next[</a:t>
            </a:r>
            <a:r>
              <a:rPr lang="en-US" altLang="zh-CN" dirty="0" err="1"/>
              <a:t>i</a:t>
            </a:r>
            <a:r>
              <a:rPr lang="en-US" altLang="zh-CN" dirty="0"/>
              <a:t>]</a:t>
            </a:r>
            <a:r>
              <a:rPr lang="zh-CN" altLang="en-US" dirty="0"/>
              <a:t>表示字符串特征向量的第</a:t>
            </a:r>
            <a:r>
              <a:rPr lang="en-US" altLang="zh-CN" dirty="0" err="1"/>
              <a:t>i</a:t>
            </a:r>
            <a:r>
              <a:rPr lang="zh-CN" altLang="en-US" dirty="0"/>
              <a:t>位分量（</a:t>
            </a:r>
            <a:r>
              <a:rPr lang="en-US" altLang="zh-CN" dirty="0"/>
              <a:t>0≤i&lt;m</a:t>
            </a:r>
            <a:r>
              <a:rPr lang="zh-CN" altLang="en-US" dirty="0"/>
              <a:t>），其形式化定义为：</a:t>
            </a:r>
            <a:endParaRPr lang="en-US" altLang="zh-CN" dirty="0"/>
          </a:p>
          <a:p>
            <a:pPr>
              <a:lnSpc>
                <a:spcPct val="110000"/>
              </a:lnSpc>
            </a:pPr>
            <a:endParaRPr lang="en-US" altLang="zh-CN" dirty="0"/>
          </a:p>
          <a:p>
            <a:pPr>
              <a:lnSpc>
                <a:spcPct val="110000"/>
              </a:lnSpc>
            </a:pPr>
            <a:endParaRPr lang="en-US" altLang="zh-CN" dirty="0"/>
          </a:p>
          <a:p>
            <a:pPr>
              <a:lnSpc>
                <a:spcPct val="110000"/>
              </a:lnSpc>
            </a:pPr>
            <a:endParaRPr lang="en-US" altLang="zh-CN" dirty="0"/>
          </a:p>
          <a:p>
            <a:pPr>
              <a:lnSpc>
                <a:spcPct val="110000"/>
              </a:lnSpc>
            </a:pPr>
            <a:r>
              <a:rPr lang="en-US" altLang="zh-CN" dirty="0"/>
              <a:t>next[</a:t>
            </a:r>
            <a:r>
              <a:rPr lang="en-US" altLang="zh-CN" dirty="0" err="1"/>
              <a:t>i</a:t>
            </a:r>
            <a:r>
              <a:rPr lang="en-US" altLang="zh-CN" dirty="0"/>
              <a:t>]</a:t>
            </a:r>
            <a:r>
              <a:rPr lang="zh-CN" altLang="en-US" dirty="0"/>
              <a:t>表示的真实含义是字符串</a:t>
            </a:r>
            <a:r>
              <a:rPr lang="en-US" altLang="zh-CN" dirty="0"/>
              <a:t>t</a:t>
            </a:r>
            <a:r>
              <a:rPr lang="zh-CN" altLang="en-US" dirty="0"/>
              <a:t>的子串</a:t>
            </a:r>
            <a:r>
              <a:rPr lang="en-US" altLang="zh-CN" dirty="0"/>
              <a:t>t[0...</a:t>
            </a:r>
            <a:r>
              <a:rPr lang="en-US" altLang="zh-CN" dirty="0" err="1"/>
              <a:t>i</a:t>
            </a:r>
            <a:r>
              <a:rPr lang="en-US" altLang="zh-CN" dirty="0"/>
              <a:t>]</a:t>
            </a:r>
            <a:r>
              <a:rPr lang="zh-CN" altLang="en-US" dirty="0"/>
              <a:t>的最长公共前后缀中的前缀最末尾的字符的位置。由于字符串从</a:t>
            </a:r>
            <a:r>
              <a:rPr lang="en-US" altLang="zh-CN" dirty="0"/>
              <a:t>0</a:t>
            </a:r>
            <a:r>
              <a:rPr lang="zh-CN" altLang="en-US" dirty="0"/>
              <a:t>位开始，所以</a:t>
            </a:r>
            <a:r>
              <a:rPr lang="en-US" altLang="zh-CN" dirty="0"/>
              <a:t>t[0...</a:t>
            </a:r>
            <a:r>
              <a:rPr lang="en-US" altLang="zh-CN" dirty="0" err="1"/>
              <a:t>i</a:t>
            </a:r>
            <a:r>
              <a:rPr lang="en-US" altLang="zh-CN" dirty="0"/>
              <a:t>]</a:t>
            </a:r>
            <a:r>
              <a:rPr lang="zh-CN" altLang="en-US" dirty="0"/>
              <a:t>的最长公共前后缀长度为</a:t>
            </a:r>
            <a:r>
              <a:rPr lang="en-US" altLang="zh-CN" dirty="0"/>
              <a:t>next[</a:t>
            </a:r>
            <a:r>
              <a:rPr lang="en-US" altLang="zh-CN" dirty="0" err="1"/>
              <a:t>i</a:t>
            </a:r>
            <a:r>
              <a:rPr lang="en-US" altLang="zh-CN" dirty="0"/>
              <a:t>]+1</a:t>
            </a:r>
            <a:r>
              <a:rPr lang="zh-CN" altLang="en-US" dirty="0"/>
              <a:t>。如果</a:t>
            </a:r>
            <a:r>
              <a:rPr lang="en-US" altLang="zh-CN" dirty="0"/>
              <a:t>t[0...</a:t>
            </a:r>
            <a:r>
              <a:rPr lang="en-US" altLang="zh-CN" dirty="0" err="1"/>
              <a:t>i</a:t>
            </a:r>
            <a:r>
              <a:rPr lang="en-US" altLang="zh-CN" dirty="0"/>
              <a:t>]</a:t>
            </a:r>
            <a:r>
              <a:rPr lang="zh-CN" altLang="en-US" dirty="0"/>
              <a:t>的最长公共前后缀不存在，那么将</a:t>
            </a:r>
            <a:r>
              <a:rPr lang="en-US" altLang="zh-CN" dirty="0"/>
              <a:t>next[</a:t>
            </a:r>
            <a:r>
              <a:rPr lang="en-US" altLang="zh-CN" dirty="0" err="1"/>
              <a:t>i</a:t>
            </a:r>
            <a:r>
              <a:rPr lang="en-US" altLang="zh-CN" dirty="0"/>
              <a:t>]</a:t>
            </a:r>
            <a:r>
              <a:rPr lang="zh-CN" altLang="en-US" dirty="0"/>
              <a:t>置为</a:t>
            </a:r>
            <a:r>
              <a:rPr lang="en-US" altLang="zh-CN" dirty="0"/>
              <a:t>-1</a:t>
            </a:r>
            <a:r>
              <a:rPr lang="zh-CN" altLang="en-US" dirty="0"/>
              <a:t>。</a:t>
            </a:r>
            <a:endParaRPr lang="en-US" altLang="zh-CN" dirty="0"/>
          </a:p>
          <a:p>
            <a:pPr>
              <a:lnSpc>
                <a:spcPct val="110000"/>
              </a:lnSpc>
            </a:pPr>
            <a:endParaRPr lang="en-US" altLang="zh-CN" dirty="0"/>
          </a:p>
        </p:txBody>
      </p:sp>
      <p:sp>
        <p:nvSpPr>
          <p:cNvPr id="43" name="任意多边形: 形状 42"/>
          <p:cNvSpPr/>
          <p:nvPr/>
        </p:nvSpPr>
        <p:spPr>
          <a:xfrm>
            <a:off x="742423" y="1158358"/>
            <a:ext cx="10702818" cy="975241"/>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algn="ctr">
              <a:lnSpc>
                <a:spcPct val="110000"/>
              </a:lnSpc>
            </a:pPr>
            <a:r>
              <a:rPr lang="en-US" altLang="zh-CN" sz="2200" dirty="0">
                <a:latin typeface="微软雅黑" panose="020B0503020204020204" pitchFamily="34" charset="-122"/>
                <a:ea typeface="微软雅黑" panose="020B0503020204020204" pitchFamily="34" charset="-122"/>
              </a:rPr>
              <a:t>KMP</a:t>
            </a:r>
            <a:r>
              <a:rPr lang="zh-CN" altLang="en-US" sz="2200" dirty="0">
                <a:latin typeface="微软雅黑" panose="020B0503020204020204" pitchFamily="34" charset="-122"/>
                <a:ea typeface="微软雅黑" panose="020B0503020204020204" pitchFamily="34" charset="-122"/>
              </a:rPr>
              <a:t>算法中向右移动的位数由已匹配部分字符串的最长公共前后缀的长度决定。</a:t>
            </a:r>
            <a:endParaRPr lang="en-US" altLang="zh-CN" sz="2200" dirty="0">
              <a:latin typeface="微软雅黑" panose="020B0503020204020204" pitchFamily="34" charset="-122"/>
              <a:ea typeface="微软雅黑" panose="020B0503020204020204" pitchFamily="34" charset="-122"/>
            </a:endParaRPr>
          </a:p>
          <a:p>
            <a:pPr algn="ctr">
              <a:lnSpc>
                <a:spcPct val="110000"/>
              </a:lnSpc>
            </a:pPr>
            <a:r>
              <a:rPr lang="zh-CN" altLang="en-US" sz="2200" dirty="0">
                <a:latin typeface="微软雅黑" panose="020B0503020204020204" pitchFamily="34" charset="-122"/>
                <a:ea typeface="微软雅黑" panose="020B0503020204020204" pitchFamily="34" charset="-122"/>
              </a:rPr>
              <a:t>如何计算这个位数？</a:t>
            </a:r>
            <a:endParaRPr lang="zh-CN" altLang="zh-CN" sz="2200" dirty="0">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sp>
            <p:nvSpPr>
              <p:cNvPr id="44" name="文本框 43"/>
              <p:cNvSpPr txBox="1"/>
              <p:nvPr/>
            </p:nvSpPr>
            <p:spPr>
              <a:xfrm>
                <a:off x="2510929" y="3551349"/>
                <a:ext cx="6012180" cy="1144270"/>
              </a:xfrm>
              <a:prstGeom prst="rect">
                <a:avLst/>
              </a:prstGeom>
              <a:noFill/>
            </p:spPr>
            <p:txBody>
              <a:bodyPr wrap="none" lIns="0" tIns="0" rIns="0" bIns="0" rtlCol="0">
                <a:spAutoFit/>
              </a:bodyPr>
              <a:lstStyle/>
              <a:p>
                <a:pPr>
                  <a:lnSpc>
                    <a:spcPct val="200000"/>
                  </a:lnSpc>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𝑛𝑒𝑥𝑡</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𝑖</m:t>
                          </m:r>
                        </m:e>
                      </m:d>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eqArr>
                            <m:eqArrPr>
                              <m:ctrlPr>
                                <a:rPr lang="en-US" altLang="zh-CN" b="0" i="1" smtClean="0">
                                  <a:latin typeface="Cambria Math" panose="02040503050406030204" pitchFamily="18" charset="0"/>
                                </a:rPr>
                              </m:ctrlPr>
                            </m:eqArrPr>
                            <m:e>
                              <m:r>
                                <a:rPr lang="zh-CN" altLang="en-US" i="1">
                                  <a:latin typeface="Cambria Math" panose="02040503050406030204" pitchFamily="18" charset="0"/>
                                </a:rPr>
                                <m:t>满足</m:t>
                              </m:r>
                              <m:r>
                                <a:rPr lang="en-US" altLang="zh-CN" b="0" i="1" smtClean="0">
                                  <a:latin typeface="Cambria Math" panose="02040503050406030204" pitchFamily="18" charset="0"/>
                                </a:rPr>
                                <m:t>𝑡</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0</m:t>
                                  </m:r>
                                  <m:r>
                                    <a:rPr lang="en-US" altLang="zh-CN" b="0" i="1" smtClean="0">
                                      <a:latin typeface="Cambria Math" panose="02040503050406030204" pitchFamily="18" charset="0"/>
                                    </a:rPr>
                                    <m:t>…</m:t>
                                  </m:r>
                                  <m:r>
                                    <a:rPr lang="en-US" altLang="zh-CN" b="0" i="1" smtClean="0">
                                      <a:latin typeface="Cambria Math" panose="02040503050406030204" pitchFamily="18" charset="0"/>
                                    </a:rPr>
                                    <m:t>𝑘</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𝑡</m:t>
                              </m:r>
                              <m:r>
                                <a:rPr lang="en-US" altLang="zh-CN" b="0" i="1" smtClean="0">
                                  <a:latin typeface="Cambria Math" panose="02040503050406030204" pitchFamily="18" charset="0"/>
                                </a:rPr>
                                <m:t>[</m:t>
                              </m:r>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𝑘</m:t>
                              </m:r>
                              <m:r>
                                <a:rPr lang="en-US" altLang="zh-CN" b="0" i="1" smtClean="0">
                                  <a:latin typeface="Cambria Math" panose="02040503050406030204" pitchFamily="18" charset="0"/>
                                </a:rPr>
                                <m:t>…</m:t>
                              </m:r>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zh-CN" altLang="en-US" i="1">
                                  <a:latin typeface="Cambria Math" panose="02040503050406030204" pitchFamily="18" charset="0"/>
                                </a:rPr>
                                <m:t>的</m:t>
                              </m:r>
                              <m:r>
                                <a:rPr lang="zh-CN" altLang="en-US" i="1" smtClean="0">
                                  <a:latin typeface="Cambria Math" panose="02040503050406030204" pitchFamily="18" charset="0"/>
                                </a:rPr>
                                <m:t>最大</m:t>
                              </m:r>
                              <m:r>
                                <a:rPr lang="en-US" altLang="zh-CN" i="1">
                                  <a:latin typeface="Cambria Math" panose="02040503050406030204" pitchFamily="18" charset="0"/>
                                </a:rPr>
                                <m:t>𝑘</m:t>
                              </m:r>
                              <m:r>
                                <a:rPr lang="en-US" altLang="zh-CN" b="0" i="1" smtClean="0">
                                  <a:latin typeface="Cambria Math" panose="02040503050406030204" pitchFamily="18" charset="0"/>
                                </a:rPr>
                                <m:t>(</m:t>
                              </m:r>
                              <m:r>
                                <a:rPr lang="en-US" altLang="zh-CN" b="0" i="1" smtClean="0">
                                  <a:latin typeface="Cambria Math" panose="02040503050406030204" pitchFamily="18" charset="0"/>
                                </a:rPr>
                                <m:t>存在</m:t>
                              </m:r>
                              <m:r>
                                <a:rPr lang="en-US" altLang="zh-CN" b="0" i="1" smtClean="0">
                                  <a:latin typeface="Cambria Math" panose="02040503050406030204" pitchFamily="18" charset="0"/>
                                </a:rPr>
                                <m:t>𝑘</m:t>
                              </m:r>
                              <m:r>
                                <a:rPr lang="en-US" altLang="zh-CN" b="0" i="1" smtClean="0">
                                  <a:latin typeface="Cambria Math" panose="02040503050406030204" pitchFamily="18" charset="0"/>
                                </a:rPr>
                                <m:t>，且</m:t>
                              </m:r>
                              <m:r>
                                <a:rPr lang="en-US" altLang="zh-CN" b="0" i="1" smtClean="0">
                                  <a:latin typeface="Cambria Math" panose="02040503050406030204" pitchFamily="18" charset="0"/>
                                </a:rPr>
                                <m:t>𝑘</m:t>
                              </m:r>
                              <m:r>
                                <a:rPr lang="en-US" altLang="zh-CN" b="0" i="1" smtClean="0">
                                  <a:latin typeface="Cambria Math" panose="02040503050406030204" pitchFamily="18" charset="0"/>
                                </a:rPr>
                                <m:t>&lt;</m:t>
                              </m:r>
                              <m:r>
                                <a:rPr lang="en-US" altLang="zh-CN" b="0" i="1" smtClean="0">
                                  <a:latin typeface="Cambria Math" panose="02040503050406030204" pitchFamily="18" charset="0"/>
                                </a:rPr>
                                <m:t>𝑖</m:t>
                              </m:r>
                              <m:r>
                                <a:rPr lang="en-US" altLang="zh-CN" b="0" i="1" smtClean="0">
                                  <a:latin typeface="Cambria Math" panose="02040503050406030204" pitchFamily="18" charset="0"/>
                                </a:rPr>
                                <m:t>)</m:t>
                              </m:r>
                            </m:e>
                            <m:e>
                              <m:r>
                                <a:rPr lang="en-US" altLang="zh-CN" b="0" i="1" smtClean="0">
                                  <a:latin typeface="Cambria Math" panose="02040503050406030204" pitchFamily="18" charset="0"/>
                                </a:rPr>
                                <m:t>−</m:t>
                              </m:r>
                              <m:r>
                                <a:rPr lang="en-US" altLang="zh-CN" b="0" i="1" smtClean="0">
                                  <a:latin typeface="Cambria Math" panose="02040503050406030204" pitchFamily="18" charset="0"/>
                                </a:rPr>
                                <m:t>1</m:t>
                              </m:r>
                              <m:r>
                                <a:rPr lang="zh-CN" altLang="en-US" i="1">
                                  <a:latin typeface="Cambria Math" panose="02040503050406030204" pitchFamily="18" charset="0"/>
                                </a:rPr>
                                <m:t>，</m:t>
                              </m:r>
                              <m:r>
                                <a:rPr lang="en-US" altLang="zh-CN" b="0" i="1" smtClean="0">
                                  <a:latin typeface="Cambria Math" panose="02040503050406030204" pitchFamily="18" charset="0"/>
                                </a:rPr>
                                <m:t>                                 </m:t>
                              </m:r>
                              <m:r>
                                <a:rPr lang="zh-CN" altLang="en-US" i="1">
                                  <a:latin typeface="Cambria Math" panose="02040503050406030204" pitchFamily="18" charset="0"/>
                                </a:rPr>
                                <m:t>如果</m:t>
                              </m:r>
                              <m:r>
                                <a:rPr lang="zh-CN" altLang="en-US" i="1" smtClean="0">
                                  <a:latin typeface="Cambria Math" panose="02040503050406030204" pitchFamily="18" charset="0"/>
                                </a:rPr>
                                <m:t>这样</m:t>
                              </m:r>
                              <m:r>
                                <a:rPr lang="zh-CN" altLang="en-US" i="1">
                                  <a:latin typeface="Cambria Math" panose="02040503050406030204" pitchFamily="18" charset="0"/>
                                </a:rPr>
                                <m:t>的</m:t>
                              </m:r>
                              <m:r>
                                <a:rPr lang="en-US" altLang="zh-CN" i="1" smtClean="0">
                                  <a:latin typeface="Cambria Math" panose="02040503050406030204" pitchFamily="18" charset="0"/>
                                </a:rPr>
                                <m:t>𝑘</m:t>
                              </m:r>
                              <m:r>
                                <a:rPr lang="zh-CN" altLang="en-US" i="1">
                                  <a:latin typeface="Cambria Math" panose="02040503050406030204" pitchFamily="18" charset="0"/>
                                </a:rPr>
                                <m:t>不存在</m:t>
                              </m:r>
                            </m:e>
                          </m:eqArr>
                        </m:e>
                      </m:d>
                    </m:oMath>
                  </m:oMathPara>
                </a14:m>
                <a:endParaRPr lang="zh-CN" altLang="en-US" dirty="0"/>
              </a:p>
            </p:txBody>
          </p:sp>
        </mc:Choice>
        <mc:Fallback>
          <p:sp>
            <p:nvSpPr>
              <p:cNvPr id="44" name="文本框 43"/>
              <p:cNvSpPr txBox="1">
                <a:spLocks noRot="1" noChangeAspect="1" noMove="1" noResize="1" noEditPoints="1" noAdjustHandles="1" noChangeArrowheads="1" noChangeShapeType="1" noTextEdit="1"/>
              </p:cNvSpPr>
              <p:nvPr/>
            </p:nvSpPr>
            <p:spPr>
              <a:xfrm>
                <a:off x="2510929" y="3551349"/>
                <a:ext cx="6012180" cy="1144270"/>
              </a:xfrm>
              <a:prstGeom prst="rect">
                <a:avLst/>
              </a:prstGeom>
              <a:blipFill rotWithShape="1">
                <a:blip r:embed="rId1"/>
                <a:stretch>
                  <a:fillRect l="-2" t="-37" r="-874" b="37"/>
                </a:stretch>
              </a:blipFill>
            </p:spPr>
            <p:txBody>
              <a:bodyPr/>
              <a:lstStyle/>
              <a:p>
                <a:r>
                  <a:rPr lang="zh-CN" altLang="en-US">
                    <a:noFill/>
                  </a:rPr>
                  <a:t> </a:t>
                </a:r>
              </a:p>
            </p:txBody>
          </p:sp>
        </mc:Fallback>
      </mc:AlternateContent>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2800" dirty="0"/>
              <a:t>KMP</a:t>
            </a:r>
            <a:r>
              <a:rPr lang="zh-CN" altLang="en-US" sz="2800" dirty="0"/>
              <a:t>算法</a:t>
            </a:r>
            <a:endParaRPr lang="zh-CN" altLang="en-US" dirty="0"/>
          </a:p>
        </p:txBody>
      </p:sp>
      <p:sp>
        <p:nvSpPr>
          <p:cNvPr id="3" name="副标题 2"/>
          <p:cNvSpPr>
            <a:spLocks noGrp="1"/>
          </p:cNvSpPr>
          <p:nvPr>
            <p:ph type="subTitle" idx="1"/>
          </p:nvPr>
        </p:nvSpPr>
        <p:spPr/>
        <p:txBody>
          <a:bodyPr/>
          <a:lstStyle/>
          <a:p>
            <a:r>
              <a:rPr lang="en-US" altLang="zh-CN" dirty="0"/>
              <a:t>4.4  </a:t>
            </a:r>
            <a:r>
              <a:rPr lang="zh-CN" altLang="en-US" dirty="0"/>
              <a:t>字符串的模式匹配</a:t>
            </a:r>
            <a:endParaRPr lang="zh-CN" altLang="en-US" dirty="0"/>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endParaRPr lang="zh-CN" altLang="en-US" dirty="0"/>
          </a:p>
        </p:txBody>
      </p:sp>
      <p:sp>
        <p:nvSpPr>
          <p:cNvPr id="5" name="内容占位符 4"/>
          <p:cNvSpPr>
            <a:spLocks noGrp="1"/>
          </p:cNvSpPr>
          <p:nvPr>
            <p:ph idx="11"/>
          </p:nvPr>
        </p:nvSpPr>
        <p:spPr>
          <a:xfrm>
            <a:off x="568337" y="1083906"/>
            <a:ext cx="11055325" cy="5057775"/>
          </a:xfrm>
        </p:spPr>
        <p:txBody>
          <a:bodyPr>
            <a:normAutofit/>
          </a:bodyPr>
          <a:lstStyle/>
          <a:p>
            <a:pPr>
              <a:lnSpc>
                <a:spcPct val="110000"/>
              </a:lnSpc>
            </a:pPr>
            <a:endParaRPr lang="en-US" altLang="zh-CN" dirty="0"/>
          </a:p>
          <a:p>
            <a:pPr>
              <a:lnSpc>
                <a:spcPct val="110000"/>
              </a:lnSpc>
            </a:pPr>
            <a:r>
              <a:rPr lang="zh-CN" altLang="en-US" dirty="0"/>
              <a:t>例：字符串</a:t>
            </a:r>
            <a:r>
              <a:rPr lang="en-US" altLang="zh-CN" dirty="0"/>
              <a:t>"</a:t>
            </a:r>
            <a:r>
              <a:rPr lang="en-US" altLang="zh-CN" dirty="0" err="1"/>
              <a:t>abcac</a:t>
            </a:r>
            <a:r>
              <a:rPr lang="en-US" altLang="zh-CN" dirty="0"/>
              <a:t>"</a:t>
            </a:r>
            <a:r>
              <a:rPr lang="zh-CN" altLang="en-US" dirty="0"/>
              <a:t>的特征向量为</a:t>
            </a:r>
            <a:r>
              <a:rPr lang="en-US" altLang="zh-CN" dirty="0"/>
              <a:t>[-1,-1,-1,0,-1]</a:t>
            </a:r>
            <a:endParaRPr lang="en-US" altLang="zh-CN" dirty="0"/>
          </a:p>
          <a:p>
            <a:pPr>
              <a:lnSpc>
                <a:spcPct val="110000"/>
              </a:lnSpc>
            </a:pPr>
            <a:endParaRPr lang="en-US" altLang="zh-CN" dirty="0"/>
          </a:p>
        </p:txBody>
      </p:sp>
      <p:graphicFrame>
        <p:nvGraphicFramePr>
          <p:cNvPr id="6" name="表格 6"/>
          <p:cNvGraphicFramePr>
            <a:graphicFrameLocks noGrp="1"/>
          </p:cNvGraphicFramePr>
          <p:nvPr/>
        </p:nvGraphicFramePr>
        <p:xfrm>
          <a:off x="1169669" y="2390065"/>
          <a:ext cx="9989820" cy="2816015"/>
        </p:xfrm>
        <a:graphic>
          <a:graphicData uri="http://schemas.openxmlformats.org/drawingml/2006/table">
            <a:tbl>
              <a:tblPr firstRow="1" bandRow="1">
                <a:tableStyleId>{F5AB1C69-6EDB-4FF4-983F-18BD219EF322}</a:tableStyleId>
              </a:tblPr>
              <a:tblGrid>
                <a:gridCol w="1664970"/>
                <a:gridCol w="1664970"/>
                <a:gridCol w="1664970"/>
                <a:gridCol w="1664970"/>
                <a:gridCol w="1664970"/>
                <a:gridCol w="1664970"/>
              </a:tblGrid>
              <a:tr h="606545">
                <a:tc>
                  <a:txBody>
                    <a:bodyPr/>
                    <a:lstStyle/>
                    <a:p>
                      <a:pPr algn="ctr">
                        <a:lnSpc>
                          <a:spcPct val="125000"/>
                        </a:lnSpc>
                      </a:pPr>
                      <a:r>
                        <a:rPr lang="en-US" sz="1400" i="1" kern="100" dirty="0" err="1">
                          <a:effectLst/>
                          <a:latin typeface="微软雅黑" panose="020B0503020204020204" pitchFamily="34" charset="-122"/>
                          <a:ea typeface="微软雅黑" panose="020B0503020204020204" pitchFamily="34" charset="-122"/>
                          <a:cs typeface="等线" panose="02010600030101010101" pitchFamily="2" charset="-122"/>
                        </a:rPr>
                        <a:t>i</a:t>
                      </a:r>
                      <a:endParaRPr lang="zh-CN" sz="1400" kern="100" dirty="0">
                        <a:effectLst/>
                        <a:latin typeface="微软雅黑" panose="020B0503020204020204" pitchFamily="34" charset="-122"/>
                        <a:ea typeface="微软雅黑" panose="020B0503020204020204" pitchFamily="34" charset="-122"/>
                        <a:cs typeface="等线" panose="02010600030101010101" pitchFamily="2" charset="-122"/>
                      </a:endParaRPr>
                    </a:p>
                  </a:txBody>
                  <a:tcPr marL="68580" marR="68580" marT="0" marB="0" anchor="ctr">
                    <a:solidFill>
                      <a:srgbClr val="51ADB7"/>
                    </a:solidFill>
                  </a:tcPr>
                </a:tc>
                <a:tc>
                  <a:txBody>
                    <a:bodyPr/>
                    <a:lstStyle/>
                    <a:p>
                      <a:pPr algn="ctr">
                        <a:lnSpc>
                          <a:spcPct val="125000"/>
                        </a:lnSpc>
                      </a:pPr>
                      <a:r>
                        <a:rPr lang="zh-CN" sz="1400" kern="100" dirty="0">
                          <a:effectLst/>
                          <a:latin typeface="微软雅黑" panose="020B0503020204020204" pitchFamily="34" charset="-122"/>
                          <a:ea typeface="微软雅黑" panose="020B0503020204020204" pitchFamily="34" charset="-122"/>
                          <a:cs typeface="等线" panose="02010600030101010101" pitchFamily="2" charset="-122"/>
                        </a:rPr>
                        <a:t>子串</a:t>
                      </a:r>
                      <a:endParaRPr lang="zh-CN" sz="1400" kern="100" dirty="0">
                        <a:effectLst/>
                        <a:latin typeface="微软雅黑" panose="020B0503020204020204" pitchFamily="34" charset="-122"/>
                        <a:ea typeface="微软雅黑" panose="020B0503020204020204" pitchFamily="34" charset="-122"/>
                        <a:cs typeface="等线" panose="02010600030101010101" pitchFamily="2" charset="-122"/>
                      </a:endParaRPr>
                    </a:p>
                    <a:p>
                      <a:pPr algn="ctr">
                        <a:lnSpc>
                          <a:spcPct val="125000"/>
                        </a:lnSpc>
                      </a:pPr>
                      <a:r>
                        <a:rPr lang="en-US" sz="1400" i="1" kern="100" dirty="0">
                          <a:effectLst/>
                          <a:latin typeface="微软雅黑" panose="020B0503020204020204" pitchFamily="34" charset="-122"/>
                          <a:ea typeface="微软雅黑" panose="020B0503020204020204" pitchFamily="34" charset="-122"/>
                          <a:cs typeface="等线" panose="02010600030101010101" pitchFamily="2" charset="-122"/>
                        </a:rPr>
                        <a:t>t</a:t>
                      </a:r>
                      <a:r>
                        <a:rPr lang="en-US" sz="1400" kern="100" dirty="0">
                          <a:effectLst/>
                          <a:latin typeface="微软雅黑" panose="020B0503020204020204" pitchFamily="34" charset="-122"/>
                          <a:ea typeface="微软雅黑" panose="020B0503020204020204" pitchFamily="34" charset="-122"/>
                          <a:cs typeface="等线" panose="02010600030101010101" pitchFamily="2" charset="-122"/>
                        </a:rPr>
                        <a:t>[</a:t>
                      </a:r>
                      <a:r>
                        <a:rPr lang="en-US" sz="1400" i="1" kern="100" dirty="0">
                          <a:effectLst/>
                          <a:latin typeface="微软雅黑" panose="020B0503020204020204" pitchFamily="34" charset="-122"/>
                          <a:ea typeface="微软雅黑" panose="020B0503020204020204" pitchFamily="34" charset="-122"/>
                          <a:cs typeface="等线" panose="02010600030101010101" pitchFamily="2" charset="-122"/>
                        </a:rPr>
                        <a:t>0...</a:t>
                      </a:r>
                      <a:r>
                        <a:rPr lang="en-US" sz="1400" i="1" kern="100" dirty="0" err="1">
                          <a:effectLst/>
                          <a:latin typeface="微软雅黑" panose="020B0503020204020204" pitchFamily="34" charset="-122"/>
                          <a:ea typeface="微软雅黑" panose="020B0503020204020204" pitchFamily="34" charset="-122"/>
                          <a:cs typeface="等线" panose="02010600030101010101" pitchFamily="2" charset="-122"/>
                        </a:rPr>
                        <a:t>i</a:t>
                      </a:r>
                      <a:r>
                        <a:rPr lang="en-US" sz="1400" kern="100" dirty="0">
                          <a:effectLst/>
                          <a:latin typeface="微软雅黑" panose="020B0503020204020204" pitchFamily="34" charset="-122"/>
                          <a:ea typeface="微软雅黑" panose="020B0503020204020204" pitchFamily="34" charset="-122"/>
                          <a:cs typeface="等线" panose="02010600030101010101" pitchFamily="2" charset="-122"/>
                        </a:rPr>
                        <a:t>]</a:t>
                      </a:r>
                      <a:endParaRPr lang="zh-CN" sz="1400" kern="100" dirty="0">
                        <a:effectLst/>
                        <a:latin typeface="微软雅黑" panose="020B0503020204020204" pitchFamily="34" charset="-122"/>
                        <a:ea typeface="微软雅黑" panose="020B0503020204020204" pitchFamily="34" charset="-122"/>
                        <a:cs typeface="等线" panose="02010600030101010101" pitchFamily="2" charset="-122"/>
                      </a:endParaRPr>
                    </a:p>
                  </a:txBody>
                  <a:tcPr marL="68580" marR="68580" marT="0" marB="0" anchor="ctr">
                    <a:solidFill>
                      <a:srgbClr val="51ADB7"/>
                    </a:solidFill>
                  </a:tcPr>
                </a:tc>
                <a:tc>
                  <a:txBody>
                    <a:bodyPr/>
                    <a:lstStyle/>
                    <a:p>
                      <a:pPr algn="ctr">
                        <a:lnSpc>
                          <a:spcPct val="125000"/>
                        </a:lnSpc>
                      </a:pPr>
                      <a:r>
                        <a:rPr lang="zh-CN" sz="1400" kern="100" dirty="0">
                          <a:effectLst/>
                          <a:latin typeface="微软雅黑" panose="020B0503020204020204" pitchFamily="34" charset="-122"/>
                          <a:ea typeface="微软雅黑" panose="020B0503020204020204" pitchFamily="34" charset="-122"/>
                          <a:cs typeface="等线" panose="02010600030101010101" pitchFamily="2" charset="-122"/>
                        </a:rPr>
                        <a:t>前缀集合</a:t>
                      </a:r>
                      <a:endParaRPr lang="zh-CN" sz="1400" kern="100" dirty="0">
                        <a:effectLst/>
                        <a:latin typeface="微软雅黑" panose="020B0503020204020204" pitchFamily="34" charset="-122"/>
                        <a:ea typeface="微软雅黑" panose="020B0503020204020204" pitchFamily="34" charset="-122"/>
                        <a:cs typeface="等线" panose="02010600030101010101" pitchFamily="2" charset="-122"/>
                      </a:endParaRPr>
                    </a:p>
                  </a:txBody>
                  <a:tcPr marL="68580" marR="68580" marT="0" marB="0" anchor="ctr">
                    <a:solidFill>
                      <a:srgbClr val="51ADB7"/>
                    </a:solidFill>
                  </a:tcPr>
                </a:tc>
                <a:tc>
                  <a:txBody>
                    <a:bodyPr/>
                    <a:lstStyle/>
                    <a:p>
                      <a:pPr algn="ctr">
                        <a:lnSpc>
                          <a:spcPct val="125000"/>
                        </a:lnSpc>
                      </a:pPr>
                      <a:r>
                        <a:rPr lang="zh-CN" sz="1400" kern="100" dirty="0">
                          <a:effectLst/>
                          <a:latin typeface="微软雅黑" panose="020B0503020204020204" pitchFamily="34" charset="-122"/>
                          <a:ea typeface="微软雅黑" panose="020B0503020204020204" pitchFamily="34" charset="-122"/>
                          <a:cs typeface="等线" panose="02010600030101010101" pitchFamily="2" charset="-122"/>
                        </a:rPr>
                        <a:t>后缀集合</a:t>
                      </a:r>
                      <a:endParaRPr lang="zh-CN" sz="1400" kern="100" dirty="0">
                        <a:effectLst/>
                        <a:latin typeface="微软雅黑" panose="020B0503020204020204" pitchFamily="34" charset="-122"/>
                        <a:ea typeface="微软雅黑" panose="020B0503020204020204" pitchFamily="34" charset="-122"/>
                        <a:cs typeface="等线" panose="02010600030101010101" pitchFamily="2" charset="-122"/>
                      </a:endParaRPr>
                    </a:p>
                  </a:txBody>
                  <a:tcPr marL="68580" marR="68580" marT="0" marB="0" anchor="ctr">
                    <a:solidFill>
                      <a:srgbClr val="51ADB7"/>
                    </a:solidFill>
                  </a:tcPr>
                </a:tc>
                <a:tc>
                  <a:txBody>
                    <a:bodyPr/>
                    <a:lstStyle/>
                    <a:p>
                      <a:pPr algn="ctr">
                        <a:lnSpc>
                          <a:spcPct val="125000"/>
                        </a:lnSpc>
                      </a:pPr>
                      <a:r>
                        <a:rPr lang="zh-CN" sz="1400" kern="100" dirty="0">
                          <a:effectLst/>
                          <a:latin typeface="微软雅黑" panose="020B0503020204020204" pitchFamily="34" charset="-122"/>
                          <a:ea typeface="微软雅黑" panose="020B0503020204020204" pitchFamily="34" charset="-122"/>
                          <a:cs typeface="等线" panose="02010600030101010101" pitchFamily="2" charset="-122"/>
                        </a:rPr>
                        <a:t>最长</a:t>
                      </a:r>
                      <a:endParaRPr lang="zh-CN" sz="1400" kern="100" dirty="0">
                        <a:effectLst/>
                        <a:latin typeface="微软雅黑" panose="020B0503020204020204" pitchFamily="34" charset="-122"/>
                        <a:ea typeface="微软雅黑" panose="020B0503020204020204" pitchFamily="34" charset="-122"/>
                        <a:cs typeface="等线" panose="02010600030101010101" pitchFamily="2" charset="-122"/>
                      </a:endParaRPr>
                    </a:p>
                    <a:p>
                      <a:pPr algn="ctr">
                        <a:lnSpc>
                          <a:spcPct val="125000"/>
                        </a:lnSpc>
                      </a:pPr>
                      <a:r>
                        <a:rPr lang="zh-CN" sz="1400" kern="100" dirty="0">
                          <a:effectLst/>
                          <a:latin typeface="微软雅黑" panose="020B0503020204020204" pitchFamily="34" charset="-122"/>
                          <a:ea typeface="微软雅黑" panose="020B0503020204020204" pitchFamily="34" charset="-122"/>
                          <a:cs typeface="等线" panose="02010600030101010101" pitchFamily="2" charset="-122"/>
                        </a:rPr>
                        <a:t>公共前后缀</a:t>
                      </a:r>
                      <a:endParaRPr lang="zh-CN" sz="1400" kern="100" dirty="0">
                        <a:effectLst/>
                        <a:latin typeface="微软雅黑" panose="020B0503020204020204" pitchFamily="34" charset="-122"/>
                        <a:ea typeface="微软雅黑" panose="020B0503020204020204" pitchFamily="34" charset="-122"/>
                        <a:cs typeface="等线" panose="02010600030101010101" pitchFamily="2" charset="-122"/>
                      </a:endParaRPr>
                    </a:p>
                  </a:txBody>
                  <a:tcPr marL="68580" marR="68580" marT="0" marB="0" anchor="ctr">
                    <a:solidFill>
                      <a:srgbClr val="51ADB7"/>
                    </a:solidFill>
                  </a:tcPr>
                </a:tc>
                <a:tc>
                  <a:txBody>
                    <a:bodyPr/>
                    <a:lstStyle/>
                    <a:p>
                      <a:pPr algn="ctr">
                        <a:lnSpc>
                          <a:spcPct val="125000"/>
                        </a:lnSpc>
                      </a:pPr>
                      <a:r>
                        <a:rPr lang="zh-CN" sz="1400" kern="100" dirty="0">
                          <a:effectLst/>
                          <a:latin typeface="微软雅黑" panose="020B0503020204020204" pitchFamily="34" charset="-122"/>
                          <a:ea typeface="微软雅黑" panose="020B0503020204020204" pitchFamily="34" charset="-122"/>
                          <a:cs typeface="等线" panose="02010600030101010101" pitchFamily="2" charset="-122"/>
                        </a:rPr>
                        <a:t>特征向量</a:t>
                      </a:r>
                      <a:endParaRPr lang="zh-CN" sz="1400" kern="100" dirty="0">
                        <a:effectLst/>
                        <a:latin typeface="微软雅黑" panose="020B0503020204020204" pitchFamily="34" charset="-122"/>
                        <a:ea typeface="微软雅黑" panose="020B0503020204020204" pitchFamily="34" charset="-122"/>
                        <a:cs typeface="等线" panose="02010600030101010101" pitchFamily="2" charset="-122"/>
                      </a:endParaRPr>
                    </a:p>
                    <a:p>
                      <a:pPr algn="ctr">
                        <a:lnSpc>
                          <a:spcPct val="125000"/>
                        </a:lnSpc>
                      </a:pPr>
                      <a:r>
                        <a:rPr lang="zh-CN" sz="1400" kern="100" dirty="0">
                          <a:effectLst/>
                          <a:latin typeface="微软雅黑" panose="020B0503020204020204" pitchFamily="34" charset="-122"/>
                          <a:ea typeface="微软雅黑" panose="020B0503020204020204" pitchFamily="34" charset="-122"/>
                          <a:cs typeface="等线" panose="02010600030101010101" pitchFamily="2" charset="-122"/>
                        </a:rPr>
                        <a:t>第</a:t>
                      </a:r>
                      <a:r>
                        <a:rPr lang="en-US" sz="1400" i="1" kern="100" dirty="0" err="1">
                          <a:effectLst/>
                          <a:latin typeface="微软雅黑" panose="020B0503020204020204" pitchFamily="34" charset="-122"/>
                          <a:ea typeface="微软雅黑" panose="020B0503020204020204" pitchFamily="34" charset="-122"/>
                          <a:cs typeface="等线" panose="02010600030101010101" pitchFamily="2" charset="-122"/>
                        </a:rPr>
                        <a:t>i</a:t>
                      </a:r>
                      <a:r>
                        <a:rPr lang="zh-CN" sz="1400" kern="100" dirty="0">
                          <a:effectLst/>
                          <a:latin typeface="微软雅黑" panose="020B0503020204020204" pitchFamily="34" charset="-122"/>
                          <a:ea typeface="微软雅黑" panose="020B0503020204020204" pitchFamily="34" charset="-122"/>
                          <a:cs typeface="等线" panose="02010600030101010101" pitchFamily="2" charset="-122"/>
                        </a:rPr>
                        <a:t>位分量</a:t>
                      </a:r>
                      <a:endParaRPr lang="zh-CN" sz="1400" kern="100" dirty="0">
                        <a:effectLst/>
                        <a:latin typeface="微软雅黑" panose="020B0503020204020204" pitchFamily="34" charset="-122"/>
                        <a:ea typeface="微软雅黑" panose="020B0503020204020204" pitchFamily="34" charset="-122"/>
                        <a:cs typeface="等线" panose="02010600030101010101" pitchFamily="2" charset="-122"/>
                      </a:endParaRPr>
                    </a:p>
                  </a:txBody>
                  <a:tcPr marL="68580" marR="68580" marT="0" marB="0" anchor="ctr">
                    <a:solidFill>
                      <a:srgbClr val="51ADB7"/>
                    </a:solidFill>
                  </a:tcPr>
                </a:tc>
              </a:tr>
              <a:tr h="441894">
                <a:tc>
                  <a:txBody>
                    <a:bodyPr/>
                    <a:lstStyle/>
                    <a:p>
                      <a:pPr algn="ctr">
                        <a:lnSpc>
                          <a:spcPct val="125000"/>
                        </a:lnSpc>
                      </a:pPr>
                      <a:r>
                        <a:rPr lang="en-US" sz="1400" i="1" kern="100" dirty="0" err="1">
                          <a:effectLst/>
                          <a:latin typeface="微软雅黑" panose="020B0503020204020204" pitchFamily="34" charset="-122"/>
                          <a:ea typeface="微软雅黑" panose="020B0503020204020204" pitchFamily="34" charset="-122"/>
                          <a:cs typeface="等线" panose="02010600030101010101" pitchFamily="2" charset="-122"/>
                        </a:rPr>
                        <a:t>i</a:t>
                      </a:r>
                      <a:r>
                        <a:rPr lang="en-US" sz="1400" i="1" kern="100" dirty="0">
                          <a:effectLst/>
                          <a:latin typeface="微软雅黑" panose="020B0503020204020204" pitchFamily="34" charset="-122"/>
                          <a:ea typeface="微软雅黑" panose="020B0503020204020204" pitchFamily="34" charset="-122"/>
                          <a:cs typeface="等线" panose="02010600030101010101" pitchFamily="2" charset="-122"/>
                        </a:rPr>
                        <a:t>=0</a:t>
                      </a:r>
                      <a:endParaRPr lang="zh-CN" sz="1400" kern="100" dirty="0">
                        <a:effectLst/>
                        <a:latin typeface="微软雅黑" panose="020B0503020204020204" pitchFamily="34" charset="-122"/>
                        <a:ea typeface="微软雅黑" panose="020B0503020204020204" pitchFamily="34" charset="-122"/>
                        <a:cs typeface="等线" panose="02010600030101010101" pitchFamily="2" charset="-122"/>
                      </a:endParaRPr>
                    </a:p>
                  </a:txBody>
                  <a:tcPr marL="68580" marR="68580" marT="0" marB="0">
                    <a:solidFill>
                      <a:srgbClr val="C1E2E5"/>
                    </a:solidFill>
                  </a:tcPr>
                </a:tc>
                <a:tc>
                  <a:txBody>
                    <a:bodyPr/>
                    <a:lstStyle/>
                    <a:p>
                      <a:pPr algn="ctr">
                        <a:lnSpc>
                          <a:spcPct val="125000"/>
                        </a:lnSpc>
                      </a:pPr>
                      <a:r>
                        <a:rPr lang="en-US" sz="1400" kern="100" dirty="0">
                          <a:effectLst/>
                          <a:latin typeface="微软雅黑" panose="020B0503020204020204" pitchFamily="34" charset="-122"/>
                          <a:ea typeface="微软雅黑" panose="020B0503020204020204" pitchFamily="34" charset="-122"/>
                          <a:cs typeface="等线" panose="02010600030101010101" pitchFamily="2" charset="-122"/>
                        </a:rPr>
                        <a:t>a</a:t>
                      </a:r>
                      <a:endParaRPr lang="zh-CN" sz="1400" kern="100" dirty="0">
                        <a:effectLst/>
                        <a:latin typeface="微软雅黑" panose="020B0503020204020204" pitchFamily="34" charset="-122"/>
                        <a:ea typeface="微软雅黑" panose="020B0503020204020204" pitchFamily="34" charset="-122"/>
                        <a:cs typeface="等线" panose="02010600030101010101" pitchFamily="2" charset="-122"/>
                      </a:endParaRPr>
                    </a:p>
                  </a:txBody>
                  <a:tcPr marL="68580" marR="68580" marT="0" marB="0">
                    <a:solidFill>
                      <a:srgbClr val="C1E2E5"/>
                    </a:solidFill>
                  </a:tcPr>
                </a:tc>
                <a:tc>
                  <a:txBody>
                    <a:bodyPr/>
                    <a:lstStyle/>
                    <a:p>
                      <a:pPr algn="ctr">
                        <a:lnSpc>
                          <a:spcPct val="125000"/>
                        </a:lnSpc>
                      </a:pPr>
                      <a:r>
                        <a:rPr lang="zh-CN" sz="1400" kern="100" dirty="0">
                          <a:effectLst/>
                          <a:latin typeface="微软雅黑" panose="020B0503020204020204" pitchFamily="34" charset="-122"/>
                          <a:ea typeface="微软雅黑" panose="020B0503020204020204" pitchFamily="34" charset="-122"/>
                          <a:cs typeface="等线" panose="02010600030101010101" pitchFamily="2" charset="-122"/>
                        </a:rPr>
                        <a:t>空</a:t>
                      </a:r>
                      <a:endParaRPr lang="zh-CN" sz="1400" kern="100" dirty="0">
                        <a:effectLst/>
                        <a:latin typeface="微软雅黑" panose="020B0503020204020204" pitchFamily="34" charset="-122"/>
                        <a:ea typeface="微软雅黑" panose="020B0503020204020204" pitchFamily="34" charset="-122"/>
                        <a:cs typeface="等线" panose="02010600030101010101" pitchFamily="2" charset="-122"/>
                      </a:endParaRPr>
                    </a:p>
                  </a:txBody>
                  <a:tcPr marL="68580" marR="68580" marT="0" marB="0">
                    <a:solidFill>
                      <a:srgbClr val="C1E2E5"/>
                    </a:solidFill>
                  </a:tcPr>
                </a:tc>
                <a:tc>
                  <a:txBody>
                    <a:bodyPr/>
                    <a:lstStyle/>
                    <a:p>
                      <a:pPr algn="ctr">
                        <a:lnSpc>
                          <a:spcPct val="125000"/>
                        </a:lnSpc>
                      </a:pPr>
                      <a:r>
                        <a:rPr lang="zh-CN" sz="1400" kern="100" dirty="0">
                          <a:effectLst/>
                          <a:latin typeface="微软雅黑" panose="020B0503020204020204" pitchFamily="34" charset="-122"/>
                          <a:ea typeface="微软雅黑" panose="020B0503020204020204" pitchFamily="34" charset="-122"/>
                          <a:cs typeface="等线" panose="02010600030101010101" pitchFamily="2" charset="-122"/>
                        </a:rPr>
                        <a:t>空</a:t>
                      </a:r>
                      <a:endParaRPr lang="zh-CN" sz="1400" kern="100" dirty="0">
                        <a:effectLst/>
                        <a:latin typeface="微软雅黑" panose="020B0503020204020204" pitchFamily="34" charset="-122"/>
                        <a:ea typeface="微软雅黑" panose="020B0503020204020204" pitchFamily="34" charset="-122"/>
                        <a:cs typeface="等线" panose="02010600030101010101" pitchFamily="2" charset="-122"/>
                      </a:endParaRPr>
                    </a:p>
                  </a:txBody>
                  <a:tcPr marL="68580" marR="68580" marT="0" marB="0">
                    <a:solidFill>
                      <a:srgbClr val="C1E2E5"/>
                    </a:solidFill>
                  </a:tcPr>
                </a:tc>
                <a:tc>
                  <a:txBody>
                    <a:bodyPr/>
                    <a:lstStyle/>
                    <a:p>
                      <a:pPr algn="ctr">
                        <a:lnSpc>
                          <a:spcPct val="125000"/>
                        </a:lnSpc>
                      </a:pPr>
                      <a:r>
                        <a:rPr lang="zh-CN" sz="1400" kern="100" dirty="0">
                          <a:effectLst/>
                          <a:latin typeface="微软雅黑" panose="020B0503020204020204" pitchFamily="34" charset="-122"/>
                          <a:ea typeface="微软雅黑" panose="020B0503020204020204" pitchFamily="34" charset="-122"/>
                          <a:cs typeface="等线" panose="02010600030101010101" pitchFamily="2" charset="-122"/>
                        </a:rPr>
                        <a:t>空</a:t>
                      </a:r>
                      <a:endParaRPr lang="zh-CN" sz="1400" kern="100" dirty="0">
                        <a:effectLst/>
                        <a:latin typeface="微软雅黑" panose="020B0503020204020204" pitchFamily="34" charset="-122"/>
                        <a:ea typeface="微软雅黑" panose="020B0503020204020204" pitchFamily="34" charset="-122"/>
                        <a:cs typeface="等线" panose="02010600030101010101" pitchFamily="2" charset="-122"/>
                      </a:endParaRPr>
                    </a:p>
                  </a:txBody>
                  <a:tcPr marL="68580" marR="68580" marT="0" marB="0">
                    <a:solidFill>
                      <a:srgbClr val="C1E2E5"/>
                    </a:solidFill>
                  </a:tcPr>
                </a:tc>
                <a:tc>
                  <a:txBody>
                    <a:bodyPr/>
                    <a:lstStyle/>
                    <a:p>
                      <a:pPr algn="ctr">
                        <a:lnSpc>
                          <a:spcPct val="125000"/>
                        </a:lnSpc>
                      </a:pPr>
                      <a:r>
                        <a:rPr lang="en-US" sz="1400" kern="100" dirty="0">
                          <a:effectLst/>
                          <a:latin typeface="微软雅黑" panose="020B0503020204020204" pitchFamily="34" charset="-122"/>
                          <a:ea typeface="微软雅黑" panose="020B0503020204020204" pitchFamily="34" charset="-122"/>
                          <a:cs typeface="等线" panose="02010600030101010101" pitchFamily="2" charset="-122"/>
                        </a:rPr>
                        <a:t>-1</a:t>
                      </a:r>
                      <a:endParaRPr lang="zh-CN" sz="1400" kern="100" dirty="0">
                        <a:effectLst/>
                        <a:latin typeface="微软雅黑" panose="020B0503020204020204" pitchFamily="34" charset="-122"/>
                        <a:ea typeface="微软雅黑" panose="020B0503020204020204" pitchFamily="34" charset="-122"/>
                        <a:cs typeface="等线" panose="02010600030101010101" pitchFamily="2" charset="-122"/>
                      </a:endParaRPr>
                    </a:p>
                  </a:txBody>
                  <a:tcPr marL="68580" marR="68580" marT="0" marB="0">
                    <a:solidFill>
                      <a:srgbClr val="C1E2E5"/>
                    </a:solidFill>
                  </a:tcPr>
                </a:tc>
              </a:tr>
              <a:tr h="441894">
                <a:tc>
                  <a:txBody>
                    <a:bodyPr/>
                    <a:lstStyle/>
                    <a:p>
                      <a:pPr algn="ctr">
                        <a:lnSpc>
                          <a:spcPct val="125000"/>
                        </a:lnSpc>
                      </a:pPr>
                      <a:r>
                        <a:rPr lang="en-US" sz="1400" i="1" kern="100" dirty="0" err="1">
                          <a:effectLst/>
                          <a:latin typeface="微软雅黑" panose="020B0503020204020204" pitchFamily="34" charset="-122"/>
                          <a:ea typeface="微软雅黑" panose="020B0503020204020204" pitchFamily="34" charset="-122"/>
                          <a:cs typeface="等线" panose="02010600030101010101" pitchFamily="2" charset="-122"/>
                        </a:rPr>
                        <a:t>i</a:t>
                      </a:r>
                      <a:r>
                        <a:rPr lang="en-US" sz="1400" kern="100" dirty="0">
                          <a:effectLst/>
                          <a:latin typeface="微软雅黑" panose="020B0503020204020204" pitchFamily="34" charset="-122"/>
                          <a:ea typeface="微软雅黑" panose="020B0503020204020204" pitchFamily="34" charset="-122"/>
                          <a:cs typeface="等线" panose="02010600030101010101" pitchFamily="2" charset="-122"/>
                        </a:rPr>
                        <a:t>=1</a:t>
                      </a:r>
                      <a:endParaRPr lang="zh-CN" sz="1400" kern="100" dirty="0">
                        <a:effectLst/>
                        <a:latin typeface="微软雅黑" panose="020B0503020204020204" pitchFamily="34" charset="-122"/>
                        <a:ea typeface="微软雅黑" panose="020B0503020204020204" pitchFamily="34" charset="-122"/>
                        <a:cs typeface="等线" panose="02010600030101010101" pitchFamily="2" charset="-122"/>
                      </a:endParaRPr>
                    </a:p>
                  </a:txBody>
                  <a:tcPr marL="68580" marR="68580" marT="0" marB="0"/>
                </a:tc>
                <a:tc>
                  <a:txBody>
                    <a:bodyPr/>
                    <a:lstStyle/>
                    <a:p>
                      <a:pPr algn="ctr">
                        <a:lnSpc>
                          <a:spcPct val="125000"/>
                        </a:lnSpc>
                      </a:pPr>
                      <a:r>
                        <a:rPr lang="en-US" sz="1400" kern="100" dirty="0">
                          <a:effectLst/>
                          <a:latin typeface="微软雅黑" panose="020B0503020204020204" pitchFamily="34" charset="-122"/>
                          <a:ea typeface="微软雅黑" panose="020B0503020204020204" pitchFamily="34" charset="-122"/>
                          <a:cs typeface="等线" panose="02010600030101010101" pitchFamily="2" charset="-122"/>
                        </a:rPr>
                        <a:t>ab</a:t>
                      </a:r>
                      <a:endParaRPr lang="zh-CN" sz="1400" kern="100" dirty="0">
                        <a:effectLst/>
                        <a:latin typeface="微软雅黑" panose="020B0503020204020204" pitchFamily="34" charset="-122"/>
                        <a:ea typeface="微软雅黑" panose="020B0503020204020204" pitchFamily="34" charset="-122"/>
                        <a:cs typeface="等线" panose="02010600030101010101" pitchFamily="2" charset="-122"/>
                      </a:endParaRPr>
                    </a:p>
                  </a:txBody>
                  <a:tcPr marL="68580" marR="68580" marT="0" marB="0"/>
                </a:tc>
                <a:tc>
                  <a:txBody>
                    <a:bodyPr/>
                    <a:lstStyle/>
                    <a:p>
                      <a:pPr algn="ctr">
                        <a:lnSpc>
                          <a:spcPct val="125000"/>
                        </a:lnSpc>
                      </a:pPr>
                      <a:r>
                        <a:rPr lang="en-US" sz="1400" kern="100" dirty="0">
                          <a:effectLst/>
                          <a:latin typeface="微软雅黑" panose="020B0503020204020204" pitchFamily="34" charset="-122"/>
                          <a:ea typeface="微软雅黑" panose="020B0503020204020204" pitchFamily="34" charset="-122"/>
                          <a:cs typeface="等线" panose="02010600030101010101" pitchFamily="2" charset="-122"/>
                        </a:rPr>
                        <a:t>a</a:t>
                      </a:r>
                      <a:endParaRPr lang="zh-CN" sz="1400" kern="100" dirty="0">
                        <a:effectLst/>
                        <a:latin typeface="微软雅黑" panose="020B0503020204020204" pitchFamily="34" charset="-122"/>
                        <a:ea typeface="微软雅黑" panose="020B0503020204020204" pitchFamily="34" charset="-122"/>
                        <a:cs typeface="等线" panose="02010600030101010101" pitchFamily="2" charset="-122"/>
                      </a:endParaRPr>
                    </a:p>
                  </a:txBody>
                  <a:tcPr marL="68580" marR="68580" marT="0" marB="0"/>
                </a:tc>
                <a:tc>
                  <a:txBody>
                    <a:bodyPr/>
                    <a:lstStyle/>
                    <a:p>
                      <a:pPr algn="ctr">
                        <a:lnSpc>
                          <a:spcPct val="125000"/>
                        </a:lnSpc>
                      </a:pPr>
                      <a:r>
                        <a:rPr lang="en-US" sz="1400" kern="100" dirty="0">
                          <a:effectLst/>
                          <a:latin typeface="微软雅黑" panose="020B0503020204020204" pitchFamily="34" charset="-122"/>
                          <a:ea typeface="微软雅黑" panose="020B0503020204020204" pitchFamily="34" charset="-122"/>
                          <a:cs typeface="等线" panose="02010600030101010101" pitchFamily="2" charset="-122"/>
                        </a:rPr>
                        <a:t>b</a:t>
                      </a:r>
                      <a:endParaRPr lang="zh-CN" sz="1400" kern="100" dirty="0">
                        <a:effectLst/>
                        <a:latin typeface="微软雅黑" panose="020B0503020204020204" pitchFamily="34" charset="-122"/>
                        <a:ea typeface="微软雅黑" panose="020B0503020204020204" pitchFamily="34" charset="-122"/>
                        <a:cs typeface="等线" panose="02010600030101010101" pitchFamily="2" charset="-122"/>
                      </a:endParaRPr>
                    </a:p>
                  </a:txBody>
                  <a:tcPr marL="68580" marR="68580" marT="0" marB="0"/>
                </a:tc>
                <a:tc>
                  <a:txBody>
                    <a:bodyPr/>
                    <a:lstStyle/>
                    <a:p>
                      <a:pPr algn="ctr">
                        <a:lnSpc>
                          <a:spcPct val="125000"/>
                        </a:lnSpc>
                      </a:pPr>
                      <a:r>
                        <a:rPr lang="zh-CN" sz="1400" kern="100" dirty="0">
                          <a:effectLst/>
                          <a:latin typeface="微软雅黑" panose="020B0503020204020204" pitchFamily="34" charset="-122"/>
                          <a:ea typeface="微软雅黑" panose="020B0503020204020204" pitchFamily="34" charset="-122"/>
                          <a:cs typeface="等线" panose="02010600030101010101" pitchFamily="2" charset="-122"/>
                        </a:rPr>
                        <a:t>空</a:t>
                      </a:r>
                      <a:endParaRPr lang="zh-CN" sz="1400" kern="100" dirty="0">
                        <a:effectLst/>
                        <a:latin typeface="微软雅黑" panose="020B0503020204020204" pitchFamily="34" charset="-122"/>
                        <a:ea typeface="微软雅黑" panose="020B0503020204020204" pitchFamily="34" charset="-122"/>
                        <a:cs typeface="等线" panose="02010600030101010101" pitchFamily="2" charset="-122"/>
                      </a:endParaRPr>
                    </a:p>
                  </a:txBody>
                  <a:tcPr marL="68580" marR="68580" marT="0" marB="0"/>
                </a:tc>
                <a:tc>
                  <a:txBody>
                    <a:bodyPr/>
                    <a:lstStyle/>
                    <a:p>
                      <a:pPr algn="ctr">
                        <a:lnSpc>
                          <a:spcPct val="125000"/>
                        </a:lnSpc>
                      </a:pPr>
                      <a:r>
                        <a:rPr lang="en-US" sz="1400" kern="100" dirty="0">
                          <a:effectLst/>
                          <a:latin typeface="微软雅黑" panose="020B0503020204020204" pitchFamily="34" charset="-122"/>
                          <a:ea typeface="微软雅黑" panose="020B0503020204020204" pitchFamily="34" charset="-122"/>
                          <a:cs typeface="等线" panose="02010600030101010101" pitchFamily="2" charset="-122"/>
                        </a:rPr>
                        <a:t>-1</a:t>
                      </a:r>
                      <a:endParaRPr lang="zh-CN" sz="1400" kern="100" dirty="0">
                        <a:effectLst/>
                        <a:latin typeface="微软雅黑" panose="020B0503020204020204" pitchFamily="34" charset="-122"/>
                        <a:ea typeface="微软雅黑" panose="020B0503020204020204" pitchFamily="34" charset="-122"/>
                        <a:cs typeface="等线" panose="02010600030101010101" pitchFamily="2" charset="-122"/>
                      </a:endParaRPr>
                    </a:p>
                  </a:txBody>
                  <a:tcPr marL="68580" marR="68580" marT="0" marB="0"/>
                </a:tc>
              </a:tr>
              <a:tr h="441894">
                <a:tc>
                  <a:txBody>
                    <a:bodyPr/>
                    <a:lstStyle/>
                    <a:p>
                      <a:pPr algn="ctr">
                        <a:lnSpc>
                          <a:spcPct val="125000"/>
                        </a:lnSpc>
                      </a:pPr>
                      <a:r>
                        <a:rPr lang="en-US" sz="1400" i="1" kern="100" dirty="0" err="1">
                          <a:effectLst/>
                          <a:latin typeface="微软雅黑" panose="020B0503020204020204" pitchFamily="34" charset="-122"/>
                          <a:ea typeface="微软雅黑" panose="020B0503020204020204" pitchFamily="34" charset="-122"/>
                          <a:cs typeface="等线" panose="02010600030101010101" pitchFamily="2" charset="-122"/>
                        </a:rPr>
                        <a:t>i</a:t>
                      </a:r>
                      <a:r>
                        <a:rPr lang="en-US" sz="1400" kern="100" dirty="0">
                          <a:effectLst/>
                          <a:latin typeface="微软雅黑" panose="020B0503020204020204" pitchFamily="34" charset="-122"/>
                          <a:ea typeface="微软雅黑" panose="020B0503020204020204" pitchFamily="34" charset="-122"/>
                          <a:cs typeface="等线" panose="02010600030101010101" pitchFamily="2" charset="-122"/>
                        </a:rPr>
                        <a:t>=2</a:t>
                      </a:r>
                      <a:endParaRPr lang="zh-CN" sz="1400" kern="100" dirty="0">
                        <a:effectLst/>
                        <a:latin typeface="微软雅黑" panose="020B0503020204020204" pitchFamily="34" charset="-122"/>
                        <a:ea typeface="微软雅黑" panose="020B0503020204020204" pitchFamily="34" charset="-122"/>
                        <a:cs typeface="等线" panose="02010600030101010101" pitchFamily="2" charset="-122"/>
                      </a:endParaRPr>
                    </a:p>
                  </a:txBody>
                  <a:tcPr marL="68580" marR="68580" marT="0" marB="0">
                    <a:solidFill>
                      <a:srgbClr val="C1E2E5"/>
                    </a:solidFill>
                  </a:tcPr>
                </a:tc>
                <a:tc>
                  <a:txBody>
                    <a:bodyPr/>
                    <a:lstStyle/>
                    <a:p>
                      <a:pPr algn="ctr">
                        <a:lnSpc>
                          <a:spcPct val="125000"/>
                        </a:lnSpc>
                      </a:pPr>
                      <a:r>
                        <a:rPr lang="en-US" sz="1400" kern="100" dirty="0" err="1">
                          <a:effectLst/>
                          <a:latin typeface="微软雅黑" panose="020B0503020204020204" pitchFamily="34" charset="-122"/>
                          <a:ea typeface="微软雅黑" panose="020B0503020204020204" pitchFamily="34" charset="-122"/>
                          <a:cs typeface="等线" panose="02010600030101010101" pitchFamily="2" charset="-122"/>
                        </a:rPr>
                        <a:t>abc</a:t>
                      </a:r>
                      <a:endParaRPr lang="zh-CN" sz="1400" kern="100" dirty="0">
                        <a:effectLst/>
                        <a:latin typeface="微软雅黑" panose="020B0503020204020204" pitchFamily="34" charset="-122"/>
                        <a:ea typeface="微软雅黑" panose="020B0503020204020204" pitchFamily="34" charset="-122"/>
                        <a:cs typeface="等线" panose="02010600030101010101" pitchFamily="2" charset="-122"/>
                      </a:endParaRPr>
                    </a:p>
                  </a:txBody>
                  <a:tcPr marL="68580" marR="68580" marT="0" marB="0">
                    <a:solidFill>
                      <a:srgbClr val="C1E2E5"/>
                    </a:solidFill>
                  </a:tcPr>
                </a:tc>
                <a:tc>
                  <a:txBody>
                    <a:bodyPr/>
                    <a:lstStyle/>
                    <a:p>
                      <a:pPr algn="ctr">
                        <a:lnSpc>
                          <a:spcPct val="125000"/>
                        </a:lnSpc>
                      </a:pPr>
                      <a:r>
                        <a:rPr lang="en-US" sz="1400" kern="100" dirty="0" err="1">
                          <a:effectLst/>
                          <a:latin typeface="微软雅黑" panose="020B0503020204020204" pitchFamily="34" charset="-122"/>
                          <a:ea typeface="微软雅黑" panose="020B0503020204020204" pitchFamily="34" charset="-122"/>
                          <a:cs typeface="等线" panose="02010600030101010101" pitchFamily="2" charset="-122"/>
                        </a:rPr>
                        <a:t>a,ab</a:t>
                      </a:r>
                      <a:endParaRPr lang="zh-CN" sz="1400" kern="100" dirty="0">
                        <a:effectLst/>
                        <a:latin typeface="微软雅黑" panose="020B0503020204020204" pitchFamily="34" charset="-122"/>
                        <a:ea typeface="微软雅黑" panose="020B0503020204020204" pitchFamily="34" charset="-122"/>
                        <a:cs typeface="等线" panose="02010600030101010101" pitchFamily="2" charset="-122"/>
                      </a:endParaRPr>
                    </a:p>
                  </a:txBody>
                  <a:tcPr marL="68580" marR="68580" marT="0" marB="0">
                    <a:solidFill>
                      <a:srgbClr val="C1E2E5"/>
                    </a:solidFill>
                  </a:tcPr>
                </a:tc>
                <a:tc>
                  <a:txBody>
                    <a:bodyPr/>
                    <a:lstStyle/>
                    <a:p>
                      <a:pPr algn="ctr">
                        <a:lnSpc>
                          <a:spcPct val="125000"/>
                        </a:lnSpc>
                      </a:pPr>
                      <a:r>
                        <a:rPr lang="en-US" sz="1400" kern="100" dirty="0" err="1">
                          <a:effectLst/>
                          <a:latin typeface="微软雅黑" panose="020B0503020204020204" pitchFamily="34" charset="-122"/>
                          <a:ea typeface="微软雅黑" panose="020B0503020204020204" pitchFamily="34" charset="-122"/>
                          <a:cs typeface="等线" panose="02010600030101010101" pitchFamily="2" charset="-122"/>
                        </a:rPr>
                        <a:t>c,bc</a:t>
                      </a:r>
                      <a:endParaRPr lang="zh-CN" sz="1400" kern="100" dirty="0">
                        <a:effectLst/>
                        <a:latin typeface="微软雅黑" panose="020B0503020204020204" pitchFamily="34" charset="-122"/>
                        <a:ea typeface="微软雅黑" panose="020B0503020204020204" pitchFamily="34" charset="-122"/>
                        <a:cs typeface="等线" panose="02010600030101010101" pitchFamily="2" charset="-122"/>
                      </a:endParaRPr>
                    </a:p>
                  </a:txBody>
                  <a:tcPr marL="68580" marR="68580" marT="0" marB="0">
                    <a:solidFill>
                      <a:srgbClr val="C1E2E5"/>
                    </a:solidFill>
                  </a:tcPr>
                </a:tc>
                <a:tc>
                  <a:txBody>
                    <a:bodyPr/>
                    <a:lstStyle/>
                    <a:p>
                      <a:pPr algn="ctr">
                        <a:lnSpc>
                          <a:spcPct val="125000"/>
                        </a:lnSpc>
                      </a:pPr>
                      <a:r>
                        <a:rPr lang="zh-CN" sz="1400" kern="100" dirty="0">
                          <a:effectLst/>
                          <a:latin typeface="微软雅黑" panose="020B0503020204020204" pitchFamily="34" charset="-122"/>
                          <a:ea typeface="微软雅黑" panose="020B0503020204020204" pitchFamily="34" charset="-122"/>
                          <a:cs typeface="等线" panose="02010600030101010101" pitchFamily="2" charset="-122"/>
                        </a:rPr>
                        <a:t>空</a:t>
                      </a:r>
                      <a:endParaRPr lang="zh-CN" sz="1400" kern="100" dirty="0">
                        <a:effectLst/>
                        <a:latin typeface="微软雅黑" panose="020B0503020204020204" pitchFamily="34" charset="-122"/>
                        <a:ea typeface="微软雅黑" panose="020B0503020204020204" pitchFamily="34" charset="-122"/>
                        <a:cs typeface="等线" panose="02010600030101010101" pitchFamily="2" charset="-122"/>
                      </a:endParaRPr>
                    </a:p>
                  </a:txBody>
                  <a:tcPr marL="68580" marR="68580" marT="0" marB="0">
                    <a:solidFill>
                      <a:srgbClr val="C1E2E5"/>
                    </a:solidFill>
                  </a:tcPr>
                </a:tc>
                <a:tc>
                  <a:txBody>
                    <a:bodyPr/>
                    <a:lstStyle/>
                    <a:p>
                      <a:pPr algn="ctr">
                        <a:lnSpc>
                          <a:spcPct val="125000"/>
                        </a:lnSpc>
                      </a:pPr>
                      <a:r>
                        <a:rPr lang="en-US" sz="1400" kern="100" dirty="0">
                          <a:effectLst/>
                          <a:latin typeface="微软雅黑" panose="020B0503020204020204" pitchFamily="34" charset="-122"/>
                          <a:ea typeface="微软雅黑" panose="020B0503020204020204" pitchFamily="34" charset="-122"/>
                          <a:cs typeface="等线" panose="02010600030101010101" pitchFamily="2" charset="-122"/>
                        </a:rPr>
                        <a:t>-1</a:t>
                      </a:r>
                      <a:endParaRPr lang="zh-CN" sz="1400" kern="100" dirty="0">
                        <a:effectLst/>
                        <a:latin typeface="微软雅黑" panose="020B0503020204020204" pitchFamily="34" charset="-122"/>
                        <a:ea typeface="微软雅黑" panose="020B0503020204020204" pitchFamily="34" charset="-122"/>
                        <a:cs typeface="等线" panose="02010600030101010101" pitchFamily="2" charset="-122"/>
                      </a:endParaRPr>
                    </a:p>
                  </a:txBody>
                  <a:tcPr marL="68580" marR="68580" marT="0" marB="0">
                    <a:solidFill>
                      <a:srgbClr val="C1E2E5"/>
                    </a:solidFill>
                  </a:tcPr>
                </a:tc>
              </a:tr>
              <a:tr h="441894">
                <a:tc>
                  <a:txBody>
                    <a:bodyPr/>
                    <a:lstStyle/>
                    <a:p>
                      <a:pPr algn="ctr">
                        <a:lnSpc>
                          <a:spcPct val="125000"/>
                        </a:lnSpc>
                      </a:pPr>
                      <a:r>
                        <a:rPr lang="en-US" sz="1400" i="1" kern="100" dirty="0" err="1">
                          <a:effectLst/>
                          <a:latin typeface="微软雅黑" panose="020B0503020204020204" pitchFamily="34" charset="-122"/>
                          <a:ea typeface="微软雅黑" panose="020B0503020204020204" pitchFamily="34" charset="-122"/>
                          <a:cs typeface="等线" panose="02010600030101010101" pitchFamily="2" charset="-122"/>
                        </a:rPr>
                        <a:t>i</a:t>
                      </a:r>
                      <a:r>
                        <a:rPr lang="en-US" sz="1400" kern="100" dirty="0">
                          <a:effectLst/>
                          <a:latin typeface="微软雅黑" panose="020B0503020204020204" pitchFamily="34" charset="-122"/>
                          <a:ea typeface="微软雅黑" panose="020B0503020204020204" pitchFamily="34" charset="-122"/>
                          <a:cs typeface="等线" panose="02010600030101010101" pitchFamily="2" charset="-122"/>
                        </a:rPr>
                        <a:t>=3</a:t>
                      </a:r>
                      <a:endParaRPr lang="zh-CN" sz="1400" kern="100" dirty="0">
                        <a:effectLst/>
                        <a:latin typeface="微软雅黑" panose="020B0503020204020204" pitchFamily="34" charset="-122"/>
                        <a:ea typeface="微软雅黑" panose="020B0503020204020204" pitchFamily="34" charset="-122"/>
                        <a:cs typeface="等线" panose="02010600030101010101" pitchFamily="2" charset="-122"/>
                      </a:endParaRPr>
                    </a:p>
                  </a:txBody>
                  <a:tcPr marL="68580" marR="68580" marT="0" marB="0"/>
                </a:tc>
                <a:tc>
                  <a:txBody>
                    <a:bodyPr/>
                    <a:lstStyle/>
                    <a:p>
                      <a:pPr algn="ctr">
                        <a:lnSpc>
                          <a:spcPct val="125000"/>
                        </a:lnSpc>
                      </a:pPr>
                      <a:r>
                        <a:rPr lang="en-US" sz="1400" kern="100">
                          <a:effectLst/>
                          <a:latin typeface="微软雅黑" panose="020B0503020204020204" pitchFamily="34" charset="-122"/>
                          <a:ea typeface="微软雅黑" panose="020B0503020204020204" pitchFamily="34" charset="-122"/>
                          <a:cs typeface="等线" panose="02010600030101010101" pitchFamily="2" charset="-122"/>
                        </a:rPr>
                        <a:t>abca</a:t>
                      </a:r>
                      <a:endParaRPr lang="zh-CN" sz="1400" kern="100">
                        <a:effectLst/>
                        <a:latin typeface="微软雅黑" panose="020B0503020204020204" pitchFamily="34" charset="-122"/>
                        <a:ea typeface="微软雅黑" panose="020B0503020204020204" pitchFamily="34" charset="-122"/>
                        <a:cs typeface="等线" panose="02010600030101010101" pitchFamily="2" charset="-122"/>
                      </a:endParaRPr>
                    </a:p>
                  </a:txBody>
                  <a:tcPr marL="68580" marR="68580" marT="0" marB="0"/>
                </a:tc>
                <a:tc>
                  <a:txBody>
                    <a:bodyPr/>
                    <a:lstStyle/>
                    <a:p>
                      <a:pPr algn="ctr">
                        <a:lnSpc>
                          <a:spcPct val="125000"/>
                        </a:lnSpc>
                      </a:pPr>
                      <a:r>
                        <a:rPr lang="en-US" sz="1400" kern="100">
                          <a:effectLst/>
                          <a:latin typeface="微软雅黑" panose="020B0503020204020204" pitchFamily="34" charset="-122"/>
                          <a:ea typeface="微软雅黑" panose="020B0503020204020204" pitchFamily="34" charset="-122"/>
                          <a:cs typeface="等线" panose="02010600030101010101" pitchFamily="2" charset="-122"/>
                        </a:rPr>
                        <a:t>a,ab,abc</a:t>
                      </a:r>
                      <a:endParaRPr lang="zh-CN" sz="1400" kern="100">
                        <a:effectLst/>
                        <a:latin typeface="微软雅黑" panose="020B0503020204020204" pitchFamily="34" charset="-122"/>
                        <a:ea typeface="微软雅黑" panose="020B0503020204020204" pitchFamily="34" charset="-122"/>
                        <a:cs typeface="等线" panose="02010600030101010101" pitchFamily="2" charset="-122"/>
                      </a:endParaRPr>
                    </a:p>
                  </a:txBody>
                  <a:tcPr marL="68580" marR="68580" marT="0" marB="0"/>
                </a:tc>
                <a:tc>
                  <a:txBody>
                    <a:bodyPr/>
                    <a:lstStyle/>
                    <a:p>
                      <a:pPr algn="ctr">
                        <a:lnSpc>
                          <a:spcPct val="125000"/>
                        </a:lnSpc>
                      </a:pPr>
                      <a:r>
                        <a:rPr lang="en-US" sz="1400" kern="100">
                          <a:effectLst/>
                          <a:latin typeface="微软雅黑" panose="020B0503020204020204" pitchFamily="34" charset="-122"/>
                          <a:ea typeface="微软雅黑" panose="020B0503020204020204" pitchFamily="34" charset="-122"/>
                          <a:cs typeface="等线" panose="02010600030101010101" pitchFamily="2" charset="-122"/>
                        </a:rPr>
                        <a:t>a,ca,bca</a:t>
                      </a:r>
                      <a:endParaRPr lang="zh-CN" sz="1400" kern="100">
                        <a:effectLst/>
                        <a:latin typeface="微软雅黑" panose="020B0503020204020204" pitchFamily="34" charset="-122"/>
                        <a:ea typeface="微软雅黑" panose="020B0503020204020204" pitchFamily="34" charset="-122"/>
                        <a:cs typeface="等线" panose="02010600030101010101" pitchFamily="2" charset="-122"/>
                      </a:endParaRPr>
                    </a:p>
                  </a:txBody>
                  <a:tcPr marL="68580" marR="68580" marT="0" marB="0"/>
                </a:tc>
                <a:tc>
                  <a:txBody>
                    <a:bodyPr/>
                    <a:lstStyle/>
                    <a:p>
                      <a:pPr algn="ctr">
                        <a:lnSpc>
                          <a:spcPct val="125000"/>
                        </a:lnSpc>
                      </a:pPr>
                      <a:r>
                        <a:rPr lang="en-US" sz="1400" kern="100">
                          <a:effectLst/>
                          <a:latin typeface="微软雅黑" panose="020B0503020204020204" pitchFamily="34" charset="-122"/>
                          <a:ea typeface="微软雅黑" panose="020B0503020204020204" pitchFamily="34" charset="-122"/>
                          <a:cs typeface="等线" panose="02010600030101010101" pitchFamily="2" charset="-122"/>
                        </a:rPr>
                        <a:t>a</a:t>
                      </a:r>
                      <a:endParaRPr lang="zh-CN" sz="1400" kern="100">
                        <a:effectLst/>
                        <a:latin typeface="微软雅黑" panose="020B0503020204020204" pitchFamily="34" charset="-122"/>
                        <a:ea typeface="微软雅黑" panose="020B0503020204020204" pitchFamily="34" charset="-122"/>
                        <a:cs typeface="等线" panose="02010600030101010101" pitchFamily="2" charset="-122"/>
                      </a:endParaRPr>
                    </a:p>
                  </a:txBody>
                  <a:tcPr marL="68580" marR="68580" marT="0" marB="0"/>
                </a:tc>
                <a:tc>
                  <a:txBody>
                    <a:bodyPr/>
                    <a:lstStyle/>
                    <a:p>
                      <a:pPr algn="ctr">
                        <a:lnSpc>
                          <a:spcPct val="125000"/>
                        </a:lnSpc>
                      </a:pPr>
                      <a:r>
                        <a:rPr lang="en-US" sz="1400" kern="100">
                          <a:effectLst/>
                          <a:latin typeface="微软雅黑" panose="020B0503020204020204" pitchFamily="34" charset="-122"/>
                          <a:ea typeface="微软雅黑" panose="020B0503020204020204" pitchFamily="34" charset="-122"/>
                          <a:cs typeface="等线" panose="02010600030101010101" pitchFamily="2" charset="-122"/>
                        </a:rPr>
                        <a:t>0</a:t>
                      </a:r>
                      <a:endParaRPr lang="zh-CN" sz="1400" kern="100">
                        <a:effectLst/>
                        <a:latin typeface="微软雅黑" panose="020B0503020204020204" pitchFamily="34" charset="-122"/>
                        <a:ea typeface="微软雅黑" panose="020B0503020204020204" pitchFamily="34" charset="-122"/>
                        <a:cs typeface="等线" panose="02010600030101010101" pitchFamily="2" charset="-122"/>
                      </a:endParaRPr>
                    </a:p>
                  </a:txBody>
                  <a:tcPr marL="68580" marR="68580" marT="0" marB="0"/>
                </a:tc>
              </a:tr>
              <a:tr h="441894">
                <a:tc>
                  <a:txBody>
                    <a:bodyPr/>
                    <a:lstStyle/>
                    <a:p>
                      <a:pPr algn="ctr">
                        <a:lnSpc>
                          <a:spcPct val="125000"/>
                        </a:lnSpc>
                      </a:pPr>
                      <a:r>
                        <a:rPr lang="en-US" sz="1400" i="1" kern="100" dirty="0" err="1">
                          <a:effectLst/>
                          <a:latin typeface="微软雅黑" panose="020B0503020204020204" pitchFamily="34" charset="-122"/>
                          <a:ea typeface="微软雅黑" panose="020B0503020204020204" pitchFamily="34" charset="-122"/>
                          <a:cs typeface="等线" panose="02010600030101010101" pitchFamily="2" charset="-122"/>
                        </a:rPr>
                        <a:t>i</a:t>
                      </a:r>
                      <a:r>
                        <a:rPr lang="en-US" sz="1400" kern="100" dirty="0">
                          <a:effectLst/>
                          <a:latin typeface="微软雅黑" panose="020B0503020204020204" pitchFamily="34" charset="-122"/>
                          <a:ea typeface="微软雅黑" panose="020B0503020204020204" pitchFamily="34" charset="-122"/>
                          <a:cs typeface="等线" panose="02010600030101010101" pitchFamily="2" charset="-122"/>
                        </a:rPr>
                        <a:t>=4</a:t>
                      </a:r>
                      <a:endParaRPr lang="zh-CN" sz="1400" kern="100" dirty="0">
                        <a:effectLst/>
                        <a:latin typeface="微软雅黑" panose="020B0503020204020204" pitchFamily="34" charset="-122"/>
                        <a:ea typeface="微软雅黑" panose="020B0503020204020204" pitchFamily="34" charset="-122"/>
                        <a:cs typeface="等线" panose="02010600030101010101" pitchFamily="2" charset="-122"/>
                      </a:endParaRPr>
                    </a:p>
                  </a:txBody>
                  <a:tcPr marL="68580" marR="68580" marT="0" marB="0">
                    <a:solidFill>
                      <a:srgbClr val="C1E2E5"/>
                    </a:solidFill>
                  </a:tcPr>
                </a:tc>
                <a:tc>
                  <a:txBody>
                    <a:bodyPr/>
                    <a:lstStyle/>
                    <a:p>
                      <a:pPr algn="ctr">
                        <a:lnSpc>
                          <a:spcPct val="125000"/>
                        </a:lnSpc>
                      </a:pPr>
                      <a:r>
                        <a:rPr lang="en-US" sz="1400" kern="100" dirty="0" err="1">
                          <a:effectLst/>
                          <a:latin typeface="微软雅黑" panose="020B0503020204020204" pitchFamily="34" charset="-122"/>
                          <a:ea typeface="微软雅黑" panose="020B0503020204020204" pitchFamily="34" charset="-122"/>
                          <a:cs typeface="等线" panose="02010600030101010101" pitchFamily="2" charset="-122"/>
                        </a:rPr>
                        <a:t>abcac</a:t>
                      </a:r>
                      <a:endParaRPr lang="zh-CN" sz="1400" kern="100" dirty="0">
                        <a:effectLst/>
                        <a:latin typeface="微软雅黑" panose="020B0503020204020204" pitchFamily="34" charset="-122"/>
                        <a:ea typeface="微软雅黑" panose="020B0503020204020204" pitchFamily="34" charset="-122"/>
                        <a:cs typeface="等线" panose="02010600030101010101" pitchFamily="2" charset="-122"/>
                      </a:endParaRPr>
                    </a:p>
                  </a:txBody>
                  <a:tcPr marL="68580" marR="68580" marT="0" marB="0">
                    <a:solidFill>
                      <a:srgbClr val="C1E2E5"/>
                    </a:solidFill>
                  </a:tcPr>
                </a:tc>
                <a:tc>
                  <a:txBody>
                    <a:bodyPr/>
                    <a:lstStyle/>
                    <a:p>
                      <a:pPr algn="ctr">
                        <a:lnSpc>
                          <a:spcPct val="125000"/>
                        </a:lnSpc>
                      </a:pPr>
                      <a:r>
                        <a:rPr lang="en-US" sz="1400" kern="100" dirty="0" err="1">
                          <a:effectLst/>
                          <a:latin typeface="微软雅黑" panose="020B0503020204020204" pitchFamily="34" charset="-122"/>
                          <a:ea typeface="微软雅黑" panose="020B0503020204020204" pitchFamily="34" charset="-122"/>
                          <a:cs typeface="等线" panose="02010600030101010101" pitchFamily="2" charset="-122"/>
                        </a:rPr>
                        <a:t>a,ab,abc,abca</a:t>
                      </a:r>
                      <a:endParaRPr lang="zh-CN" sz="1400" kern="100" dirty="0">
                        <a:effectLst/>
                        <a:latin typeface="微软雅黑" panose="020B0503020204020204" pitchFamily="34" charset="-122"/>
                        <a:ea typeface="微软雅黑" panose="020B0503020204020204" pitchFamily="34" charset="-122"/>
                        <a:cs typeface="等线" panose="02010600030101010101" pitchFamily="2" charset="-122"/>
                      </a:endParaRPr>
                    </a:p>
                  </a:txBody>
                  <a:tcPr marL="68580" marR="68580" marT="0" marB="0">
                    <a:solidFill>
                      <a:srgbClr val="C1E2E5"/>
                    </a:solidFill>
                  </a:tcPr>
                </a:tc>
                <a:tc>
                  <a:txBody>
                    <a:bodyPr/>
                    <a:lstStyle/>
                    <a:p>
                      <a:pPr algn="ctr">
                        <a:lnSpc>
                          <a:spcPct val="125000"/>
                        </a:lnSpc>
                      </a:pPr>
                      <a:r>
                        <a:rPr lang="en-US" sz="1400" kern="100" dirty="0" err="1">
                          <a:effectLst/>
                          <a:latin typeface="微软雅黑" panose="020B0503020204020204" pitchFamily="34" charset="-122"/>
                          <a:ea typeface="微软雅黑" panose="020B0503020204020204" pitchFamily="34" charset="-122"/>
                          <a:cs typeface="等线" panose="02010600030101010101" pitchFamily="2" charset="-122"/>
                        </a:rPr>
                        <a:t>c,ac,cac,bcac</a:t>
                      </a:r>
                      <a:endParaRPr lang="zh-CN" sz="1400" kern="100" dirty="0">
                        <a:effectLst/>
                        <a:latin typeface="微软雅黑" panose="020B0503020204020204" pitchFamily="34" charset="-122"/>
                        <a:ea typeface="微软雅黑" panose="020B0503020204020204" pitchFamily="34" charset="-122"/>
                        <a:cs typeface="等线" panose="02010600030101010101" pitchFamily="2" charset="-122"/>
                      </a:endParaRPr>
                    </a:p>
                  </a:txBody>
                  <a:tcPr marL="68580" marR="68580" marT="0" marB="0">
                    <a:solidFill>
                      <a:srgbClr val="C1E2E5"/>
                    </a:solidFill>
                  </a:tcPr>
                </a:tc>
                <a:tc>
                  <a:txBody>
                    <a:bodyPr/>
                    <a:lstStyle/>
                    <a:p>
                      <a:pPr algn="ctr">
                        <a:lnSpc>
                          <a:spcPct val="125000"/>
                        </a:lnSpc>
                      </a:pPr>
                      <a:r>
                        <a:rPr lang="zh-CN" sz="1400" kern="100" dirty="0">
                          <a:effectLst/>
                          <a:latin typeface="微软雅黑" panose="020B0503020204020204" pitchFamily="34" charset="-122"/>
                          <a:ea typeface="微软雅黑" panose="020B0503020204020204" pitchFamily="34" charset="-122"/>
                          <a:cs typeface="等线" panose="02010600030101010101" pitchFamily="2" charset="-122"/>
                        </a:rPr>
                        <a:t>空</a:t>
                      </a:r>
                      <a:endParaRPr lang="zh-CN" sz="1400" kern="100" dirty="0">
                        <a:effectLst/>
                        <a:latin typeface="微软雅黑" panose="020B0503020204020204" pitchFamily="34" charset="-122"/>
                        <a:ea typeface="微软雅黑" panose="020B0503020204020204" pitchFamily="34" charset="-122"/>
                        <a:cs typeface="等线" panose="02010600030101010101" pitchFamily="2" charset="-122"/>
                      </a:endParaRPr>
                    </a:p>
                  </a:txBody>
                  <a:tcPr marL="68580" marR="68580" marT="0" marB="0">
                    <a:solidFill>
                      <a:srgbClr val="C1E2E5"/>
                    </a:solidFill>
                  </a:tcPr>
                </a:tc>
                <a:tc>
                  <a:txBody>
                    <a:bodyPr/>
                    <a:lstStyle/>
                    <a:p>
                      <a:pPr algn="ctr">
                        <a:lnSpc>
                          <a:spcPct val="125000"/>
                        </a:lnSpc>
                      </a:pPr>
                      <a:r>
                        <a:rPr lang="en-US" sz="1400" kern="100" dirty="0">
                          <a:effectLst/>
                          <a:latin typeface="微软雅黑" panose="020B0503020204020204" pitchFamily="34" charset="-122"/>
                          <a:ea typeface="微软雅黑" panose="020B0503020204020204" pitchFamily="34" charset="-122"/>
                          <a:cs typeface="等线" panose="02010600030101010101" pitchFamily="2" charset="-122"/>
                        </a:rPr>
                        <a:t>-1</a:t>
                      </a:r>
                      <a:endParaRPr lang="zh-CN" sz="1400" kern="100" dirty="0">
                        <a:effectLst/>
                        <a:latin typeface="微软雅黑" panose="020B0503020204020204" pitchFamily="34" charset="-122"/>
                        <a:ea typeface="微软雅黑" panose="020B0503020204020204" pitchFamily="34" charset="-122"/>
                        <a:cs typeface="等线" panose="02010600030101010101" pitchFamily="2" charset="-122"/>
                      </a:endParaRPr>
                    </a:p>
                  </a:txBody>
                  <a:tcPr marL="68580" marR="68580" marT="0" marB="0">
                    <a:solidFill>
                      <a:srgbClr val="C1E2E5"/>
                    </a:solidFill>
                  </a:tcPr>
                </a:tc>
              </a:tr>
            </a:tbl>
          </a:graphicData>
        </a:graphic>
      </p:graphicFrame>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2800" dirty="0"/>
              <a:t>KMP</a:t>
            </a:r>
            <a:r>
              <a:rPr lang="zh-CN" altLang="en-US" sz="2800" dirty="0"/>
              <a:t>算法</a:t>
            </a:r>
            <a:endParaRPr lang="zh-CN" altLang="en-US" dirty="0"/>
          </a:p>
        </p:txBody>
      </p:sp>
      <p:sp>
        <p:nvSpPr>
          <p:cNvPr id="3" name="副标题 2"/>
          <p:cNvSpPr>
            <a:spLocks noGrp="1"/>
          </p:cNvSpPr>
          <p:nvPr>
            <p:ph type="subTitle" idx="1"/>
          </p:nvPr>
        </p:nvSpPr>
        <p:spPr/>
        <p:txBody>
          <a:bodyPr/>
          <a:lstStyle/>
          <a:p>
            <a:r>
              <a:rPr lang="en-US" altLang="zh-CN" dirty="0"/>
              <a:t>4.4  </a:t>
            </a:r>
            <a:r>
              <a:rPr lang="zh-CN" altLang="en-US" dirty="0"/>
              <a:t>字符串的模式匹配</a:t>
            </a:r>
            <a:endParaRPr lang="zh-CN" altLang="en-US" dirty="0"/>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endParaRPr lang="zh-CN" altLang="en-US" dirty="0"/>
          </a:p>
        </p:txBody>
      </p:sp>
      <p:sp>
        <p:nvSpPr>
          <p:cNvPr id="5" name="内容占位符 4"/>
          <p:cNvSpPr>
            <a:spLocks noGrp="1"/>
          </p:cNvSpPr>
          <p:nvPr>
            <p:ph idx="11"/>
          </p:nvPr>
        </p:nvSpPr>
        <p:spPr>
          <a:xfrm>
            <a:off x="568337" y="1083906"/>
            <a:ext cx="11055325" cy="5057775"/>
          </a:xfrm>
        </p:spPr>
        <p:txBody>
          <a:bodyPr>
            <a:normAutofit/>
          </a:bodyPr>
          <a:lstStyle/>
          <a:p>
            <a:pPr marL="342900" indent="-342900">
              <a:lnSpc>
                <a:spcPct val="110000"/>
              </a:lnSpc>
              <a:buFont typeface="Wingdings" panose="05000000000000000000" charset="0"/>
              <a:buChar char="n"/>
            </a:pPr>
            <a:r>
              <a:rPr lang="zh-CN" altLang="en-US" dirty="0"/>
              <a:t>若朴素计算</a:t>
            </a:r>
            <a:r>
              <a:rPr lang="en-US" altLang="zh-CN" dirty="0"/>
              <a:t>next</a:t>
            </a:r>
            <a:r>
              <a:rPr lang="zh-CN" altLang="en-US" dirty="0"/>
              <a:t>数组，时间复杂度为</a:t>
            </a:r>
            <a:r>
              <a:rPr lang="en-US" altLang="zh-CN" dirty="0"/>
              <a:t>O(m</a:t>
            </a:r>
            <a:r>
              <a:rPr lang="en-US" altLang="zh-CN" baseline="30000" dirty="0"/>
              <a:t>3</a:t>
            </a:r>
            <a:r>
              <a:rPr lang="en-US" altLang="zh-CN" dirty="0"/>
              <a:t>)</a:t>
            </a:r>
            <a:r>
              <a:rPr lang="zh-CN" altLang="en-US" dirty="0"/>
              <a:t>，不能满足进行快速模式匹配的要求</a:t>
            </a:r>
            <a:endParaRPr lang="en-US" altLang="zh-CN" dirty="0"/>
          </a:p>
          <a:p>
            <a:pPr marL="342900" indent="-342900">
              <a:lnSpc>
                <a:spcPct val="110000"/>
              </a:lnSpc>
              <a:buFont typeface="Wingdings" panose="05000000000000000000" charset="0"/>
              <a:buChar char="n"/>
            </a:pPr>
            <a:r>
              <a:rPr lang="zh-CN" altLang="en-US" dirty="0"/>
              <a:t>一种时间复杂度为</a:t>
            </a:r>
            <a:r>
              <a:rPr lang="zh-CN" altLang="en-US" b="1" dirty="0"/>
              <a:t> </a:t>
            </a:r>
            <a:r>
              <a:rPr lang="en-US" altLang="zh-CN" b="1" dirty="0"/>
              <a:t>O(m)</a:t>
            </a:r>
            <a:r>
              <a:rPr lang="zh-CN" altLang="en-US" dirty="0"/>
              <a:t>的字符串特征向量算法：</a:t>
            </a:r>
            <a:endParaRPr lang="en-US" altLang="zh-CN" dirty="0"/>
          </a:p>
          <a:p>
            <a:pPr marL="800100" lvl="1" indent="-342900">
              <a:lnSpc>
                <a:spcPct val="110000"/>
              </a:lnSpc>
              <a:buFont typeface="Wingdings" panose="05000000000000000000" charset="0"/>
              <a:buChar char="n"/>
            </a:pPr>
            <a:r>
              <a:rPr lang="en-US" altLang="zh-CN" sz="2000" dirty="0">
                <a:latin typeface="微软雅黑" panose="020B0503020204020204" pitchFamily="34" charset="-122"/>
                <a:ea typeface="微软雅黑" panose="020B0503020204020204" pitchFamily="34" charset="-122"/>
              </a:rPr>
              <a:t>图示为在字符串t中next[i-1]的含义，黑色背景部分为子串t[0...i-1]的最长公共前后缀，前缀用ta表示，后缀用tb表示，有ta=tb成立，next[i-1]表示的是ta最末位字符的下标，next[i-1]+1表示的是最长公共前后缀的长度。</a:t>
            </a:r>
            <a:endParaRPr lang="en-US" altLang="zh-CN" sz="2000" dirty="0">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1"/>
          <a:stretch>
            <a:fillRect/>
          </a:stretch>
        </p:blipFill>
        <p:spPr>
          <a:xfrm>
            <a:off x="3748548" y="3206991"/>
            <a:ext cx="4969222" cy="3086061"/>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2800" dirty="0"/>
              <a:t>KMP</a:t>
            </a:r>
            <a:r>
              <a:rPr lang="zh-CN" altLang="en-US" sz="2800" dirty="0"/>
              <a:t>算法</a:t>
            </a:r>
            <a:endParaRPr lang="zh-CN" altLang="en-US" dirty="0"/>
          </a:p>
        </p:txBody>
      </p:sp>
      <p:sp>
        <p:nvSpPr>
          <p:cNvPr id="3" name="副标题 2"/>
          <p:cNvSpPr>
            <a:spLocks noGrp="1"/>
          </p:cNvSpPr>
          <p:nvPr>
            <p:ph type="subTitle" idx="1"/>
          </p:nvPr>
        </p:nvSpPr>
        <p:spPr/>
        <p:txBody>
          <a:bodyPr/>
          <a:lstStyle/>
          <a:p>
            <a:r>
              <a:rPr lang="en-US" altLang="zh-CN" dirty="0"/>
              <a:t>4.4  </a:t>
            </a:r>
            <a:r>
              <a:rPr lang="zh-CN" altLang="en-US" dirty="0"/>
              <a:t>字符串的模式匹配</a:t>
            </a:r>
            <a:endParaRPr lang="zh-CN" altLang="en-US" dirty="0"/>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endParaRPr lang="zh-CN" altLang="en-US" dirty="0"/>
          </a:p>
        </p:txBody>
      </p:sp>
      <p:sp>
        <p:nvSpPr>
          <p:cNvPr id="5" name="内容占位符 4"/>
          <p:cNvSpPr>
            <a:spLocks noGrp="1"/>
          </p:cNvSpPr>
          <p:nvPr>
            <p:ph idx="11"/>
          </p:nvPr>
        </p:nvSpPr>
        <p:spPr>
          <a:xfrm>
            <a:off x="568337" y="1083906"/>
            <a:ext cx="11055325" cy="5057775"/>
          </a:xfrm>
        </p:spPr>
        <p:txBody>
          <a:bodyPr>
            <a:normAutofit/>
          </a:bodyPr>
          <a:lstStyle/>
          <a:p>
            <a:pPr>
              <a:lnSpc>
                <a:spcPct val="150000"/>
              </a:lnSpc>
              <a:buFont typeface="Wingdings" panose="05000000000000000000" charset="0"/>
            </a:pPr>
            <a:r>
              <a:rPr lang="zh-CN" altLang="en-US" dirty="0"/>
              <a:t>考察</a:t>
            </a:r>
            <a:r>
              <a:rPr lang="en-US" altLang="zh-CN" dirty="0"/>
              <a:t>tb</a:t>
            </a:r>
            <a:r>
              <a:rPr lang="zh-CN" altLang="en-US" dirty="0"/>
              <a:t>后面一个字符，即</a:t>
            </a:r>
            <a:r>
              <a:rPr lang="en-US" altLang="zh-CN" dirty="0"/>
              <a:t>t</a:t>
            </a:r>
            <a:r>
              <a:rPr lang="zh-CN" altLang="en-US" dirty="0"/>
              <a:t>串第</a:t>
            </a:r>
            <a:r>
              <a:rPr lang="en-US" altLang="zh-CN" dirty="0" err="1"/>
              <a:t>i</a:t>
            </a:r>
            <a:r>
              <a:rPr lang="zh-CN" altLang="en-US" dirty="0"/>
              <a:t>位置上的字符</a:t>
            </a:r>
            <a:r>
              <a:rPr lang="en-US" altLang="zh-CN" dirty="0"/>
              <a:t>t[</a:t>
            </a:r>
            <a:r>
              <a:rPr lang="en-US" altLang="zh-CN" dirty="0" err="1"/>
              <a:t>i</a:t>
            </a:r>
            <a:r>
              <a:rPr lang="en-US" altLang="zh-CN" dirty="0"/>
              <a:t>]</a:t>
            </a:r>
            <a:r>
              <a:rPr lang="zh-CN" altLang="en-US" dirty="0"/>
              <a:t>与</a:t>
            </a:r>
            <a:r>
              <a:rPr lang="en-US" altLang="zh-CN" dirty="0"/>
              <a:t>ta</a:t>
            </a:r>
            <a:r>
              <a:rPr lang="zh-CN" altLang="en-US" dirty="0"/>
              <a:t>后面一个字符，即字符串</a:t>
            </a:r>
            <a:r>
              <a:rPr lang="en-US" altLang="zh-CN" dirty="0"/>
              <a:t>t</a:t>
            </a:r>
            <a:r>
              <a:rPr lang="zh-CN" altLang="en-US" dirty="0"/>
              <a:t>第</a:t>
            </a:r>
            <a:r>
              <a:rPr lang="en-US" altLang="zh-CN" dirty="0"/>
              <a:t>next[i-1]+1</a:t>
            </a:r>
            <a:r>
              <a:rPr lang="zh-CN" altLang="en-US" dirty="0"/>
              <a:t>位字符</a:t>
            </a:r>
            <a:r>
              <a:rPr lang="en-US" altLang="zh-CN" dirty="0"/>
              <a:t>t[next[i-1]+1]</a:t>
            </a:r>
            <a:r>
              <a:rPr lang="zh-CN" altLang="en-US" dirty="0"/>
              <a:t>进行比较，则可对</a:t>
            </a:r>
            <a:r>
              <a:rPr lang="en-US" altLang="zh-CN" dirty="0"/>
              <a:t>next[</a:t>
            </a:r>
            <a:r>
              <a:rPr lang="en-US" altLang="zh-CN" dirty="0" err="1"/>
              <a:t>i</a:t>
            </a:r>
            <a:r>
              <a:rPr lang="en-US" altLang="zh-CN" dirty="0"/>
              <a:t>]</a:t>
            </a:r>
            <a:r>
              <a:rPr lang="zh-CN" altLang="en-US" dirty="0"/>
              <a:t>的值进行推导。</a:t>
            </a:r>
            <a:endParaRPr lang="en-US" altLang="zh-CN" dirty="0"/>
          </a:p>
          <a:p>
            <a:pPr marL="342900" indent="-342900">
              <a:lnSpc>
                <a:spcPct val="150000"/>
              </a:lnSpc>
              <a:buFont typeface="Wingdings" panose="05000000000000000000" charset="0"/>
              <a:buChar char="n"/>
            </a:pPr>
            <a:r>
              <a:rPr lang="zh-CN" altLang="en-US" dirty="0"/>
              <a:t>如果</a:t>
            </a:r>
            <a:r>
              <a:rPr lang="en-US" altLang="zh-CN" dirty="0"/>
              <a:t>t[</a:t>
            </a:r>
            <a:r>
              <a:rPr lang="en-US" altLang="zh-CN" dirty="0" err="1"/>
              <a:t>i</a:t>
            </a:r>
            <a:r>
              <a:rPr lang="en-US" altLang="zh-CN" dirty="0"/>
              <a:t>]</a:t>
            </a:r>
            <a:r>
              <a:rPr lang="zh-CN" altLang="en-US" dirty="0"/>
              <a:t>与</a:t>
            </a:r>
            <a:r>
              <a:rPr lang="en-US" altLang="zh-CN" dirty="0"/>
              <a:t>t[next[i-1]+1]</a:t>
            </a:r>
            <a:r>
              <a:rPr lang="zh-CN" altLang="en-US" dirty="0"/>
              <a:t>相等，则</a:t>
            </a:r>
            <a:r>
              <a:rPr lang="en-US" altLang="zh-CN" dirty="0"/>
              <a:t>tb</a:t>
            </a:r>
            <a:r>
              <a:rPr lang="zh-CN" altLang="en-US" dirty="0"/>
              <a:t>加上字符</a:t>
            </a:r>
            <a:r>
              <a:rPr lang="en-US" altLang="zh-CN" dirty="0"/>
              <a:t>t[</a:t>
            </a:r>
            <a:r>
              <a:rPr lang="en-US" altLang="zh-CN" dirty="0" err="1"/>
              <a:t>i</a:t>
            </a:r>
            <a:r>
              <a:rPr lang="en-US" altLang="zh-CN" dirty="0"/>
              <a:t>]</a:t>
            </a:r>
            <a:r>
              <a:rPr lang="zh-CN" altLang="en-US" dirty="0"/>
              <a:t>构成的子串与</a:t>
            </a:r>
            <a:r>
              <a:rPr lang="en-US" altLang="zh-CN" dirty="0"/>
              <a:t>ta</a:t>
            </a:r>
            <a:r>
              <a:rPr lang="zh-CN" altLang="en-US" dirty="0"/>
              <a:t>加上字符</a:t>
            </a:r>
            <a:r>
              <a:rPr lang="en-US" altLang="zh-CN" dirty="0"/>
              <a:t>t[next[i-1]+1]</a:t>
            </a:r>
            <a:r>
              <a:rPr lang="zh-CN" altLang="en-US" dirty="0"/>
              <a:t>构成的子串能够完全匹配，这两个子串即为</a:t>
            </a:r>
            <a:r>
              <a:rPr lang="en-US" altLang="zh-CN" dirty="0"/>
              <a:t>t[0...</a:t>
            </a:r>
            <a:r>
              <a:rPr lang="en-US" altLang="zh-CN" dirty="0" err="1"/>
              <a:t>i</a:t>
            </a:r>
            <a:r>
              <a:rPr lang="en-US" altLang="zh-CN" dirty="0"/>
              <a:t>]</a:t>
            </a:r>
            <a:r>
              <a:rPr lang="zh-CN" altLang="en-US" dirty="0"/>
              <a:t>的最长公共前后缀，故可推出</a:t>
            </a:r>
            <a:r>
              <a:rPr lang="en-US" altLang="zh-CN" dirty="0"/>
              <a:t>next[</a:t>
            </a:r>
            <a:r>
              <a:rPr lang="en-US" altLang="zh-CN" dirty="0" err="1"/>
              <a:t>i</a:t>
            </a:r>
            <a:r>
              <a:rPr lang="en-US" altLang="zh-CN" dirty="0"/>
              <a:t>]=next[i-1]+1</a:t>
            </a:r>
            <a:endParaRPr lang="en-US" altLang="zh-CN" dirty="0"/>
          </a:p>
        </p:txBody>
      </p:sp>
      <p:pic>
        <p:nvPicPr>
          <p:cNvPr id="6" name="图片 5"/>
          <p:cNvPicPr>
            <a:picLocks noChangeAspect="1"/>
          </p:cNvPicPr>
          <p:nvPr/>
        </p:nvPicPr>
        <p:blipFill>
          <a:blip r:embed="rId1"/>
          <a:stretch>
            <a:fillRect/>
          </a:stretch>
        </p:blipFill>
        <p:spPr>
          <a:xfrm>
            <a:off x="4296410" y="3129915"/>
            <a:ext cx="3599180" cy="3259455"/>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2800" dirty="0"/>
              <a:t>KMP</a:t>
            </a:r>
            <a:r>
              <a:rPr lang="zh-CN" altLang="en-US" sz="2800" dirty="0"/>
              <a:t>算法</a:t>
            </a:r>
            <a:endParaRPr lang="zh-CN" altLang="en-US" dirty="0"/>
          </a:p>
        </p:txBody>
      </p:sp>
      <p:sp>
        <p:nvSpPr>
          <p:cNvPr id="3" name="副标题 2"/>
          <p:cNvSpPr>
            <a:spLocks noGrp="1"/>
          </p:cNvSpPr>
          <p:nvPr>
            <p:ph type="subTitle" idx="1"/>
          </p:nvPr>
        </p:nvSpPr>
        <p:spPr/>
        <p:txBody>
          <a:bodyPr/>
          <a:lstStyle/>
          <a:p>
            <a:r>
              <a:rPr lang="en-US" altLang="zh-CN" dirty="0"/>
              <a:t>4.4  </a:t>
            </a:r>
            <a:r>
              <a:rPr lang="zh-CN" altLang="en-US" dirty="0"/>
              <a:t>字符串的模式匹配</a:t>
            </a:r>
            <a:endParaRPr lang="zh-CN" altLang="en-US" dirty="0"/>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endParaRPr lang="zh-CN" altLang="en-US" dirty="0"/>
          </a:p>
        </p:txBody>
      </p:sp>
      <p:sp>
        <p:nvSpPr>
          <p:cNvPr id="5" name="内容占位符 4"/>
          <p:cNvSpPr>
            <a:spLocks noGrp="1"/>
          </p:cNvSpPr>
          <p:nvPr>
            <p:ph idx="11"/>
          </p:nvPr>
        </p:nvSpPr>
        <p:spPr>
          <a:xfrm>
            <a:off x="568338" y="1456267"/>
            <a:ext cx="7161730" cy="4685414"/>
          </a:xfrm>
        </p:spPr>
        <p:txBody>
          <a:bodyPr>
            <a:normAutofit/>
          </a:bodyPr>
          <a:lstStyle/>
          <a:p>
            <a:pPr marL="342900" indent="-342900" algn="just">
              <a:lnSpc>
                <a:spcPct val="150000"/>
              </a:lnSpc>
              <a:buFont typeface="Wingdings" panose="05000000000000000000" charset="0"/>
              <a:buChar char="n"/>
            </a:pPr>
            <a:r>
              <a:rPr lang="zh-CN" altLang="en-US" dirty="0"/>
              <a:t>如果当前</a:t>
            </a:r>
            <a:r>
              <a:rPr lang="en-US" altLang="zh-CN" dirty="0"/>
              <a:t>t[</a:t>
            </a:r>
            <a:r>
              <a:rPr lang="en-US" altLang="zh-CN" dirty="0" err="1"/>
              <a:t>i</a:t>
            </a:r>
            <a:r>
              <a:rPr lang="en-US" altLang="zh-CN" dirty="0"/>
              <a:t>]</a:t>
            </a:r>
            <a:r>
              <a:rPr lang="zh-CN" altLang="en-US" dirty="0"/>
              <a:t>与</a:t>
            </a:r>
            <a:r>
              <a:rPr lang="en-US" altLang="zh-CN" dirty="0"/>
              <a:t>t[next[i-1]+1]</a:t>
            </a:r>
            <a:r>
              <a:rPr lang="zh-CN" altLang="en-US" dirty="0"/>
              <a:t>不同，则说明</a:t>
            </a:r>
            <a:r>
              <a:rPr lang="en-US" altLang="zh-CN" dirty="0"/>
              <a:t>tb</a:t>
            </a:r>
            <a:r>
              <a:rPr lang="zh-CN" altLang="en-US" dirty="0"/>
              <a:t>与其后一个字符形成的子串</a:t>
            </a:r>
            <a:r>
              <a:rPr lang="en-US" altLang="zh-CN" dirty="0"/>
              <a:t>t[0...</a:t>
            </a:r>
            <a:r>
              <a:rPr lang="en-US" altLang="zh-CN" dirty="0" err="1"/>
              <a:t>i</a:t>
            </a:r>
            <a:r>
              <a:rPr lang="en-US" altLang="zh-CN" dirty="0"/>
              <a:t>]</a:t>
            </a:r>
            <a:r>
              <a:rPr lang="zh-CN" altLang="en-US" dirty="0"/>
              <a:t>的后缀，与</a:t>
            </a:r>
            <a:r>
              <a:rPr lang="en-US" altLang="zh-CN" dirty="0"/>
              <a:t>tb</a:t>
            </a:r>
            <a:r>
              <a:rPr lang="zh-CN" altLang="en-US" dirty="0"/>
              <a:t>与其后一个字符形成的子串</a:t>
            </a:r>
            <a:r>
              <a:rPr lang="en-US" altLang="zh-CN" dirty="0"/>
              <a:t>t[0...</a:t>
            </a:r>
            <a:r>
              <a:rPr lang="en-US" altLang="zh-CN" dirty="0" err="1"/>
              <a:t>i</a:t>
            </a:r>
            <a:r>
              <a:rPr lang="en-US" altLang="zh-CN" dirty="0"/>
              <a:t>]</a:t>
            </a:r>
            <a:r>
              <a:rPr lang="zh-CN" altLang="en-US" dirty="0"/>
              <a:t>的前缀并不匹配。</a:t>
            </a:r>
            <a:endParaRPr lang="en-US" altLang="zh-CN" dirty="0"/>
          </a:p>
          <a:p>
            <a:pPr marL="800100" lvl="1" indent="-342900" algn="just">
              <a:lnSpc>
                <a:spcPct val="150000"/>
              </a:lnSpc>
              <a:buFont typeface="Wingdings" panose="05000000000000000000" charset="0"/>
              <a:buChar char="n"/>
            </a:pPr>
            <a:r>
              <a:rPr lang="zh-CN" altLang="en-US" sz="2000" dirty="0">
                <a:latin typeface="微软雅黑" panose="020B0503020204020204" pitchFamily="34" charset="-122"/>
                <a:ea typeface="微软雅黑" panose="020B0503020204020204" pitchFamily="34" charset="-122"/>
              </a:rPr>
              <a:t>所以，在求解子串t[0...i]的最长公共前缀时需要进一步缩小搜索范围，在子串t[0...next[i-1]]中去寻找可能的最长公共前后缀，即为t[0...i]的最长公共前后缀，而子串t[0...next[i-1]]的最长公共前后缀的前缀的末位下标即为next[next[i-1]+1]。在此种情况下，有next[i]=next[next[i-1]+1]成立。</a:t>
            </a:r>
            <a:endParaRPr lang="zh-CN" altLang="en-US" sz="2000" dirty="0">
              <a:latin typeface="微软雅黑" panose="020B0503020204020204" pitchFamily="34" charset="-122"/>
              <a:ea typeface="微软雅黑" panose="020B0503020204020204" pitchFamily="34" charset="-122"/>
            </a:endParaRPr>
          </a:p>
          <a:p>
            <a:pPr algn="just">
              <a:lnSpc>
                <a:spcPct val="110000"/>
              </a:lnSpc>
            </a:pPr>
            <a:endParaRPr lang="en-US" altLang="zh-CN" dirty="0"/>
          </a:p>
        </p:txBody>
      </p:sp>
      <p:pic>
        <p:nvPicPr>
          <p:cNvPr id="9" name="图片 8"/>
          <p:cNvPicPr>
            <a:picLocks noChangeAspect="1"/>
          </p:cNvPicPr>
          <p:nvPr/>
        </p:nvPicPr>
        <p:blipFill>
          <a:blip r:embed="rId1"/>
          <a:stretch>
            <a:fillRect/>
          </a:stretch>
        </p:blipFill>
        <p:spPr>
          <a:xfrm>
            <a:off x="7869899" y="1777153"/>
            <a:ext cx="3964766" cy="3590714"/>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2800" dirty="0"/>
              <a:t>KMP</a:t>
            </a:r>
            <a:r>
              <a:rPr lang="zh-CN" altLang="en-US" sz="2800" dirty="0"/>
              <a:t>算法</a:t>
            </a:r>
            <a:endParaRPr lang="zh-CN" altLang="en-US" dirty="0"/>
          </a:p>
        </p:txBody>
      </p:sp>
      <p:sp>
        <p:nvSpPr>
          <p:cNvPr id="3" name="副标题 2"/>
          <p:cNvSpPr>
            <a:spLocks noGrp="1"/>
          </p:cNvSpPr>
          <p:nvPr>
            <p:ph type="subTitle" idx="1"/>
          </p:nvPr>
        </p:nvSpPr>
        <p:spPr/>
        <p:txBody>
          <a:bodyPr/>
          <a:lstStyle/>
          <a:p>
            <a:r>
              <a:rPr lang="en-US" altLang="zh-CN" dirty="0"/>
              <a:t>4.4  </a:t>
            </a:r>
            <a:r>
              <a:rPr lang="zh-CN" altLang="en-US" dirty="0"/>
              <a:t>字符串的模式匹配</a:t>
            </a:r>
            <a:endParaRPr lang="zh-CN" altLang="en-US" dirty="0"/>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endParaRPr lang="zh-CN" altLang="en-US" dirty="0"/>
          </a:p>
        </p:txBody>
      </p:sp>
      <p:sp>
        <p:nvSpPr>
          <p:cNvPr id="5" name="内容占位符 4"/>
          <p:cNvSpPr>
            <a:spLocks noGrp="1"/>
          </p:cNvSpPr>
          <p:nvPr>
            <p:ph idx="11"/>
          </p:nvPr>
        </p:nvSpPr>
        <p:spPr>
          <a:xfrm>
            <a:off x="5797563" y="1172942"/>
            <a:ext cx="10968342" cy="3749001"/>
          </a:xfrm>
        </p:spPr>
        <p:txBody>
          <a:bodyPr>
            <a:normAutofit/>
          </a:bodyPr>
          <a:lstStyle/>
          <a:p>
            <a:pPr>
              <a:lnSpc>
                <a:spcPct val="110000"/>
              </a:lnSpc>
            </a:pPr>
            <a:r>
              <a:rPr lang="en-US" altLang="zh-CN" b="1" dirty="0"/>
              <a:t>next</a:t>
            </a:r>
            <a:r>
              <a:rPr lang="zh-CN" altLang="en-US" b="1" dirty="0"/>
              <a:t>数组的求解算法：</a:t>
            </a:r>
            <a:endParaRPr lang="en-US" altLang="zh-CN" b="1" dirty="0"/>
          </a:p>
        </p:txBody>
      </p:sp>
      <p:sp>
        <p:nvSpPr>
          <p:cNvPr id="6" name="任意多边形: 形状 5"/>
          <p:cNvSpPr/>
          <p:nvPr/>
        </p:nvSpPr>
        <p:spPr>
          <a:xfrm>
            <a:off x="5704205" y="1609963"/>
            <a:ext cx="5455920" cy="4500790"/>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lvl="0" eaLnBrk="0" fontAlgn="base" hangingPunct="0">
              <a:spcBef>
                <a:spcPct val="0"/>
              </a:spcBef>
              <a:spcAft>
                <a:spcPct val="0"/>
              </a:spcAft>
            </a:pPr>
            <a:r>
              <a:rPr lang="zh-CN" altLang="zh-CN"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a:t>
            </a:r>
            <a:endParaRPr lang="zh-CN" altLang="zh-CN" sz="1600"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zh-CN" altLang="en-US" sz="1600" dirty="0">
                <a:latin typeface="微软雅黑" panose="020B0503020204020204" pitchFamily="34" charset="-122"/>
                <a:ea typeface="微软雅黑" panose="020B0503020204020204" pitchFamily="34" charset="-122"/>
              </a:rPr>
              <a:t>算法</a:t>
            </a:r>
            <a:r>
              <a:rPr lang="en-US" altLang="zh-CN" sz="1600" dirty="0">
                <a:latin typeface="微软雅黑" panose="020B0503020204020204" pitchFamily="34" charset="-122"/>
                <a:ea typeface="微软雅黑" panose="020B0503020204020204" pitchFamily="34" charset="-122"/>
              </a:rPr>
              <a:t>4-13  </a:t>
            </a:r>
            <a:r>
              <a:rPr lang="zh-CN" altLang="en-US" sz="1600" dirty="0">
                <a:latin typeface="微软雅黑" panose="020B0503020204020204" pitchFamily="34" charset="-122"/>
                <a:ea typeface="微软雅黑" panose="020B0503020204020204" pitchFamily="34" charset="-122"/>
              </a:rPr>
              <a:t>求解字符串</a:t>
            </a:r>
            <a:r>
              <a:rPr lang="en-US" altLang="zh-CN" sz="1600" dirty="0">
                <a:latin typeface="微软雅黑" panose="020B0503020204020204" pitchFamily="34" charset="-122"/>
                <a:ea typeface="微软雅黑" panose="020B0503020204020204" pitchFamily="34" charset="-122"/>
              </a:rPr>
              <a:t>t</a:t>
            </a:r>
            <a:r>
              <a:rPr lang="zh-CN" altLang="en-US" sz="1600" dirty="0">
                <a:latin typeface="微软雅黑" panose="020B0503020204020204" pitchFamily="34" charset="-122"/>
                <a:ea typeface="微软雅黑" panose="020B0503020204020204" pitchFamily="34" charset="-122"/>
              </a:rPr>
              <a:t>的</a:t>
            </a:r>
            <a:r>
              <a:rPr lang="en-US" altLang="zh-CN" sz="1600" dirty="0">
                <a:latin typeface="微软雅黑" panose="020B0503020204020204" pitchFamily="34" charset="-122"/>
                <a:ea typeface="微软雅黑" panose="020B0503020204020204" pitchFamily="34" charset="-122"/>
              </a:rPr>
              <a:t>next</a:t>
            </a:r>
            <a:r>
              <a:rPr lang="zh-CN" altLang="en-US" sz="1600" dirty="0">
                <a:latin typeface="微软雅黑" panose="020B0503020204020204" pitchFamily="34" charset="-122"/>
                <a:ea typeface="微软雅黑" panose="020B0503020204020204" pitchFamily="34" charset="-122"/>
              </a:rPr>
              <a:t>数组</a:t>
            </a:r>
            <a:r>
              <a:rPr lang="en-US" altLang="zh-CN" sz="1600" dirty="0" err="1">
                <a:latin typeface="微软雅黑" panose="020B0503020204020204" pitchFamily="34" charset="-122"/>
                <a:ea typeface="微软雅黑" panose="020B0503020204020204" pitchFamily="34" charset="-122"/>
              </a:rPr>
              <a:t>GetNext</a:t>
            </a:r>
            <a:r>
              <a:rPr lang="en-US" altLang="zh-CN" sz="1600" dirty="0">
                <a:latin typeface="微软雅黑" panose="020B0503020204020204" pitchFamily="34" charset="-122"/>
                <a:ea typeface="微软雅黑" panose="020B0503020204020204" pitchFamily="34" charset="-122"/>
              </a:rPr>
              <a:t> (t, next)</a:t>
            </a:r>
            <a:endParaRPr lang="en-US" altLang="zh-CN" sz="1600"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zh-CN" altLang="zh-CN"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a:t>
            </a:r>
            <a:endParaRPr lang="zh-CN" altLang="zh-CN" sz="1600"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zh-CN" altLang="en-US" sz="1600" dirty="0">
                <a:latin typeface="微软雅黑" panose="020B0503020204020204" pitchFamily="34" charset="-122"/>
                <a:ea typeface="微软雅黑" panose="020B0503020204020204" pitchFamily="34" charset="-122"/>
              </a:rPr>
              <a:t>输入：字符串</a:t>
            </a:r>
            <a:r>
              <a:rPr lang="en-US" altLang="zh-CN" sz="1600" dirty="0">
                <a:latin typeface="微软雅黑" panose="020B0503020204020204" pitchFamily="34" charset="-122"/>
                <a:ea typeface="微软雅黑" panose="020B0503020204020204" pitchFamily="34" charset="-122"/>
              </a:rPr>
              <a:t>t</a:t>
            </a:r>
            <a:endParaRPr lang="en-US" altLang="zh-CN" sz="1600"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zh-CN" altLang="en-US" sz="1600" dirty="0">
                <a:latin typeface="微软雅黑" panose="020B0503020204020204" pitchFamily="34" charset="-122"/>
                <a:ea typeface="微软雅黑" panose="020B0503020204020204" pitchFamily="34" charset="-122"/>
              </a:rPr>
              <a:t>输出：字符串</a:t>
            </a:r>
            <a:r>
              <a:rPr lang="en-US" altLang="zh-CN" sz="1600" dirty="0">
                <a:latin typeface="微软雅黑" panose="020B0503020204020204" pitchFamily="34" charset="-122"/>
                <a:ea typeface="微软雅黑" panose="020B0503020204020204" pitchFamily="34" charset="-122"/>
              </a:rPr>
              <a:t>t</a:t>
            </a:r>
            <a:r>
              <a:rPr lang="zh-CN" altLang="en-US" sz="1600" dirty="0">
                <a:latin typeface="微软雅黑" panose="020B0503020204020204" pitchFamily="34" charset="-122"/>
                <a:ea typeface="微软雅黑" panose="020B0503020204020204" pitchFamily="34" charset="-122"/>
              </a:rPr>
              <a:t>的</a:t>
            </a:r>
            <a:r>
              <a:rPr lang="en-US" altLang="zh-CN" sz="1600" dirty="0">
                <a:latin typeface="微软雅黑" panose="020B0503020204020204" pitchFamily="34" charset="-122"/>
                <a:ea typeface="微软雅黑" panose="020B0503020204020204" pitchFamily="34" charset="-122"/>
              </a:rPr>
              <a:t>next</a:t>
            </a:r>
            <a:r>
              <a:rPr lang="zh-CN" altLang="en-US" sz="1600" dirty="0">
                <a:latin typeface="微软雅黑" panose="020B0503020204020204" pitchFamily="34" charset="-122"/>
                <a:ea typeface="微软雅黑" panose="020B0503020204020204" pitchFamily="34" charset="-122"/>
              </a:rPr>
              <a:t>数组</a:t>
            </a:r>
            <a:endParaRPr lang="zh-CN" altLang="en-US" sz="1600"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en-US" altLang="zh-CN" sz="1600" dirty="0">
                <a:latin typeface="微软雅黑" panose="020B0503020204020204" pitchFamily="34" charset="-122"/>
                <a:ea typeface="微软雅黑" panose="020B0503020204020204" pitchFamily="34" charset="-122"/>
              </a:rPr>
              <a:t>m ← </a:t>
            </a:r>
            <a:r>
              <a:rPr lang="en-US" altLang="zh-CN" sz="1600" dirty="0" err="1">
                <a:latin typeface="微软雅黑" panose="020B0503020204020204" pitchFamily="34" charset="-122"/>
                <a:ea typeface="微软雅黑" panose="020B0503020204020204" pitchFamily="34" charset="-122"/>
              </a:rPr>
              <a:t>t.length</a:t>
            </a:r>
            <a:endParaRPr lang="en-US" altLang="zh-CN" sz="1600"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en-US" altLang="zh-CN" sz="1600" dirty="0">
                <a:latin typeface="微软雅黑" panose="020B0503020204020204" pitchFamily="34" charset="-122"/>
                <a:ea typeface="微软雅黑" panose="020B0503020204020204" pitchFamily="34" charset="-122"/>
              </a:rPr>
              <a:t>next[0] ← -1</a:t>
            </a:r>
            <a:endParaRPr lang="en-US" altLang="zh-CN" sz="1600"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en-US" altLang="zh-CN" sz="1600" dirty="0">
                <a:latin typeface="微软雅黑" panose="020B0503020204020204" pitchFamily="34" charset="-122"/>
                <a:ea typeface="微软雅黑" panose="020B0503020204020204" pitchFamily="34" charset="-122"/>
              </a:rPr>
              <a:t>for i←1 to m-1 do    //</a:t>
            </a:r>
            <a:r>
              <a:rPr lang="zh-CN" altLang="en-US" sz="1600" dirty="0">
                <a:latin typeface="微软雅黑" panose="020B0503020204020204" pitchFamily="34" charset="-122"/>
                <a:ea typeface="微软雅黑" panose="020B0503020204020204" pitchFamily="34" charset="-122"/>
              </a:rPr>
              <a:t>求出</a:t>
            </a:r>
            <a:r>
              <a:rPr lang="en-US" altLang="zh-CN" sz="1600" dirty="0">
                <a:latin typeface="微软雅黑" panose="020B0503020204020204" pitchFamily="34" charset="-122"/>
                <a:ea typeface="微软雅黑" panose="020B0503020204020204" pitchFamily="34" charset="-122"/>
              </a:rPr>
              <a:t>next[1]~next[m-1]</a:t>
            </a:r>
            <a:endParaRPr lang="en-US" altLang="zh-CN" sz="1600"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en-US" altLang="zh-CN" sz="1600" dirty="0">
                <a:latin typeface="微软雅黑" panose="020B0503020204020204" pitchFamily="34" charset="-122"/>
                <a:ea typeface="微软雅黑" panose="020B0503020204020204" pitchFamily="34" charset="-122"/>
              </a:rPr>
              <a:t>|  j ← next[i-1]</a:t>
            </a:r>
            <a:endParaRPr lang="en-US" altLang="zh-CN" sz="1600"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en-US" altLang="zh-CN" sz="1600" dirty="0">
                <a:latin typeface="微软雅黑" panose="020B0503020204020204" pitchFamily="34" charset="-122"/>
                <a:ea typeface="微软雅黑" panose="020B0503020204020204" pitchFamily="34" charset="-122"/>
              </a:rPr>
              <a:t>|  while j ≥ 0 </a:t>
            </a:r>
            <a:r>
              <a:rPr lang="zh-CN" altLang="en-US" sz="1600" dirty="0">
                <a:latin typeface="微软雅黑" panose="020B0503020204020204" pitchFamily="34" charset="-122"/>
                <a:ea typeface="微软雅黑" panose="020B0503020204020204" pitchFamily="34" charset="-122"/>
              </a:rPr>
              <a:t>且 </a:t>
            </a:r>
            <a:r>
              <a:rPr lang="en-US" altLang="zh-CN" sz="1600" dirty="0" err="1">
                <a:latin typeface="微软雅黑" panose="020B0503020204020204" pitchFamily="34" charset="-122"/>
                <a:ea typeface="微软雅黑" panose="020B0503020204020204" pitchFamily="34" charset="-122"/>
              </a:rPr>
              <a:t>t.data</a:t>
            </a:r>
            <a:r>
              <a:rPr lang="en-US" altLang="zh-CN" sz="1600" dirty="0">
                <a:latin typeface="微软雅黑" panose="020B0503020204020204" pitchFamily="34" charset="-122"/>
                <a:ea typeface="微软雅黑" panose="020B0503020204020204" pitchFamily="34" charset="-122"/>
              </a:rPr>
              <a:t>[</a:t>
            </a:r>
            <a:r>
              <a:rPr lang="en-US" altLang="zh-CN" sz="1600" dirty="0" err="1">
                <a:latin typeface="微软雅黑" panose="020B0503020204020204" pitchFamily="34" charset="-122"/>
                <a:ea typeface="微软雅黑" panose="020B0503020204020204" pitchFamily="34" charset="-122"/>
              </a:rPr>
              <a:t>i</a:t>
            </a:r>
            <a:r>
              <a:rPr lang="en-US" altLang="zh-CN" sz="1600" dirty="0">
                <a:latin typeface="微软雅黑" panose="020B0503020204020204" pitchFamily="34" charset="-122"/>
                <a:ea typeface="微软雅黑" panose="020B0503020204020204" pitchFamily="34" charset="-122"/>
              </a:rPr>
              <a:t>] ≠ </a:t>
            </a:r>
            <a:r>
              <a:rPr lang="en-US" altLang="zh-CN" sz="1600" dirty="0" err="1">
                <a:latin typeface="微软雅黑" panose="020B0503020204020204" pitchFamily="34" charset="-122"/>
                <a:ea typeface="微软雅黑" panose="020B0503020204020204" pitchFamily="34" charset="-122"/>
              </a:rPr>
              <a:t>t.data</a:t>
            </a:r>
            <a:r>
              <a:rPr lang="en-US" altLang="zh-CN" sz="1600" dirty="0">
                <a:latin typeface="微软雅黑" panose="020B0503020204020204" pitchFamily="34" charset="-122"/>
                <a:ea typeface="微软雅黑" panose="020B0503020204020204" pitchFamily="34" charset="-122"/>
              </a:rPr>
              <a:t>[j+1] do</a:t>
            </a:r>
            <a:endParaRPr lang="en-US" altLang="zh-CN" sz="1600"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en-US" altLang="zh-CN" sz="1600" dirty="0">
                <a:latin typeface="微软雅黑" panose="020B0503020204020204" pitchFamily="34" charset="-122"/>
                <a:ea typeface="微软雅黑" panose="020B0503020204020204" pitchFamily="34" charset="-122"/>
              </a:rPr>
              <a:t>|  |  j ← next[j]</a:t>
            </a:r>
            <a:endParaRPr lang="en-US" altLang="zh-CN" sz="1600"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en-US" altLang="zh-CN" sz="1600" dirty="0">
                <a:latin typeface="微软雅黑" panose="020B0503020204020204" pitchFamily="34" charset="-122"/>
                <a:ea typeface="微软雅黑" panose="020B0503020204020204" pitchFamily="34" charset="-122"/>
              </a:rPr>
              <a:t>|  end</a:t>
            </a:r>
            <a:endParaRPr lang="en-US" altLang="zh-CN" sz="1600"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en-US" altLang="zh-CN" sz="1600" dirty="0">
                <a:latin typeface="微软雅黑" panose="020B0503020204020204" pitchFamily="34" charset="-122"/>
                <a:ea typeface="微软雅黑" panose="020B0503020204020204" pitchFamily="34" charset="-122"/>
              </a:rPr>
              <a:t>|  if </a:t>
            </a:r>
            <a:r>
              <a:rPr lang="en-US" altLang="zh-CN" sz="1600" dirty="0" err="1">
                <a:latin typeface="微软雅黑" panose="020B0503020204020204" pitchFamily="34" charset="-122"/>
                <a:ea typeface="微软雅黑" panose="020B0503020204020204" pitchFamily="34" charset="-122"/>
              </a:rPr>
              <a:t>t.data</a:t>
            </a:r>
            <a:r>
              <a:rPr lang="en-US" altLang="zh-CN" sz="1600" dirty="0">
                <a:latin typeface="微软雅黑" panose="020B0503020204020204" pitchFamily="34" charset="-122"/>
                <a:ea typeface="微软雅黑" panose="020B0503020204020204" pitchFamily="34" charset="-122"/>
              </a:rPr>
              <a:t>[</a:t>
            </a:r>
            <a:r>
              <a:rPr lang="en-US" altLang="zh-CN" sz="1600" dirty="0" err="1">
                <a:latin typeface="微软雅黑" panose="020B0503020204020204" pitchFamily="34" charset="-122"/>
                <a:ea typeface="微软雅黑" panose="020B0503020204020204" pitchFamily="34" charset="-122"/>
              </a:rPr>
              <a:t>i</a:t>
            </a:r>
            <a:r>
              <a:rPr lang="en-US" altLang="zh-CN" sz="1600" dirty="0">
                <a:latin typeface="微软雅黑" panose="020B0503020204020204" pitchFamily="34" charset="-122"/>
                <a:ea typeface="微软雅黑" panose="020B0503020204020204" pitchFamily="34" charset="-122"/>
              </a:rPr>
              <a:t>]=</a:t>
            </a:r>
            <a:r>
              <a:rPr lang="en-US" altLang="zh-CN" sz="1600" dirty="0" err="1">
                <a:latin typeface="微软雅黑" panose="020B0503020204020204" pitchFamily="34" charset="-122"/>
                <a:ea typeface="微软雅黑" panose="020B0503020204020204" pitchFamily="34" charset="-122"/>
              </a:rPr>
              <a:t>t.data</a:t>
            </a:r>
            <a:r>
              <a:rPr lang="en-US" altLang="zh-CN" sz="1600" dirty="0">
                <a:latin typeface="微软雅黑" panose="020B0503020204020204" pitchFamily="34" charset="-122"/>
                <a:ea typeface="微软雅黑" panose="020B0503020204020204" pitchFamily="34" charset="-122"/>
              </a:rPr>
              <a:t>[j+1] then</a:t>
            </a:r>
            <a:endParaRPr lang="en-US" altLang="zh-CN" sz="1600"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en-US" altLang="zh-CN" sz="1600" dirty="0">
                <a:latin typeface="微软雅黑" panose="020B0503020204020204" pitchFamily="34" charset="-122"/>
                <a:ea typeface="微软雅黑" panose="020B0503020204020204" pitchFamily="34" charset="-122"/>
              </a:rPr>
              <a:t>|  |  next[</a:t>
            </a:r>
            <a:r>
              <a:rPr lang="en-US" altLang="zh-CN" sz="1600" dirty="0" err="1">
                <a:latin typeface="微软雅黑" panose="020B0503020204020204" pitchFamily="34" charset="-122"/>
                <a:ea typeface="微软雅黑" panose="020B0503020204020204" pitchFamily="34" charset="-122"/>
              </a:rPr>
              <a:t>i</a:t>
            </a:r>
            <a:r>
              <a:rPr lang="en-US" altLang="zh-CN" sz="1600" dirty="0">
                <a:latin typeface="微软雅黑" panose="020B0503020204020204" pitchFamily="34" charset="-122"/>
                <a:ea typeface="微软雅黑" panose="020B0503020204020204" pitchFamily="34" charset="-122"/>
              </a:rPr>
              <a:t>] ← j+1</a:t>
            </a:r>
            <a:endParaRPr lang="en-US" altLang="zh-CN" sz="1600"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en-US" altLang="zh-CN" sz="1600" dirty="0">
                <a:latin typeface="微软雅黑" panose="020B0503020204020204" pitchFamily="34" charset="-122"/>
                <a:ea typeface="微软雅黑" panose="020B0503020204020204" pitchFamily="34" charset="-122"/>
              </a:rPr>
              <a:t>|  else</a:t>
            </a:r>
            <a:endParaRPr lang="en-US" altLang="zh-CN" sz="1600"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en-US" altLang="zh-CN" sz="1600" dirty="0">
                <a:latin typeface="微软雅黑" panose="020B0503020204020204" pitchFamily="34" charset="-122"/>
                <a:ea typeface="微软雅黑" panose="020B0503020204020204" pitchFamily="34" charset="-122"/>
              </a:rPr>
              <a:t>|  |  next[</a:t>
            </a:r>
            <a:r>
              <a:rPr lang="en-US" altLang="zh-CN" sz="1600" dirty="0" err="1">
                <a:latin typeface="微软雅黑" panose="020B0503020204020204" pitchFamily="34" charset="-122"/>
                <a:ea typeface="微软雅黑" panose="020B0503020204020204" pitchFamily="34" charset="-122"/>
              </a:rPr>
              <a:t>i</a:t>
            </a:r>
            <a:r>
              <a:rPr lang="en-US" altLang="zh-CN" sz="1600" dirty="0">
                <a:latin typeface="微软雅黑" panose="020B0503020204020204" pitchFamily="34" charset="-122"/>
                <a:ea typeface="微软雅黑" panose="020B0503020204020204" pitchFamily="34" charset="-122"/>
              </a:rPr>
              <a:t>] ← -1</a:t>
            </a:r>
            <a:endParaRPr lang="en-US" altLang="zh-CN" sz="1600"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en-US" altLang="zh-CN" sz="1600" dirty="0">
                <a:latin typeface="微软雅黑" panose="020B0503020204020204" pitchFamily="34" charset="-122"/>
                <a:ea typeface="微软雅黑" panose="020B0503020204020204" pitchFamily="34" charset="-122"/>
              </a:rPr>
              <a:t>|  end</a:t>
            </a:r>
            <a:endParaRPr lang="en-US" altLang="zh-CN" sz="1600"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en-US" altLang="zh-CN" sz="1600" dirty="0">
                <a:latin typeface="微软雅黑" panose="020B0503020204020204" pitchFamily="34" charset="-122"/>
                <a:ea typeface="微软雅黑" panose="020B0503020204020204" pitchFamily="34" charset="-122"/>
              </a:rPr>
              <a:t>end</a:t>
            </a:r>
            <a:endParaRPr lang="en-US" altLang="zh-CN" sz="1600"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zh-CN" altLang="zh-CN"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a:t>
            </a:r>
            <a:endParaRPr lang="zh-CN" altLang="zh-CN" dirty="0">
              <a:latin typeface="微软雅黑" panose="020B0503020204020204" pitchFamily="34" charset="-122"/>
              <a:ea typeface="微软雅黑" panose="020B0503020204020204" pitchFamily="34" charset="-122"/>
            </a:endParaRPr>
          </a:p>
        </p:txBody>
      </p:sp>
      <p:sp>
        <p:nvSpPr>
          <p:cNvPr id="7" name="文本框 6"/>
          <p:cNvSpPr txBox="1"/>
          <p:nvPr/>
        </p:nvSpPr>
        <p:spPr>
          <a:xfrm>
            <a:off x="702945" y="1306195"/>
            <a:ext cx="4531995" cy="4804410"/>
          </a:xfrm>
          <a:prstGeom prst="rect">
            <a:avLst/>
          </a:prstGeom>
          <a:noFill/>
        </p:spPr>
        <p:txBody>
          <a:bodyPr wrap="square" rtlCol="0" anchor="t">
            <a:noAutofit/>
          </a:bodyPr>
          <a:p>
            <a:pPr marL="285750" indent="-285750" algn="just">
              <a:lnSpc>
                <a:spcPct val="150000"/>
              </a:lnSpc>
              <a:buFont typeface="Wingdings" panose="05000000000000000000" charset="0"/>
              <a:buChar char="n"/>
            </a:pPr>
            <a:r>
              <a:rPr lang="zh-CN" altLang="en-US" sz="2000" dirty="0">
                <a:latin typeface="微软雅黑" panose="020B0503020204020204" pitchFamily="34" charset="-122"/>
                <a:ea typeface="微软雅黑" panose="020B0503020204020204" pitchFamily="34" charset="-122"/>
                <a:sym typeface="+mn-ea"/>
              </a:rPr>
              <a:t>设j=next[i-1]，则问题变为求子串t[0...j]的最长公共前后缀长度next[j+1]，而next[j+1]可由同样的方法求得，即如果t[j]与t[next[j-1]+1]相等，则next[j]=next[j-1]+1，否则next[j]=next[next[j-1]+1]，设j'为next[j-1]，继续按同样的方法求next[j']，直到t[j']与t[next[j'-1]+1]相等或j'不合法即小于0为止。</a:t>
            </a:r>
            <a:endParaRPr lang="zh-CN" altLang="en-US" sz="2000" dirty="0">
              <a:latin typeface="微软雅黑" panose="020B0503020204020204" pitchFamily="34" charset="-122"/>
              <a:ea typeface="微软雅黑" panose="020B0503020204020204" pitchFamily="34" charset="-122"/>
              <a:sym typeface="+mn-ea"/>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2800" dirty="0"/>
              <a:t>KMP</a:t>
            </a:r>
            <a:r>
              <a:rPr lang="zh-CN" altLang="en-US" sz="2800" dirty="0"/>
              <a:t>算法</a:t>
            </a:r>
            <a:endParaRPr lang="zh-CN" altLang="en-US" dirty="0"/>
          </a:p>
        </p:txBody>
      </p:sp>
      <p:sp>
        <p:nvSpPr>
          <p:cNvPr id="3" name="副标题 2"/>
          <p:cNvSpPr>
            <a:spLocks noGrp="1"/>
          </p:cNvSpPr>
          <p:nvPr>
            <p:ph type="subTitle" idx="1"/>
          </p:nvPr>
        </p:nvSpPr>
        <p:spPr/>
        <p:txBody>
          <a:bodyPr/>
          <a:lstStyle/>
          <a:p>
            <a:r>
              <a:rPr lang="en-US" altLang="zh-CN" dirty="0"/>
              <a:t>4.4  </a:t>
            </a:r>
            <a:r>
              <a:rPr lang="zh-CN" altLang="en-US" dirty="0"/>
              <a:t>字符串的模式匹配</a:t>
            </a:r>
            <a:endParaRPr lang="zh-CN" altLang="en-US" dirty="0"/>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endParaRPr lang="zh-CN" altLang="en-US" dirty="0"/>
          </a:p>
        </p:txBody>
      </p:sp>
      <p:sp>
        <p:nvSpPr>
          <p:cNvPr id="5" name="内容占位符 4"/>
          <p:cNvSpPr>
            <a:spLocks noGrp="1"/>
          </p:cNvSpPr>
          <p:nvPr>
            <p:ph idx="11"/>
          </p:nvPr>
        </p:nvSpPr>
        <p:spPr>
          <a:xfrm>
            <a:off x="584225" y="1248371"/>
            <a:ext cx="5406389" cy="5141634"/>
          </a:xfrm>
        </p:spPr>
        <p:txBody>
          <a:bodyPr>
            <a:normAutofit/>
          </a:bodyPr>
          <a:lstStyle/>
          <a:p>
            <a:pPr>
              <a:lnSpc>
                <a:spcPct val="150000"/>
              </a:lnSpc>
            </a:pPr>
            <a:r>
              <a:rPr lang="en-US" altLang="zh-CN" b="1" dirty="0"/>
              <a:t>KMP</a:t>
            </a:r>
            <a:r>
              <a:rPr lang="zh-CN" altLang="en-US" b="1" dirty="0"/>
              <a:t>算法流程：</a:t>
            </a:r>
            <a:r>
              <a:rPr lang="zh-CN" altLang="en-US" dirty="0"/>
              <a:t>在</a:t>
            </a:r>
            <a:r>
              <a:rPr lang="en-US" altLang="zh-CN" dirty="0"/>
              <a:t>next</a:t>
            </a:r>
            <a:r>
              <a:rPr lang="zh-CN" altLang="en-US" dirty="0"/>
              <a:t>数组的基础上，在目标串与模式串在模式串的第</a:t>
            </a:r>
            <a:r>
              <a:rPr lang="en-US" altLang="zh-CN" dirty="0" err="1"/>
              <a:t>i</a:t>
            </a:r>
            <a:r>
              <a:rPr lang="zh-CN" altLang="en-US" dirty="0"/>
              <a:t>位失配时，将模式串右移，从模式串的第</a:t>
            </a:r>
            <a:r>
              <a:rPr lang="en-US" altLang="zh-CN" dirty="0"/>
              <a:t>next[i-1]+1</a:t>
            </a:r>
            <a:r>
              <a:rPr lang="zh-CN" altLang="en-US" dirty="0"/>
              <a:t>位开始进行匹配，并不断执行以上步骤直到字符串末尾。</a:t>
            </a:r>
            <a:endParaRPr lang="en-US" altLang="zh-CN" dirty="0"/>
          </a:p>
          <a:p>
            <a:pPr>
              <a:lnSpc>
                <a:spcPct val="150000"/>
              </a:lnSpc>
            </a:pPr>
            <a:endParaRPr lang="en-US" altLang="zh-CN" dirty="0"/>
          </a:p>
          <a:p>
            <a:pPr>
              <a:lnSpc>
                <a:spcPct val="150000"/>
              </a:lnSpc>
            </a:pPr>
            <a:r>
              <a:rPr lang="zh-CN" altLang="en-US" b="1" dirty="0"/>
              <a:t>时间复杂度</a:t>
            </a:r>
            <a:r>
              <a:rPr lang="zh-CN" altLang="en-US" dirty="0"/>
              <a:t>：算法执行过程中目标串只向右移动，比较的复杂度为</a:t>
            </a:r>
            <a:r>
              <a:rPr lang="en-US" altLang="zh-CN" dirty="0"/>
              <a:t>O(n)</a:t>
            </a:r>
            <a:r>
              <a:rPr lang="zh-CN" altLang="en-US" dirty="0"/>
              <a:t>。计算</a:t>
            </a:r>
            <a:r>
              <a:rPr lang="en-US" altLang="zh-CN" dirty="0"/>
              <a:t>next</a:t>
            </a:r>
            <a:r>
              <a:rPr lang="zh-CN" altLang="en-US" dirty="0"/>
              <a:t>数组的复杂度为</a:t>
            </a:r>
            <a:r>
              <a:rPr lang="en-US" altLang="zh-CN" dirty="0"/>
              <a:t>O(m)</a:t>
            </a:r>
            <a:r>
              <a:rPr lang="zh-CN" altLang="en-US" dirty="0"/>
              <a:t>，其中</a:t>
            </a:r>
            <a:r>
              <a:rPr lang="en-US" altLang="zh-CN" dirty="0"/>
              <a:t>m</a:t>
            </a:r>
            <a:r>
              <a:rPr lang="zh-CN" altLang="en-US" dirty="0"/>
              <a:t>为模式串的长度，故</a:t>
            </a:r>
            <a:r>
              <a:rPr lang="en-US" altLang="zh-CN" dirty="0"/>
              <a:t>KMP</a:t>
            </a:r>
            <a:r>
              <a:rPr lang="zh-CN" altLang="en-US" dirty="0"/>
              <a:t>算法的时间复杂度为</a:t>
            </a:r>
            <a:r>
              <a:rPr lang="en-US" altLang="zh-CN" b="1" dirty="0"/>
              <a:t>O(</a:t>
            </a:r>
            <a:r>
              <a:rPr lang="en-US" altLang="zh-CN" b="1" dirty="0" err="1"/>
              <a:t>n+m</a:t>
            </a:r>
            <a:r>
              <a:rPr lang="en-US" altLang="zh-CN" b="1" dirty="0"/>
              <a:t>)</a:t>
            </a:r>
            <a:endParaRPr lang="en-US" altLang="zh-CN" b="1" dirty="0"/>
          </a:p>
        </p:txBody>
      </p:sp>
      <p:sp>
        <p:nvSpPr>
          <p:cNvPr id="6" name="任意多边形: 形状 5"/>
          <p:cNvSpPr/>
          <p:nvPr/>
        </p:nvSpPr>
        <p:spPr>
          <a:xfrm>
            <a:off x="6201387" y="1083906"/>
            <a:ext cx="4983480" cy="5760720"/>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lvl="0" eaLnBrk="0" fontAlgn="base" hangingPunct="0">
              <a:spcBef>
                <a:spcPct val="0"/>
              </a:spcBef>
              <a:spcAft>
                <a:spcPct val="0"/>
              </a:spcAft>
            </a:pPr>
            <a:r>
              <a:rPr lang="zh-CN" altLang="en-US" sz="1400" dirty="0">
                <a:latin typeface="微软雅黑" panose="020B0503020204020204" pitchFamily="34" charset="-122"/>
                <a:ea typeface="微软雅黑" panose="020B0503020204020204" pitchFamily="34" charset="-122"/>
              </a:rPr>
              <a:t>算法</a:t>
            </a:r>
            <a:r>
              <a:rPr lang="en-US" altLang="zh-CN" sz="1400" dirty="0">
                <a:latin typeface="微软雅黑" panose="020B0503020204020204" pitchFamily="34" charset="-122"/>
                <a:ea typeface="微软雅黑" panose="020B0503020204020204" pitchFamily="34" charset="-122"/>
              </a:rPr>
              <a:t>4-14  </a:t>
            </a:r>
            <a:r>
              <a:rPr lang="zh-CN" altLang="en-US" sz="1400" dirty="0">
                <a:latin typeface="微软雅黑" panose="020B0503020204020204" pitchFamily="34" charset="-122"/>
                <a:ea typeface="微软雅黑" panose="020B0503020204020204" pitchFamily="34" charset="-122"/>
              </a:rPr>
              <a:t>字符串匹配的</a:t>
            </a:r>
            <a:r>
              <a:rPr lang="en-US" altLang="zh-CN" sz="1400" dirty="0">
                <a:latin typeface="微软雅黑" panose="020B0503020204020204" pitchFamily="34" charset="-122"/>
                <a:ea typeface="微软雅黑" panose="020B0503020204020204" pitchFamily="34" charset="-122"/>
              </a:rPr>
              <a:t>KMP</a:t>
            </a:r>
            <a:r>
              <a:rPr lang="zh-CN" altLang="en-US" sz="1400" dirty="0">
                <a:latin typeface="微软雅黑" panose="020B0503020204020204" pitchFamily="34" charset="-122"/>
                <a:ea typeface="微软雅黑" panose="020B0503020204020204" pitchFamily="34" charset="-122"/>
              </a:rPr>
              <a:t>算法</a:t>
            </a:r>
            <a:r>
              <a:rPr lang="en-US" altLang="zh-CN" sz="1400" dirty="0" err="1">
                <a:latin typeface="微软雅黑" panose="020B0503020204020204" pitchFamily="34" charset="-122"/>
                <a:ea typeface="微软雅黑" panose="020B0503020204020204" pitchFamily="34" charset="-122"/>
              </a:rPr>
              <a:t>PatternMatchKMP</a:t>
            </a:r>
            <a:r>
              <a:rPr lang="en-US" altLang="zh-CN" sz="1400" dirty="0">
                <a:latin typeface="微软雅黑" panose="020B0503020204020204" pitchFamily="34" charset="-122"/>
                <a:ea typeface="微软雅黑" panose="020B0503020204020204" pitchFamily="34" charset="-122"/>
              </a:rPr>
              <a:t>(s, t)</a:t>
            </a:r>
            <a:endParaRPr lang="en-US" altLang="zh-CN" sz="1400"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zh-CN" altLang="zh-CN" sz="1400" dirty="0">
                <a:latin typeface="微软雅黑" panose="020B0503020204020204" pitchFamily="34" charset="-122"/>
                <a:ea typeface="微软雅黑" panose="020B0503020204020204" pitchFamily="34" charset="-122"/>
              </a:rPr>
              <a:t>————————————————————</a:t>
            </a:r>
            <a:r>
              <a:rPr lang="en-US" altLang="zh-CN" sz="1400" dirty="0">
                <a:latin typeface="微软雅黑" panose="020B0503020204020204" pitchFamily="34" charset="-122"/>
                <a:ea typeface="微软雅黑" panose="020B0503020204020204" pitchFamily="34" charset="-122"/>
              </a:rPr>
              <a:t>————</a:t>
            </a:r>
            <a:endParaRPr lang="zh-CN" altLang="zh-CN" sz="1400"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zh-CN" altLang="en-US" sz="1400" dirty="0">
                <a:latin typeface="微软雅黑" panose="020B0503020204020204" pitchFamily="34" charset="-122"/>
                <a:ea typeface="微软雅黑" panose="020B0503020204020204" pitchFamily="34" charset="-122"/>
              </a:rPr>
              <a:t>输入：目标串</a:t>
            </a:r>
            <a:r>
              <a:rPr lang="en-US" altLang="zh-CN" sz="1400" dirty="0">
                <a:latin typeface="微软雅黑" panose="020B0503020204020204" pitchFamily="34" charset="-122"/>
                <a:ea typeface="微软雅黑" panose="020B0503020204020204" pitchFamily="34" charset="-122"/>
              </a:rPr>
              <a:t>s</a:t>
            </a:r>
            <a:r>
              <a:rPr lang="zh-CN" altLang="en-US" sz="1400" dirty="0">
                <a:latin typeface="微软雅黑" panose="020B0503020204020204" pitchFamily="34" charset="-122"/>
                <a:ea typeface="微软雅黑" panose="020B0503020204020204" pitchFamily="34" charset="-122"/>
              </a:rPr>
              <a:t>，模式串</a:t>
            </a:r>
            <a:r>
              <a:rPr lang="en-US" altLang="zh-CN" sz="1400" dirty="0">
                <a:latin typeface="微软雅黑" panose="020B0503020204020204" pitchFamily="34" charset="-122"/>
                <a:ea typeface="微软雅黑" panose="020B0503020204020204" pitchFamily="34" charset="-122"/>
              </a:rPr>
              <a:t>t</a:t>
            </a:r>
            <a:endParaRPr lang="en-US" altLang="zh-CN" sz="1400"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zh-CN" altLang="en-US" sz="1400" dirty="0">
                <a:latin typeface="微软雅黑" panose="020B0503020204020204" pitchFamily="34" charset="-122"/>
                <a:ea typeface="微软雅黑" panose="020B0503020204020204" pitchFamily="34" charset="-122"/>
              </a:rPr>
              <a:t>输出：返回首个有效匹配位置</a:t>
            </a:r>
            <a:r>
              <a:rPr lang="en-US" altLang="zh-CN" sz="1400" dirty="0">
                <a:latin typeface="微软雅黑" panose="020B0503020204020204" pitchFamily="34" charset="-122"/>
                <a:ea typeface="微软雅黑" panose="020B0503020204020204" pitchFamily="34" charset="-122"/>
              </a:rPr>
              <a:t>p</a:t>
            </a:r>
            <a:r>
              <a:rPr lang="zh-CN" altLang="en-US" sz="1400" dirty="0">
                <a:latin typeface="微软雅黑" panose="020B0503020204020204" pitchFamily="34" charset="-122"/>
                <a:ea typeface="微软雅黑" panose="020B0503020204020204" pitchFamily="34" charset="-122"/>
              </a:rPr>
              <a:t>，匹配失败则返回</a:t>
            </a:r>
            <a:r>
              <a:rPr lang="en-US" altLang="zh-CN" sz="1400" dirty="0">
                <a:latin typeface="微软雅黑" panose="020B0503020204020204" pitchFamily="34" charset="-122"/>
                <a:ea typeface="微软雅黑" panose="020B0503020204020204" pitchFamily="34" charset="-122"/>
              </a:rPr>
              <a:t>NIL</a:t>
            </a:r>
            <a:endParaRPr lang="en-US" altLang="zh-CN" sz="1400"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en-US" altLang="zh-CN" sz="1400" dirty="0">
                <a:latin typeface="微软雅黑" panose="020B0503020204020204" pitchFamily="34" charset="-122"/>
                <a:ea typeface="微软雅黑" panose="020B0503020204020204" pitchFamily="34" charset="-122"/>
              </a:rPr>
              <a:t>n ← </a:t>
            </a:r>
            <a:r>
              <a:rPr lang="en-US" altLang="zh-CN" sz="1400" dirty="0" err="1">
                <a:latin typeface="微软雅黑" panose="020B0503020204020204" pitchFamily="34" charset="-122"/>
                <a:ea typeface="微软雅黑" panose="020B0503020204020204" pitchFamily="34" charset="-122"/>
              </a:rPr>
              <a:t>s.length</a:t>
            </a:r>
            <a:endParaRPr lang="en-US" altLang="zh-CN" sz="1400"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en-US" altLang="zh-CN" sz="1400" dirty="0">
                <a:latin typeface="微软雅黑" panose="020B0503020204020204" pitchFamily="34" charset="-122"/>
                <a:ea typeface="微软雅黑" panose="020B0503020204020204" pitchFamily="34" charset="-122"/>
              </a:rPr>
              <a:t>m ← </a:t>
            </a:r>
            <a:r>
              <a:rPr lang="en-US" altLang="zh-CN" sz="1400" dirty="0" err="1">
                <a:latin typeface="微软雅黑" panose="020B0503020204020204" pitchFamily="34" charset="-122"/>
                <a:ea typeface="微软雅黑" panose="020B0503020204020204" pitchFamily="34" charset="-122"/>
              </a:rPr>
              <a:t>t.length</a:t>
            </a:r>
            <a:endParaRPr lang="en-US" altLang="zh-CN" sz="1400"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en-US" altLang="zh-CN" sz="1400" dirty="0">
                <a:latin typeface="微软雅黑" panose="020B0503020204020204" pitchFamily="34" charset="-122"/>
                <a:ea typeface="微软雅黑" panose="020B0503020204020204" pitchFamily="34" charset="-122"/>
              </a:rPr>
              <a:t>p ← NIL</a:t>
            </a:r>
            <a:endParaRPr lang="en-US" altLang="zh-CN" sz="1400"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en-US" altLang="zh-CN" sz="1400" dirty="0">
                <a:latin typeface="微软雅黑" panose="020B0503020204020204" pitchFamily="34" charset="-122"/>
                <a:ea typeface="微软雅黑" panose="020B0503020204020204" pitchFamily="34" charset="-122"/>
              </a:rPr>
              <a:t>if n ≥ m then</a:t>
            </a:r>
            <a:endParaRPr lang="en-US" altLang="zh-CN" sz="1400"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en-US" altLang="zh-CN" sz="1400" dirty="0">
                <a:latin typeface="微软雅黑" panose="020B0503020204020204" pitchFamily="34" charset="-122"/>
                <a:ea typeface="微软雅黑" panose="020B0503020204020204" pitchFamily="34" charset="-122"/>
              </a:rPr>
              <a:t>|  </a:t>
            </a:r>
            <a:r>
              <a:rPr lang="en-US" altLang="zh-CN" sz="1400" dirty="0" err="1">
                <a:latin typeface="微软雅黑" panose="020B0503020204020204" pitchFamily="34" charset="-122"/>
                <a:ea typeface="微软雅黑" panose="020B0503020204020204" pitchFamily="34" charset="-122"/>
              </a:rPr>
              <a:t>GetNext</a:t>
            </a:r>
            <a:r>
              <a:rPr lang="en-US" altLang="zh-CN" sz="1400" dirty="0">
                <a:latin typeface="微软雅黑" panose="020B0503020204020204" pitchFamily="34" charset="-122"/>
                <a:ea typeface="微软雅黑" panose="020B0503020204020204" pitchFamily="34" charset="-122"/>
              </a:rPr>
              <a:t> (t, next)</a:t>
            </a:r>
            <a:endParaRPr lang="en-US" altLang="zh-CN" sz="1400"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en-US" altLang="zh-CN" sz="1400" dirty="0">
                <a:latin typeface="微软雅黑" panose="020B0503020204020204" pitchFamily="34" charset="-122"/>
                <a:ea typeface="微软雅黑" panose="020B0503020204020204" pitchFamily="34" charset="-122"/>
              </a:rPr>
              <a:t>|  </a:t>
            </a:r>
            <a:r>
              <a:rPr lang="en-US" altLang="zh-CN" sz="1400" dirty="0" err="1">
                <a:latin typeface="微软雅黑" panose="020B0503020204020204" pitchFamily="34" charset="-122"/>
                <a:ea typeface="微软雅黑" panose="020B0503020204020204" pitchFamily="34" charset="-122"/>
              </a:rPr>
              <a:t>i</a:t>
            </a:r>
            <a:r>
              <a:rPr lang="en-US" altLang="zh-CN" sz="1400" dirty="0">
                <a:latin typeface="微软雅黑" panose="020B0503020204020204" pitchFamily="34" charset="-122"/>
                <a:ea typeface="微软雅黑" panose="020B0503020204020204" pitchFamily="34" charset="-122"/>
              </a:rPr>
              <a:t> ← 0</a:t>
            </a:r>
            <a:endParaRPr lang="en-US" altLang="zh-CN" sz="1400"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en-US" altLang="zh-CN" sz="1400" dirty="0">
                <a:latin typeface="微软雅黑" panose="020B0503020204020204" pitchFamily="34" charset="-122"/>
                <a:ea typeface="微软雅黑" panose="020B0503020204020204" pitchFamily="34" charset="-122"/>
              </a:rPr>
              <a:t>|  j ← 0</a:t>
            </a:r>
            <a:endParaRPr lang="en-US" altLang="zh-CN" sz="1400"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en-US" altLang="zh-CN" sz="1400" dirty="0">
                <a:latin typeface="微软雅黑" panose="020B0503020204020204" pitchFamily="34" charset="-122"/>
                <a:ea typeface="微软雅黑" panose="020B0503020204020204" pitchFamily="34" charset="-122"/>
              </a:rPr>
              <a:t>|  while j&lt;n</a:t>
            </a:r>
            <a:r>
              <a:rPr lang="zh-CN" altLang="en-US" sz="1400" dirty="0">
                <a:latin typeface="微软雅黑" panose="020B0503020204020204" pitchFamily="34" charset="-122"/>
                <a:ea typeface="微软雅黑" panose="020B0503020204020204" pitchFamily="34" charset="-122"/>
              </a:rPr>
              <a:t>且</a:t>
            </a:r>
            <a:r>
              <a:rPr lang="en-US" altLang="zh-CN" sz="1400" dirty="0" err="1">
                <a:latin typeface="微软雅黑" panose="020B0503020204020204" pitchFamily="34" charset="-122"/>
                <a:ea typeface="微软雅黑" panose="020B0503020204020204" pitchFamily="34" charset="-122"/>
              </a:rPr>
              <a:t>i</a:t>
            </a:r>
            <a:r>
              <a:rPr lang="en-US" altLang="zh-CN" sz="1400" dirty="0">
                <a:latin typeface="微软雅黑" panose="020B0503020204020204" pitchFamily="34" charset="-122"/>
                <a:ea typeface="微软雅黑" panose="020B0503020204020204" pitchFamily="34" charset="-122"/>
              </a:rPr>
              <a:t>&lt;m do</a:t>
            </a:r>
            <a:endParaRPr lang="en-US" altLang="zh-CN" sz="1400"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en-US" altLang="zh-CN" sz="1400" dirty="0">
                <a:latin typeface="微软雅黑" panose="020B0503020204020204" pitchFamily="34" charset="-122"/>
                <a:ea typeface="微软雅黑" panose="020B0503020204020204" pitchFamily="34" charset="-122"/>
              </a:rPr>
              <a:t>|  |  if </a:t>
            </a:r>
            <a:r>
              <a:rPr lang="en-US" altLang="zh-CN" sz="1400" dirty="0" err="1">
                <a:latin typeface="微软雅黑" panose="020B0503020204020204" pitchFamily="34" charset="-122"/>
                <a:ea typeface="微软雅黑" panose="020B0503020204020204" pitchFamily="34" charset="-122"/>
              </a:rPr>
              <a:t>s.data</a:t>
            </a:r>
            <a:r>
              <a:rPr lang="en-US" altLang="zh-CN" sz="1400" dirty="0">
                <a:latin typeface="微软雅黑" panose="020B0503020204020204" pitchFamily="34" charset="-122"/>
                <a:ea typeface="微软雅黑" panose="020B0503020204020204" pitchFamily="34" charset="-122"/>
              </a:rPr>
              <a:t>[j]=</a:t>
            </a:r>
            <a:r>
              <a:rPr lang="en-US" altLang="zh-CN" sz="1400" dirty="0" err="1">
                <a:latin typeface="微软雅黑" panose="020B0503020204020204" pitchFamily="34" charset="-122"/>
                <a:ea typeface="微软雅黑" panose="020B0503020204020204" pitchFamily="34" charset="-122"/>
              </a:rPr>
              <a:t>t.data</a:t>
            </a:r>
            <a:r>
              <a:rPr lang="en-US" altLang="zh-CN" sz="1400" dirty="0">
                <a:latin typeface="微软雅黑" panose="020B0503020204020204" pitchFamily="34" charset="-122"/>
                <a:ea typeface="微软雅黑" panose="020B0503020204020204" pitchFamily="34" charset="-122"/>
              </a:rPr>
              <a:t>[</a:t>
            </a:r>
            <a:r>
              <a:rPr lang="en-US" altLang="zh-CN" sz="1400" dirty="0" err="1">
                <a:latin typeface="微软雅黑" panose="020B0503020204020204" pitchFamily="34" charset="-122"/>
                <a:ea typeface="微软雅黑" panose="020B0503020204020204" pitchFamily="34" charset="-122"/>
              </a:rPr>
              <a:t>i</a:t>
            </a:r>
            <a:r>
              <a:rPr lang="en-US" altLang="zh-CN" sz="1400" dirty="0">
                <a:latin typeface="微软雅黑" panose="020B0503020204020204" pitchFamily="34" charset="-122"/>
                <a:ea typeface="微软雅黑" panose="020B0503020204020204" pitchFamily="34" charset="-122"/>
              </a:rPr>
              <a:t>] then</a:t>
            </a:r>
            <a:endParaRPr lang="en-US" altLang="zh-CN" sz="1400"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en-US" altLang="zh-CN" sz="1400" dirty="0">
                <a:latin typeface="微软雅黑" panose="020B0503020204020204" pitchFamily="34" charset="-122"/>
                <a:ea typeface="微软雅黑" panose="020B0503020204020204" pitchFamily="34" charset="-122"/>
              </a:rPr>
              <a:t>|  |  |  </a:t>
            </a:r>
            <a:r>
              <a:rPr lang="en-US" altLang="zh-CN" sz="1400" dirty="0" err="1">
                <a:latin typeface="微软雅黑" panose="020B0503020204020204" pitchFamily="34" charset="-122"/>
                <a:ea typeface="微软雅黑" panose="020B0503020204020204" pitchFamily="34" charset="-122"/>
              </a:rPr>
              <a:t>i</a:t>
            </a:r>
            <a:r>
              <a:rPr lang="en-US" altLang="zh-CN" sz="1400" dirty="0">
                <a:latin typeface="微软雅黑" panose="020B0503020204020204" pitchFamily="34" charset="-122"/>
                <a:ea typeface="微软雅黑" panose="020B0503020204020204" pitchFamily="34" charset="-122"/>
              </a:rPr>
              <a:t> ← i+1</a:t>
            </a:r>
            <a:endParaRPr lang="en-US" altLang="zh-CN" sz="1400"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en-US" altLang="zh-CN" sz="1400" dirty="0">
                <a:latin typeface="微软雅黑" panose="020B0503020204020204" pitchFamily="34" charset="-122"/>
                <a:ea typeface="微软雅黑" panose="020B0503020204020204" pitchFamily="34" charset="-122"/>
              </a:rPr>
              <a:t>|  |  |  j ← j+1</a:t>
            </a:r>
            <a:endParaRPr lang="en-US" altLang="zh-CN" sz="1400"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en-US" altLang="zh-CN" sz="1400" dirty="0">
                <a:latin typeface="微软雅黑" panose="020B0503020204020204" pitchFamily="34" charset="-122"/>
                <a:ea typeface="微软雅黑" panose="020B0503020204020204" pitchFamily="34" charset="-122"/>
              </a:rPr>
              <a:t>|  |  else if </a:t>
            </a:r>
            <a:r>
              <a:rPr lang="en-US" altLang="zh-CN" sz="1400" dirty="0" err="1">
                <a:latin typeface="微软雅黑" panose="020B0503020204020204" pitchFamily="34" charset="-122"/>
                <a:ea typeface="微软雅黑" panose="020B0503020204020204" pitchFamily="34" charset="-122"/>
              </a:rPr>
              <a:t>i</a:t>
            </a:r>
            <a:r>
              <a:rPr lang="en-US" altLang="zh-CN" sz="1400" dirty="0">
                <a:latin typeface="微软雅黑" panose="020B0503020204020204" pitchFamily="34" charset="-122"/>
                <a:ea typeface="微软雅黑" panose="020B0503020204020204" pitchFamily="34" charset="-122"/>
              </a:rPr>
              <a:t>&gt;0 then</a:t>
            </a:r>
            <a:endParaRPr lang="en-US" altLang="zh-CN" sz="1400"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en-US" altLang="zh-CN" sz="1400" dirty="0">
                <a:latin typeface="微软雅黑" panose="020B0503020204020204" pitchFamily="34" charset="-122"/>
                <a:ea typeface="微软雅黑" panose="020B0503020204020204" pitchFamily="34" charset="-122"/>
              </a:rPr>
              <a:t>|  |  |  </a:t>
            </a:r>
            <a:r>
              <a:rPr lang="en-US" altLang="zh-CN" sz="1400" dirty="0" err="1">
                <a:latin typeface="微软雅黑" panose="020B0503020204020204" pitchFamily="34" charset="-122"/>
                <a:ea typeface="微软雅黑" panose="020B0503020204020204" pitchFamily="34" charset="-122"/>
              </a:rPr>
              <a:t>i</a:t>
            </a:r>
            <a:r>
              <a:rPr lang="en-US" altLang="zh-CN" sz="1400" dirty="0">
                <a:latin typeface="微软雅黑" panose="020B0503020204020204" pitchFamily="34" charset="-122"/>
                <a:ea typeface="微软雅黑" panose="020B0503020204020204" pitchFamily="34" charset="-122"/>
              </a:rPr>
              <a:t> ← next[i-1]+1</a:t>
            </a:r>
            <a:endParaRPr lang="en-US" altLang="zh-CN" sz="1400"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en-US" altLang="zh-CN" sz="1400" dirty="0">
                <a:latin typeface="微软雅黑" panose="020B0503020204020204" pitchFamily="34" charset="-122"/>
                <a:ea typeface="微软雅黑" panose="020B0503020204020204" pitchFamily="34" charset="-122"/>
              </a:rPr>
              <a:t>|  |  else</a:t>
            </a:r>
            <a:endParaRPr lang="en-US" altLang="zh-CN" sz="1400"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en-US" altLang="zh-CN" sz="1400" dirty="0">
                <a:latin typeface="微软雅黑" panose="020B0503020204020204" pitchFamily="34" charset="-122"/>
                <a:ea typeface="微软雅黑" panose="020B0503020204020204" pitchFamily="34" charset="-122"/>
              </a:rPr>
              <a:t>|  |  |  j ← j+1</a:t>
            </a:r>
            <a:endParaRPr lang="en-US" altLang="zh-CN" sz="1400"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en-US" altLang="zh-CN" sz="1400" dirty="0">
                <a:latin typeface="微软雅黑" panose="020B0503020204020204" pitchFamily="34" charset="-122"/>
                <a:ea typeface="微软雅黑" panose="020B0503020204020204" pitchFamily="34" charset="-122"/>
              </a:rPr>
              <a:t>|  |  end</a:t>
            </a:r>
            <a:endParaRPr lang="en-US" altLang="zh-CN" sz="1400"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en-US" altLang="zh-CN" sz="1400" dirty="0">
                <a:latin typeface="微软雅黑" panose="020B0503020204020204" pitchFamily="34" charset="-122"/>
                <a:ea typeface="微软雅黑" panose="020B0503020204020204" pitchFamily="34" charset="-122"/>
              </a:rPr>
              <a:t>|  end</a:t>
            </a:r>
            <a:endParaRPr lang="en-US" altLang="zh-CN" sz="1400"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en-US" altLang="zh-CN" sz="1400" dirty="0">
                <a:latin typeface="微软雅黑" panose="020B0503020204020204" pitchFamily="34" charset="-122"/>
                <a:ea typeface="微软雅黑" panose="020B0503020204020204" pitchFamily="34" charset="-122"/>
              </a:rPr>
              <a:t>|  if </a:t>
            </a:r>
            <a:r>
              <a:rPr lang="en-US" altLang="zh-CN" sz="1400" dirty="0" err="1">
                <a:latin typeface="微软雅黑" panose="020B0503020204020204" pitchFamily="34" charset="-122"/>
                <a:ea typeface="微软雅黑" panose="020B0503020204020204" pitchFamily="34" charset="-122"/>
              </a:rPr>
              <a:t>i</a:t>
            </a:r>
            <a:r>
              <a:rPr lang="en-US" altLang="zh-CN" sz="1400" dirty="0">
                <a:latin typeface="微软雅黑" panose="020B0503020204020204" pitchFamily="34" charset="-122"/>
                <a:ea typeface="微软雅黑" panose="020B0503020204020204" pitchFamily="34" charset="-122"/>
              </a:rPr>
              <a:t>=m then</a:t>
            </a:r>
            <a:endParaRPr lang="en-US" altLang="zh-CN" sz="1400"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en-US" altLang="zh-CN" sz="1400" dirty="0">
                <a:latin typeface="微软雅黑" panose="020B0503020204020204" pitchFamily="34" charset="-122"/>
                <a:ea typeface="微软雅黑" panose="020B0503020204020204" pitchFamily="34" charset="-122"/>
              </a:rPr>
              <a:t>|  |  p ← j-m</a:t>
            </a:r>
            <a:endParaRPr lang="en-US" altLang="zh-CN" sz="1400"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en-US" altLang="zh-CN" sz="1400" dirty="0">
                <a:latin typeface="微软雅黑" panose="020B0503020204020204" pitchFamily="34" charset="-122"/>
                <a:ea typeface="微软雅黑" panose="020B0503020204020204" pitchFamily="34" charset="-122"/>
              </a:rPr>
              <a:t>|  end</a:t>
            </a:r>
            <a:endParaRPr lang="en-US" altLang="zh-CN" sz="1400"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en-US" altLang="zh-CN" sz="1400" dirty="0">
                <a:latin typeface="微软雅黑" panose="020B0503020204020204" pitchFamily="34" charset="-122"/>
                <a:ea typeface="微软雅黑" panose="020B0503020204020204" pitchFamily="34" charset="-122"/>
              </a:rPr>
              <a:t>end</a:t>
            </a:r>
            <a:endParaRPr lang="en-US" altLang="zh-CN" sz="1400"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en-US" altLang="zh-CN" sz="1400" dirty="0">
                <a:latin typeface="微软雅黑" panose="020B0503020204020204" pitchFamily="34" charset="-122"/>
                <a:ea typeface="微软雅黑" panose="020B0503020204020204" pitchFamily="34" charset="-122"/>
              </a:rPr>
              <a:t>return p</a:t>
            </a:r>
            <a:endParaRPr lang="en-US" altLang="zh-CN" sz="1400" dirty="0">
              <a:latin typeface="微软雅黑" panose="020B0503020204020204" pitchFamily="34" charset="-122"/>
              <a:ea typeface="微软雅黑" panose="020B0503020204020204" pitchFamily="34" charset="-122"/>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2800" dirty="0"/>
              <a:t>BM</a:t>
            </a:r>
            <a:r>
              <a:rPr lang="zh-CN" altLang="en-US" sz="2800" dirty="0"/>
              <a:t>算法</a:t>
            </a:r>
            <a:r>
              <a:rPr lang="en-US" altLang="zh-CN" sz="2800" dirty="0"/>
              <a:t>*</a:t>
            </a:r>
            <a:endParaRPr lang="zh-CN" altLang="en-US" dirty="0"/>
          </a:p>
        </p:txBody>
      </p:sp>
      <p:sp>
        <p:nvSpPr>
          <p:cNvPr id="3" name="副标题 2"/>
          <p:cNvSpPr>
            <a:spLocks noGrp="1"/>
          </p:cNvSpPr>
          <p:nvPr>
            <p:ph type="subTitle" idx="1"/>
          </p:nvPr>
        </p:nvSpPr>
        <p:spPr/>
        <p:txBody>
          <a:bodyPr/>
          <a:lstStyle/>
          <a:p>
            <a:r>
              <a:rPr lang="en-US" altLang="zh-CN" dirty="0"/>
              <a:t>4.4  </a:t>
            </a:r>
            <a:r>
              <a:rPr lang="zh-CN" altLang="en-US" dirty="0"/>
              <a:t>字符串的模式匹配</a:t>
            </a:r>
            <a:endParaRPr lang="zh-CN" altLang="en-US" dirty="0"/>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endParaRPr lang="zh-CN" altLang="en-US" dirty="0"/>
          </a:p>
        </p:txBody>
      </p:sp>
      <p:sp>
        <p:nvSpPr>
          <p:cNvPr id="5" name="内容占位符 4"/>
          <p:cNvSpPr>
            <a:spLocks noGrp="1"/>
          </p:cNvSpPr>
          <p:nvPr>
            <p:ph idx="11"/>
          </p:nvPr>
        </p:nvSpPr>
        <p:spPr>
          <a:xfrm>
            <a:off x="584225" y="1276350"/>
            <a:ext cx="11055325" cy="5057775"/>
          </a:xfrm>
        </p:spPr>
        <p:txBody>
          <a:bodyPr>
            <a:normAutofit/>
          </a:bodyPr>
          <a:lstStyle/>
          <a:p>
            <a:pPr>
              <a:lnSpc>
                <a:spcPct val="110000"/>
              </a:lnSpc>
            </a:pPr>
            <a:r>
              <a:rPr lang="en-US" altLang="zh-CN" dirty="0"/>
              <a:t>BM</a:t>
            </a:r>
            <a:r>
              <a:rPr lang="zh-CN" altLang="en-US" dirty="0"/>
              <a:t>（</a:t>
            </a:r>
            <a:r>
              <a:rPr lang="en-US" altLang="zh-CN" dirty="0"/>
              <a:t>Boyer-Moore</a:t>
            </a:r>
            <a:r>
              <a:rPr lang="zh-CN" altLang="en-US" dirty="0"/>
              <a:t>）算法提出的动机与</a:t>
            </a:r>
            <a:r>
              <a:rPr lang="en-US" altLang="zh-CN" dirty="0"/>
              <a:t>KMP</a:t>
            </a:r>
            <a:r>
              <a:rPr lang="zh-CN" altLang="en-US" dirty="0"/>
              <a:t>算法类似，本质都是通过某种规律，在模式串和目标串匹配到某一个位置出现失配的情况时，跳过一些肯定不会匹配的情况，将模式串往后多滑动几位。</a:t>
            </a:r>
            <a:endParaRPr lang="en-US" altLang="zh-CN" dirty="0"/>
          </a:p>
          <a:p>
            <a:pPr>
              <a:lnSpc>
                <a:spcPct val="110000"/>
              </a:lnSpc>
            </a:pPr>
            <a:endParaRPr lang="en-US" altLang="zh-CN" dirty="0"/>
          </a:p>
          <a:p>
            <a:pPr>
              <a:lnSpc>
                <a:spcPct val="110000"/>
              </a:lnSpc>
            </a:pPr>
            <a:r>
              <a:rPr lang="en-US" altLang="zh-CN" dirty="0"/>
              <a:t>KMP</a:t>
            </a:r>
            <a:r>
              <a:rPr lang="zh-CN" altLang="en-US" dirty="0"/>
              <a:t>算法与</a:t>
            </a:r>
            <a:r>
              <a:rPr lang="en-US" altLang="zh-CN" dirty="0"/>
              <a:t>BM</a:t>
            </a:r>
            <a:r>
              <a:rPr lang="zh-CN" altLang="en-US" dirty="0"/>
              <a:t>算法区别：</a:t>
            </a:r>
            <a:endParaRPr lang="en-US" altLang="zh-CN" dirty="0"/>
          </a:p>
          <a:p>
            <a:pPr>
              <a:lnSpc>
                <a:spcPct val="110000"/>
              </a:lnSpc>
            </a:pPr>
            <a:r>
              <a:rPr lang="en-US" altLang="zh-CN" b="1" dirty="0"/>
              <a:t>KMP</a:t>
            </a:r>
            <a:r>
              <a:rPr lang="zh-CN" altLang="en-US" b="1" dirty="0"/>
              <a:t>算法</a:t>
            </a:r>
            <a:r>
              <a:rPr lang="zh-CN" altLang="en-US" dirty="0"/>
              <a:t>：基于模式串前缀子串的最长公共前后缀长度来决定将模式串向后滑动多少</a:t>
            </a:r>
            <a:endParaRPr lang="en-US" altLang="zh-CN" dirty="0"/>
          </a:p>
          <a:p>
            <a:pPr>
              <a:lnSpc>
                <a:spcPct val="110000"/>
              </a:lnSpc>
            </a:pPr>
            <a:r>
              <a:rPr lang="en-US" altLang="zh-CN" b="1" dirty="0"/>
              <a:t>BM</a:t>
            </a:r>
            <a:r>
              <a:rPr lang="zh-CN" altLang="en-US" b="1" dirty="0"/>
              <a:t>算法</a:t>
            </a:r>
            <a:r>
              <a:rPr lang="zh-CN" altLang="en-US" dirty="0"/>
              <a:t>：使用“坏字符规则</a:t>
            </a:r>
            <a:r>
              <a:rPr lang="en-US" altLang="zh-CN" dirty="0"/>
              <a:t>(Bad Character Rule</a:t>
            </a:r>
            <a:r>
              <a:rPr lang="zh-CN" altLang="en-US" dirty="0"/>
              <a:t>，简称</a:t>
            </a:r>
            <a:r>
              <a:rPr lang="en-US" altLang="zh-CN" dirty="0"/>
              <a:t>BC)”</a:t>
            </a:r>
            <a:r>
              <a:rPr lang="zh-CN" altLang="en-US" dirty="0"/>
              <a:t>以及“好后缀规则</a:t>
            </a:r>
            <a:r>
              <a:rPr lang="en-US" altLang="zh-CN" dirty="0"/>
              <a:t>(Good Suffix Rule</a:t>
            </a:r>
            <a:r>
              <a:rPr lang="zh-CN" altLang="en-US" dirty="0"/>
              <a:t>，简称</a:t>
            </a:r>
            <a:r>
              <a:rPr lang="en-US" altLang="zh-CN" dirty="0"/>
              <a:t>GS)”</a:t>
            </a:r>
            <a:r>
              <a:rPr lang="zh-CN" altLang="en-US" dirty="0"/>
              <a:t>这两种规律来决定模式串向后滑动的位数，从而显著降低字符串模式匹配的复杂度，在效率上更优于</a:t>
            </a:r>
            <a:r>
              <a:rPr lang="en-US" altLang="zh-CN" dirty="0"/>
              <a:t>KMP</a:t>
            </a:r>
            <a:r>
              <a:rPr lang="zh-CN" altLang="en-US" dirty="0"/>
              <a:t>算法。</a:t>
            </a:r>
            <a:endParaRPr lang="en-US" altLang="zh-CN"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2800" dirty="0"/>
              <a:t>BM</a:t>
            </a:r>
            <a:r>
              <a:rPr lang="zh-CN" altLang="en-US" sz="2800" dirty="0"/>
              <a:t>算法</a:t>
            </a:r>
            <a:r>
              <a:rPr lang="en-US" altLang="zh-CN" sz="2800" dirty="0"/>
              <a:t>*</a:t>
            </a:r>
            <a:endParaRPr lang="zh-CN" altLang="en-US" dirty="0"/>
          </a:p>
        </p:txBody>
      </p:sp>
      <p:sp>
        <p:nvSpPr>
          <p:cNvPr id="3" name="副标题 2"/>
          <p:cNvSpPr>
            <a:spLocks noGrp="1"/>
          </p:cNvSpPr>
          <p:nvPr>
            <p:ph type="subTitle" idx="1"/>
          </p:nvPr>
        </p:nvSpPr>
        <p:spPr/>
        <p:txBody>
          <a:bodyPr/>
          <a:lstStyle/>
          <a:p>
            <a:r>
              <a:rPr lang="en-US" altLang="zh-CN" dirty="0"/>
              <a:t>4.4  </a:t>
            </a:r>
            <a:r>
              <a:rPr lang="zh-CN" altLang="en-US" dirty="0"/>
              <a:t>字符串的模式匹配</a:t>
            </a:r>
            <a:endParaRPr lang="zh-CN" altLang="en-US" dirty="0"/>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endParaRPr lang="zh-CN" altLang="en-US" dirty="0"/>
          </a:p>
        </p:txBody>
      </p:sp>
      <p:sp>
        <p:nvSpPr>
          <p:cNvPr id="5" name="内容占位符 4"/>
          <p:cNvSpPr>
            <a:spLocks noGrp="1"/>
          </p:cNvSpPr>
          <p:nvPr>
            <p:ph idx="11"/>
          </p:nvPr>
        </p:nvSpPr>
        <p:spPr>
          <a:xfrm>
            <a:off x="584226" y="1600200"/>
            <a:ext cx="6694250" cy="4733925"/>
          </a:xfrm>
        </p:spPr>
        <p:txBody>
          <a:bodyPr>
            <a:normAutofit/>
          </a:bodyPr>
          <a:lstStyle/>
          <a:p>
            <a:pPr>
              <a:lnSpc>
                <a:spcPct val="110000"/>
              </a:lnSpc>
            </a:pPr>
            <a:r>
              <a:rPr lang="zh-CN" altLang="en-US" dirty="0"/>
              <a:t>不同于朴素模式匹配算法以及</a:t>
            </a:r>
            <a:r>
              <a:rPr lang="en-US" altLang="zh-CN" dirty="0"/>
              <a:t>KMP</a:t>
            </a:r>
            <a:r>
              <a:rPr lang="zh-CN" altLang="en-US" dirty="0"/>
              <a:t>算法，</a:t>
            </a:r>
            <a:r>
              <a:rPr lang="en-US" altLang="zh-CN" dirty="0"/>
              <a:t>BM</a:t>
            </a:r>
            <a:r>
              <a:rPr lang="zh-CN" altLang="en-US" dirty="0"/>
              <a:t>算法是一种基于后缀匹配的模式匹配算法，即使用从右向左的比较策略来进行模式串和目标串的匹配</a:t>
            </a:r>
            <a:endParaRPr lang="en-US" altLang="zh-CN" dirty="0"/>
          </a:p>
        </p:txBody>
      </p:sp>
      <p:pic>
        <p:nvPicPr>
          <p:cNvPr id="61" name="图片 60"/>
          <p:cNvPicPr>
            <a:picLocks noChangeAspect="1"/>
          </p:cNvPicPr>
          <p:nvPr/>
        </p:nvPicPr>
        <p:blipFill>
          <a:blip r:embed="rId1"/>
          <a:stretch>
            <a:fillRect/>
          </a:stretch>
        </p:blipFill>
        <p:spPr>
          <a:xfrm>
            <a:off x="7159941" y="1761631"/>
            <a:ext cx="4940533" cy="4004139"/>
          </a:xfrm>
          <a:prstGeom prst="rect">
            <a:avLst/>
          </a:prstGeom>
        </p:spPr>
      </p:pic>
      <p:sp>
        <p:nvSpPr>
          <p:cNvPr id="62" name="任意多边形: 形状 61"/>
          <p:cNvSpPr/>
          <p:nvPr/>
        </p:nvSpPr>
        <p:spPr>
          <a:xfrm>
            <a:off x="584225" y="3156682"/>
            <a:ext cx="6307641" cy="2441902"/>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lvl="0">
              <a:lnSpc>
                <a:spcPct val="110000"/>
              </a:lnSpc>
              <a:spcBef>
                <a:spcPts val="1000"/>
              </a:spcBef>
              <a:spcAft>
                <a:spcPct val="35000"/>
              </a:spcAft>
            </a:pPr>
            <a:r>
              <a:rPr lang="zh-CN" altLang="en-US" sz="2000" b="1" dirty="0">
                <a:solidFill>
                  <a:schemeClr val="bg1"/>
                </a:solidFill>
                <a:latin typeface="微软雅黑" panose="020B0503020204020204" pitchFamily="34" charset="-122"/>
                <a:ea typeface="微软雅黑" panose="020B0503020204020204" pitchFamily="34" charset="-122"/>
              </a:rPr>
              <a:t>算法流程：</a:t>
            </a:r>
            <a:r>
              <a:rPr lang="zh-CN" altLang="en-US" sz="2000" dirty="0">
                <a:solidFill>
                  <a:schemeClr val="bg1"/>
                </a:solidFill>
                <a:latin typeface="微软雅黑" panose="020B0503020204020204" pitchFamily="34" charset="-122"/>
                <a:ea typeface="微软雅黑" panose="020B0503020204020204" pitchFamily="34" charset="-122"/>
              </a:rPr>
              <a:t>先将目标串</a:t>
            </a:r>
            <a:r>
              <a:rPr lang="en-US" altLang="zh-CN" sz="2000" dirty="0">
                <a:solidFill>
                  <a:schemeClr val="bg1"/>
                </a:solidFill>
                <a:latin typeface="微软雅黑" panose="020B0503020204020204" pitchFamily="34" charset="-122"/>
                <a:ea typeface="微软雅黑" panose="020B0503020204020204" pitchFamily="34" charset="-122"/>
              </a:rPr>
              <a:t>s</a:t>
            </a:r>
            <a:r>
              <a:rPr lang="zh-CN" altLang="en-US" sz="2000" dirty="0">
                <a:solidFill>
                  <a:schemeClr val="bg1"/>
                </a:solidFill>
                <a:latin typeface="微软雅黑" panose="020B0503020204020204" pitchFamily="34" charset="-122"/>
                <a:ea typeface="微软雅黑" panose="020B0503020204020204" pitchFamily="34" charset="-122"/>
              </a:rPr>
              <a:t>和模式串</a:t>
            </a:r>
            <a:r>
              <a:rPr lang="en-US" altLang="zh-CN" sz="2000" dirty="0">
                <a:solidFill>
                  <a:schemeClr val="bg1"/>
                </a:solidFill>
                <a:latin typeface="微软雅黑" panose="020B0503020204020204" pitchFamily="34" charset="-122"/>
                <a:ea typeface="微软雅黑" panose="020B0503020204020204" pitchFamily="34" charset="-122"/>
              </a:rPr>
              <a:t>t</a:t>
            </a:r>
            <a:r>
              <a:rPr lang="zh-CN" altLang="en-US" sz="2000" dirty="0">
                <a:solidFill>
                  <a:schemeClr val="bg1"/>
                </a:solidFill>
                <a:latin typeface="微软雅黑" panose="020B0503020204020204" pitchFamily="34" charset="-122"/>
                <a:ea typeface="微软雅黑" panose="020B0503020204020204" pitchFamily="34" charset="-122"/>
              </a:rPr>
              <a:t>左对齐，接着从右向左逐位比较。若失配，则按照“坏字符规则”或“好后缀规则”将模式串</a:t>
            </a:r>
            <a:r>
              <a:rPr lang="en-US" altLang="zh-CN" sz="2000" dirty="0">
                <a:solidFill>
                  <a:schemeClr val="bg1"/>
                </a:solidFill>
                <a:latin typeface="微软雅黑" panose="020B0503020204020204" pitchFamily="34" charset="-122"/>
                <a:ea typeface="微软雅黑" panose="020B0503020204020204" pitchFamily="34" charset="-122"/>
              </a:rPr>
              <a:t>t</a:t>
            </a:r>
            <a:r>
              <a:rPr lang="zh-CN" altLang="en-US" sz="2000" dirty="0">
                <a:solidFill>
                  <a:schemeClr val="bg1"/>
                </a:solidFill>
                <a:latin typeface="微软雅黑" panose="020B0503020204020204" pitchFamily="34" charset="-122"/>
                <a:ea typeface="微软雅黑" panose="020B0503020204020204" pitchFamily="34" charset="-122"/>
              </a:rPr>
              <a:t>向右移动一定位数，再重新从模式串</a:t>
            </a:r>
            <a:r>
              <a:rPr lang="en-US" altLang="zh-CN" sz="2000" dirty="0">
                <a:solidFill>
                  <a:schemeClr val="bg1"/>
                </a:solidFill>
                <a:latin typeface="微软雅黑" panose="020B0503020204020204" pitchFamily="34" charset="-122"/>
                <a:ea typeface="微软雅黑" panose="020B0503020204020204" pitchFamily="34" charset="-122"/>
              </a:rPr>
              <a:t>t</a:t>
            </a:r>
            <a:r>
              <a:rPr lang="zh-CN" altLang="en-US" sz="2000" dirty="0">
                <a:solidFill>
                  <a:schemeClr val="bg1"/>
                </a:solidFill>
                <a:latin typeface="微软雅黑" panose="020B0503020204020204" pitchFamily="34" charset="-122"/>
                <a:ea typeface="微软雅黑" panose="020B0503020204020204" pitchFamily="34" charset="-122"/>
              </a:rPr>
              <a:t>的最后一位从右向左进行比较，继续以上步骤，直到找到模式串</a:t>
            </a:r>
            <a:r>
              <a:rPr lang="en-US" altLang="zh-CN" sz="2000" dirty="0">
                <a:solidFill>
                  <a:schemeClr val="bg1"/>
                </a:solidFill>
                <a:latin typeface="微软雅黑" panose="020B0503020204020204" pitchFamily="34" charset="-122"/>
                <a:ea typeface="微软雅黑" panose="020B0503020204020204" pitchFamily="34" charset="-122"/>
              </a:rPr>
              <a:t>t</a:t>
            </a:r>
            <a:r>
              <a:rPr lang="zh-CN" altLang="en-US" sz="2000" dirty="0">
                <a:solidFill>
                  <a:schemeClr val="bg1"/>
                </a:solidFill>
                <a:latin typeface="微软雅黑" panose="020B0503020204020204" pitchFamily="34" charset="-122"/>
                <a:ea typeface="微软雅黑" panose="020B0503020204020204" pitchFamily="34" charset="-122"/>
              </a:rPr>
              <a:t>在目标串</a:t>
            </a:r>
            <a:r>
              <a:rPr lang="en-US" altLang="zh-CN" sz="2000" dirty="0">
                <a:solidFill>
                  <a:schemeClr val="bg1"/>
                </a:solidFill>
                <a:latin typeface="微软雅黑" panose="020B0503020204020204" pitchFamily="34" charset="-122"/>
                <a:ea typeface="微软雅黑" panose="020B0503020204020204" pitchFamily="34" charset="-122"/>
              </a:rPr>
              <a:t>s</a:t>
            </a:r>
            <a:r>
              <a:rPr lang="zh-CN" altLang="en-US" sz="2000" dirty="0">
                <a:solidFill>
                  <a:schemeClr val="bg1"/>
                </a:solidFill>
                <a:latin typeface="微软雅黑" panose="020B0503020204020204" pitchFamily="34" charset="-122"/>
                <a:ea typeface="微软雅黑" panose="020B0503020204020204" pitchFamily="34" charset="-122"/>
              </a:rPr>
              <a:t>中匹配的位置或未找到匹配情况。</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4.1  </a:t>
            </a:r>
            <a:r>
              <a:rPr lang="zh-CN" altLang="en-US" dirty="0"/>
              <a:t>问题引入：模式匹配</a:t>
            </a:r>
            <a:endParaRPr lang="zh-CN" altLang="en-US" dirty="0"/>
          </a:p>
        </p:txBody>
      </p:sp>
      <p:sp>
        <p:nvSpPr>
          <p:cNvPr id="3" name="副标题 2"/>
          <p:cNvSpPr>
            <a:spLocks noGrp="1"/>
          </p:cNvSpPr>
          <p:nvPr>
            <p:ph type="subTitle" idx="1"/>
          </p:nvPr>
        </p:nvSpPr>
        <p:spPr/>
        <p:txBody>
          <a:bodyPr/>
          <a:lstStyle/>
          <a:p>
            <a:r>
              <a:rPr lang="en-US" altLang="zh-CN" dirty="0"/>
              <a:t>4.1   </a:t>
            </a:r>
            <a:r>
              <a:rPr lang="zh-CN" altLang="en-US" dirty="0"/>
              <a:t>问题引入</a:t>
            </a:r>
            <a:endParaRPr lang="zh-CN" altLang="en-US" dirty="0"/>
          </a:p>
        </p:txBody>
      </p:sp>
      <p:sp>
        <p:nvSpPr>
          <p:cNvPr id="4" name="文本占位符 3"/>
          <p:cNvSpPr>
            <a:spLocks noGrp="1"/>
          </p:cNvSpPr>
          <p:nvPr>
            <p:ph type="body" idx="10"/>
          </p:nvPr>
        </p:nvSpPr>
        <p:spPr/>
        <p:txBody>
          <a:bodyPr/>
          <a:lstStyle/>
          <a:p>
            <a:r>
              <a:rPr lang="zh-CN" altLang="en-US" dirty="0"/>
              <a:t>数据结构</a:t>
            </a:r>
            <a:endParaRPr lang="zh-CN" altLang="en-US" dirty="0"/>
          </a:p>
        </p:txBody>
      </p:sp>
      <p:sp>
        <p:nvSpPr>
          <p:cNvPr id="5" name="内容占位符 4"/>
          <p:cNvSpPr>
            <a:spLocks noGrp="1"/>
          </p:cNvSpPr>
          <p:nvPr>
            <p:ph idx="11"/>
          </p:nvPr>
        </p:nvSpPr>
        <p:spPr/>
        <p:txBody>
          <a:bodyPr>
            <a:normAutofit/>
          </a:bodyPr>
          <a:lstStyle/>
          <a:p>
            <a:pPr>
              <a:lnSpc>
                <a:spcPct val="110000"/>
              </a:lnSpc>
            </a:pPr>
            <a:r>
              <a:rPr lang="zh-CN" altLang="en-US" sz="2400" b="1" dirty="0"/>
              <a:t>查找功能</a:t>
            </a:r>
            <a:r>
              <a:rPr lang="zh-CN" altLang="en-US" sz="2400" dirty="0"/>
              <a:t>：文本编辑工具中，给定一段文本，用户提供特定的关键词，找出这个关键词在文本中出现的位置，就是字符串匹配问题。</a:t>
            </a:r>
            <a:endParaRPr lang="en-US" altLang="zh-CN" sz="2400" dirty="0"/>
          </a:p>
          <a:p>
            <a:pPr>
              <a:lnSpc>
                <a:spcPct val="110000"/>
              </a:lnSpc>
            </a:pPr>
            <a:endParaRPr lang="en-US" altLang="zh-CN" sz="2400" dirty="0"/>
          </a:p>
          <a:p>
            <a:pPr>
              <a:lnSpc>
                <a:spcPct val="110000"/>
              </a:lnSpc>
            </a:pPr>
            <a:endParaRPr lang="en-US" altLang="zh-CN" sz="2400" dirty="0"/>
          </a:p>
          <a:p>
            <a:pPr>
              <a:lnSpc>
                <a:spcPct val="110000"/>
              </a:lnSpc>
            </a:pPr>
            <a:endParaRPr lang="en-US" altLang="zh-CN" sz="2400" dirty="0"/>
          </a:p>
          <a:p>
            <a:pPr>
              <a:lnSpc>
                <a:spcPct val="110000"/>
              </a:lnSpc>
            </a:pPr>
            <a:endParaRPr lang="en-US" altLang="zh-CN" sz="2400" dirty="0"/>
          </a:p>
          <a:p>
            <a:pPr>
              <a:lnSpc>
                <a:spcPct val="110000"/>
              </a:lnSpc>
            </a:pPr>
            <a:endParaRPr lang="en-US" altLang="zh-CN" sz="2400" dirty="0"/>
          </a:p>
          <a:p>
            <a:pPr>
              <a:lnSpc>
                <a:spcPct val="110000"/>
              </a:lnSpc>
            </a:pPr>
            <a:r>
              <a:rPr lang="zh-CN" altLang="en-US" sz="2400" dirty="0"/>
              <a:t>用户给定的关键词或字符串被称为</a:t>
            </a:r>
            <a:r>
              <a:rPr lang="zh-CN" altLang="en-US" sz="2400" b="1" dirty="0"/>
              <a:t>模式串</a:t>
            </a:r>
            <a:r>
              <a:rPr lang="zh-CN" altLang="en-US" sz="2400" dirty="0"/>
              <a:t>，段落文本成为</a:t>
            </a:r>
            <a:r>
              <a:rPr lang="zh-CN" altLang="en-US" sz="2400" b="1" dirty="0"/>
              <a:t>目标串</a:t>
            </a:r>
            <a:r>
              <a:rPr lang="zh-CN" altLang="en-US" sz="2400" dirty="0"/>
              <a:t>，因此字符串匹配又称为模式匹配。</a:t>
            </a:r>
            <a:endParaRPr lang="zh-CN" altLang="zh-CN" sz="2400" dirty="0"/>
          </a:p>
        </p:txBody>
      </p:sp>
      <p:grpSp>
        <p:nvGrpSpPr>
          <p:cNvPr id="6" name="组合 5"/>
          <p:cNvGrpSpPr/>
          <p:nvPr/>
        </p:nvGrpSpPr>
        <p:grpSpPr>
          <a:xfrm>
            <a:off x="1532793" y="3024550"/>
            <a:ext cx="9126413" cy="808899"/>
            <a:chOff x="1532793" y="2066184"/>
            <a:chExt cx="9126413" cy="808899"/>
          </a:xfrm>
          <a:solidFill>
            <a:srgbClr val="009999"/>
          </a:solidFill>
        </p:grpSpPr>
        <p:sp>
          <p:nvSpPr>
            <p:cNvPr id="7" name="任意多边形: 形状 6"/>
            <p:cNvSpPr/>
            <p:nvPr/>
          </p:nvSpPr>
          <p:spPr>
            <a:xfrm>
              <a:off x="1532793" y="2066187"/>
              <a:ext cx="2599593" cy="808896"/>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marL="0" lvl="0" indent="0" algn="ctr" defTabSz="1155700">
                <a:lnSpc>
                  <a:spcPct val="90000"/>
                </a:lnSpc>
                <a:spcBef>
                  <a:spcPct val="0"/>
                </a:spcBef>
                <a:spcAft>
                  <a:spcPct val="35000"/>
                </a:spcAft>
                <a:buNone/>
              </a:pPr>
              <a:r>
                <a:rPr lang="zh-CN" altLang="en-US" sz="2400" kern="1200" dirty="0">
                  <a:latin typeface="微软雅黑" panose="020B0503020204020204" pitchFamily="34" charset="-122"/>
                  <a:ea typeface="微软雅黑" panose="020B0503020204020204" pitchFamily="34" charset="-122"/>
                </a:rPr>
                <a:t>输入关键词</a:t>
              </a:r>
              <a:endParaRPr lang="zh-CN" altLang="en-US" sz="2400" kern="1200" dirty="0">
                <a:latin typeface="微软雅黑" panose="020B0503020204020204" pitchFamily="34" charset="-122"/>
                <a:ea typeface="微软雅黑" panose="020B0503020204020204" pitchFamily="34" charset="-122"/>
              </a:endParaRPr>
            </a:p>
          </p:txBody>
        </p:sp>
        <p:sp>
          <p:nvSpPr>
            <p:cNvPr id="8" name="任意多边形: 形状 7"/>
            <p:cNvSpPr/>
            <p:nvPr/>
          </p:nvSpPr>
          <p:spPr>
            <a:xfrm>
              <a:off x="4796203" y="2066184"/>
              <a:ext cx="2599593" cy="808896"/>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marL="0" lvl="0" indent="0" algn="ctr" defTabSz="1155700">
                <a:lnSpc>
                  <a:spcPct val="90000"/>
                </a:lnSpc>
                <a:spcBef>
                  <a:spcPct val="0"/>
                </a:spcBef>
                <a:spcAft>
                  <a:spcPct val="35000"/>
                </a:spcAft>
                <a:buNone/>
              </a:pPr>
              <a:r>
                <a:rPr lang="zh-CN" altLang="en-US" sz="2400" kern="1200" dirty="0">
                  <a:latin typeface="微软雅黑" panose="020B0503020204020204" pitchFamily="34" charset="-122"/>
                  <a:ea typeface="微软雅黑" panose="020B0503020204020204" pitchFamily="34" charset="-122"/>
                </a:rPr>
                <a:t>字符串匹配算法</a:t>
              </a:r>
              <a:endParaRPr lang="zh-CN" altLang="en-US" sz="2400" kern="1200" dirty="0">
                <a:latin typeface="微软雅黑" panose="020B0503020204020204" pitchFamily="34" charset="-122"/>
                <a:ea typeface="微软雅黑" panose="020B0503020204020204" pitchFamily="34" charset="-122"/>
              </a:endParaRPr>
            </a:p>
          </p:txBody>
        </p:sp>
        <p:sp>
          <p:nvSpPr>
            <p:cNvPr id="9" name="任意多边形: 形状 8"/>
            <p:cNvSpPr/>
            <p:nvPr/>
          </p:nvSpPr>
          <p:spPr>
            <a:xfrm>
              <a:off x="8059613" y="2066184"/>
              <a:ext cx="2599593" cy="808896"/>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marL="0" lvl="0" indent="0" algn="ctr" defTabSz="1155700">
                <a:lnSpc>
                  <a:spcPct val="90000"/>
                </a:lnSpc>
                <a:spcBef>
                  <a:spcPct val="0"/>
                </a:spcBef>
                <a:spcAft>
                  <a:spcPct val="35000"/>
                </a:spcAft>
                <a:buNone/>
              </a:pPr>
              <a:r>
                <a:rPr lang="zh-CN" altLang="en-US" sz="2400" kern="1200" dirty="0">
                  <a:latin typeface="微软雅黑" panose="020B0503020204020204" pitchFamily="34" charset="-122"/>
                  <a:ea typeface="微软雅黑" panose="020B0503020204020204" pitchFamily="34" charset="-122"/>
                </a:rPr>
                <a:t>定位关键词位置</a:t>
              </a:r>
              <a:endParaRPr lang="zh-CN" altLang="en-US" sz="2400" kern="1200" dirty="0">
                <a:latin typeface="微软雅黑" panose="020B0503020204020204" pitchFamily="34" charset="-122"/>
                <a:ea typeface="微软雅黑" panose="020B0503020204020204" pitchFamily="34" charset="-122"/>
              </a:endParaRPr>
            </a:p>
          </p:txBody>
        </p:sp>
        <p:sp>
          <p:nvSpPr>
            <p:cNvPr id="10" name="任意多边形: 形状 9"/>
            <p:cNvSpPr/>
            <p:nvPr/>
          </p:nvSpPr>
          <p:spPr>
            <a:xfrm rot="16200000">
              <a:off x="4284294" y="2356016"/>
              <a:ext cx="360000" cy="229230"/>
            </a:xfrm>
            <a:custGeom>
              <a:avLst/>
              <a:gdLst>
                <a:gd name="connsiteX0" fmla="*/ 0 w 888566"/>
                <a:gd name="connsiteY0" fmla="*/ 236935 h 1184675"/>
                <a:gd name="connsiteX1" fmla="*/ 444283 w 888566"/>
                <a:gd name="connsiteY1" fmla="*/ 236935 h 1184675"/>
                <a:gd name="connsiteX2" fmla="*/ 444283 w 888566"/>
                <a:gd name="connsiteY2" fmla="*/ 0 h 1184675"/>
                <a:gd name="connsiteX3" fmla="*/ 888566 w 888566"/>
                <a:gd name="connsiteY3" fmla="*/ 592338 h 1184675"/>
                <a:gd name="connsiteX4" fmla="*/ 444283 w 888566"/>
                <a:gd name="connsiteY4" fmla="*/ 1184675 h 1184675"/>
                <a:gd name="connsiteX5" fmla="*/ 444283 w 888566"/>
                <a:gd name="connsiteY5" fmla="*/ 947740 h 1184675"/>
                <a:gd name="connsiteX6" fmla="*/ 0 w 888566"/>
                <a:gd name="connsiteY6" fmla="*/ 947740 h 1184675"/>
                <a:gd name="connsiteX7" fmla="*/ 0 w 888566"/>
                <a:gd name="connsiteY7" fmla="*/ 236935 h 118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8566" h="1184675">
                  <a:moveTo>
                    <a:pt x="710853" y="1"/>
                  </a:moveTo>
                  <a:lnTo>
                    <a:pt x="710853" y="592338"/>
                  </a:lnTo>
                  <a:lnTo>
                    <a:pt x="888566" y="592338"/>
                  </a:lnTo>
                  <a:lnTo>
                    <a:pt x="444283" y="1184674"/>
                  </a:lnTo>
                  <a:lnTo>
                    <a:pt x="0" y="592338"/>
                  </a:lnTo>
                  <a:lnTo>
                    <a:pt x="177713" y="592338"/>
                  </a:lnTo>
                  <a:lnTo>
                    <a:pt x="177713" y="1"/>
                  </a:lnTo>
                  <a:lnTo>
                    <a:pt x="710853" y="1"/>
                  </a:lnTo>
                  <a:close/>
                </a:path>
              </a:pathLst>
            </a:custGeom>
            <a:grp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236936" tIns="0" rIns="236935" bIns="266571" numCol="1" spcCol="1270" anchor="ctr" anchorCtr="0">
              <a:noAutofit/>
            </a:bodyPr>
            <a:lstStyle/>
            <a:p>
              <a:pPr marL="0" lvl="0" indent="0" algn="ctr" defTabSz="933450">
                <a:lnSpc>
                  <a:spcPct val="90000"/>
                </a:lnSpc>
                <a:spcBef>
                  <a:spcPct val="0"/>
                </a:spcBef>
                <a:spcAft>
                  <a:spcPct val="35000"/>
                </a:spcAft>
                <a:buNone/>
              </a:pPr>
              <a:endParaRPr lang="zh-CN" altLang="en-US" sz="2400" kern="1200">
                <a:latin typeface="微软雅黑" panose="020B0503020204020204" pitchFamily="34" charset="-122"/>
                <a:ea typeface="微软雅黑" panose="020B0503020204020204" pitchFamily="34" charset="-122"/>
              </a:endParaRPr>
            </a:p>
          </p:txBody>
        </p:sp>
        <p:sp>
          <p:nvSpPr>
            <p:cNvPr id="11" name="任意多边形: 形状 10"/>
            <p:cNvSpPr/>
            <p:nvPr/>
          </p:nvSpPr>
          <p:spPr>
            <a:xfrm rot="16200000">
              <a:off x="7547704" y="2356017"/>
              <a:ext cx="360000" cy="229230"/>
            </a:xfrm>
            <a:custGeom>
              <a:avLst/>
              <a:gdLst>
                <a:gd name="connsiteX0" fmla="*/ 0 w 888566"/>
                <a:gd name="connsiteY0" fmla="*/ 236935 h 1184675"/>
                <a:gd name="connsiteX1" fmla="*/ 444283 w 888566"/>
                <a:gd name="connsiteY1" fmla="*/ 236935 h 1184675"/>
                <a:gd name="connsiteX2" fmla="*/ 444283 w 888566"/>
                <a:gd name="connsiteY2" fmla="*/ 0 h 1184675"/>
                <a:gd name="connsiteX3" fmla="*/ 888566 w 888566"/>
                <a:gd name="connsiteY3" fmla="*/ 592338 h 1184675"/>
                <a:gd name="connsiteX4" fmla="*/ 444283 w 888566"/>
                <a:gd name="connsiteY4" fmla="*/ 1184675 h 1184675"/>
                <a:gd name="connsiteX5" fmla="*/ 444283 w 888566"/>
                <a:gd name="connsiteY5" fmla="*/ 947740 h 1184675"/>
                <a:gd name="connsiteX6" fmla="*/ 0 w 888566"/>
                <a:gd name="connsiteY6" fmla="*/ 947740 h 1184675"/>
                <a:gd name="connsiteX7" fmla="*/ 0 w 888566"/>
                <a:gd name="connsiteY7" fmla="*/ 236935 h 118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8566" h="1184675">
                  <a:moveTo>
                    <a:pt x="710853" y="1"/>
                  </a:moveTo>
                  <a:lnTo>
                    <a:pt x="710853" y="592338"/>
                  </a:lnTo>
                  <a:lnTo>
                    <a:pt x="888566" y="592338"/>
                  </a:lnTo>
                  <a:lnTo>
                    <a:pt x="444283" y="1184674"/>
                  </a:lnTo>
                  <a:lnTo>
                    <a:pt x="0" y="592338"/>
                  </a:lnTo>
                  <a:lnTo>
                    <a:pt x="177713" y="592338"/>
                  </a:lnTo>
                  <a:lnTo>
                    <a:pt x="177713" y="1"/>
                  </a:lnTo>
                  <a:lnTo>
                    <a:pt x="710853" y="1"/>
                  </a:lnTo>
                  <a:close/>
                </a:path>
              </a:pathLst>
            </a:custGeom>
            <a:grp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236936" tIns="0" rIns="236935" bIns="266571" numCol="1" spcCol="1270" anchor="ctr" anchorCtr="0">
              <a:noAutofit/>
            </a:bodyPr>
            <a:lstStyle/>
            <a:p>
              <a:pPr marL="0" lvl="0" indent="0" algn="ctr" defTabSz="933450">
                <a:lnSpc>
                  <a:spcPct val="90000"/>
                </a:lnSpc>
                <a:spcBef>
                  <a:spcPct val="0"/>
                </a:spcBef>
                <a:spcAft>
                  <a:spcPct val="35000"/>
                </a:spcAft>
                <a:buNone/>
              </a:pPr>
              <a:endParaRPr lang="zh-CN" altLang="en-US" sz="2400" kern="1200">
                <a:latin typeface="微软雅黑" panose="020B0503020204020204" pitchFamily="34" charset="-122"/>
                <a:ea typeface="微软雅黑" panose="020B0503020204020204" pitchFamily="34" charset="-122"/>
              </a:endParaRPr>
            </a:p>
          </p:txBody>
        </p:sp>
      </p:gr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2800" dirty="0"/>
              <a:t>BM</a:t>
            </a:r>
            <a:r>
              <a:rPr lang="zh-CN" altLang="en-US" sz="2800" dirty="0"/>
              <a:t>算法</a:t>
            </a:r>
            <a:r>
              <a:rPr lang="en-US" altLang="zh-CN" sz="2800" dirty="0"/>
              <a:t>*</a:t>
            </a:r>
            <a:endParaRPr lang="zh-CN" altLang="en-US" dirty="0"/>
          </a:p>
        </p:txBody>
      </p:sp>
      <p:sp>
        <p:nvSpPr>
          <p:cNvPr id="3" name="副标题 2"/>
          <p:cNvSpPr>
            <a:spLocks noGrp="1"/>
          </p:cNvSpPr>
          <p:nvPr>
            <p:ph type="subTitle" idx="1"/>
          </p:nvPr>
        </p:nvSpPr>
        <p:spPr/>
        <p:txBody>
          <a:bodyPr/>
          <a:lstStyle/>
          <a:p>
            <a:r>
              <a:rPr lang="en-US" altLang="zh-CN" dirty="0"/>
              <a:t>4.4  </a:t>
            </a:r>
            <a:r>
              <a:rPr lang="zh-CN" altLang="en-US" dirty="0"/>
              <a:t>字符串的模式匹配</a:t>
            </a:r>
            <a:endParaRPr lang="zh-CN" altLang="en-US" dirty="0"/>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endParaRPr lang="zh-CN" altLang="en-US" dirty="0"/>
          </a:p>
        </p:txBody>
      </p:sp>
      <p:sp>
        <p:nvSpPr>
          <p:cNvPr id="5" name="内容占位符 4"/>
          <p:cNvSpPr>
            <a:spLocks noGrp="1"/>
          </p:cNvSpPr>
          <p:nvPr>
            <p:ph idx="11"/>
          </p:nvPr>
        </p:nvSpPr>
        <p:spPr>
          <a:xfrm>
            <a:off x="584225" y="1276350"/>
            <a:ext cx="11055325" cy="5057775"/>
          </a:xfrm>
        </p:spPr>
        <p:txBody>
          <a:bodyPr>
            <a:normAutofit/>
          </a:bodyPr>
          <a:lstStyle/>
          <a:p>
            <a:pPr>
              <a:lnSpc>
                <a:spcPct val="110000"/>
              </a:lnSpc>
            </a:pPr>
            <a:r>
              <a:rPr lang="zh-CN" altLang="en-US" b="1" dirty="0"/>
              <a:t>坏字符规则</a:t>
            </a:r>
            <a:r>
              <a:rPr lang="zh-CN" altLang="en-US" dirty="0"/>
              <a:t>：在模式串与目标串进行匹配的过程中，模式串从右往左的第</a:t>
            </a:r>
            <a:r>
              <a:rPr lang="en-US" altLang="zh-CN" dirty="0"/>
              <a:t>1</a:t>
            </a:r>
            <a:r>
              <a:rPr lang="zh-CN" altLang="en-US" dirty="0"/>
              <a:t>个字符、第</a:t>
            </a:r>
            <a:r>
              <a:rPr lang="en-US" altLang="zh-CN" dirty="0"/>
              <a:t>2</a:t>
            </a:r>
            <a:r>
              <a:rPr lang="zh-CN" altLang="en-US" dirty="0"/>
              <a:t>个字符已经匹配成功，在匹配从右往左第</a:t>
            </a:r>
            <a:r>
              <a:rPr lang="en-US" altLang="zh-CN" dirty="0"/>
              <a:t>3</a:t>
            </a:r>
            <a:r>
              <a:rPr lang="zh-CN" altLang="en-US" dirty="0"/>
              <a:t>个字符时出现失配的情况，此时称在失配位置处目标串中的字符为坏字符，即字符</a:t>
            </a:r>
            <a:r>
              <a:rPr lang="en-US" altLang="zh-CN" dirty="0"/>
              <a:t>‘c’</a:t>
            </a:r>
            <a:r>
              <a:rPr lang="zh-CN" altLang="en-US" dirty="0"/>
              <a:t>为坏字符。分为两种情况：</a:t>
            </a:r>
            <a:endParaRPr lang="en-US" altLang="zh-CN" dirty="0"/>
          </a:p>
          <a:p>
            <a:pPr>
              <a:lnSpc>
                <a:spcPct val="110000"/>
              </a:lnSpc>
            </a:pPr>
            <a:r>
              <a:rPr lang="zh-CN" altLang="en-US" dirty="0"/>
              <a:t>（</a:t>
            </a:r>
            <a:r>
              <a:rPr lang="en-US" altLang="zh-CN" dirty="0"/>
              <a:t>1</a:t>
            </a:r>
            <a:r>
              <a:rPr lang="zh-CN" altLang="en-US" dirty="0"/>
              <a:t>）如果模式串</a:t>
            </a:r>
            <a:r>
              <a:rPr lang="en-US" altLang="zh-CN" dirty="0"/>
              <a:t>t</a:t>
            </a:r>
            <a:r>
              <a:rPr lang="zh-CN" altLang="en-US" dirty="0"/>
              <a:t>中并没有出现过这个坏字符。那么显然可以将模式串整体右移至目标串</a:t>
            </a:r>
            <a:r>
              <a:rPr lang="en-US" altLang="zh-CN" dirty="0"/>
              <a:t>s</a:t>
            </a:r>
            <a:r>
              <a:rPr lang="zh-CN" altLang="en-US" dirty="0"/>
              <a:t>的坏字符</a:t>
            </a:r>
            <a:r>
              <a:rPr lang="en-US" altLang="zh-CN" dirty="0"/>
              <a:t>'c'</a:t>
            </a:r>
            <a:r>
              <a:rPr lang="zh-CN" altLang="en-US" dirty="0"/>
              <a:t>之后的位置，再重新进行匹配。</a:t>
            </a:r>
            <a:endParaRPr lang="en-US" altLang="zh-CN" dirty="0"/>
          </a:p>
        </p:txBody>
      </p:sp>
      <p:pic>
        <p:nvPicPr>
          <p:cNvPr id="7" name="图片 6"/>
          <p:cNvPicPr>
            <a:picLocks noChangeAspect="1"/>
          </p:cNvPicPr>
          <p:nvPr/>
        </p:nvPicPr>
        <p:blipFill>
          <a:blip r:embed="rId1"/>
          <a:stretch>
            <a:fillRect/>
          </a:stretch>
        </p:blipFill>
        <p:spPr>
          <a:xfrm>
            <a:off x="2681651" y="3302000"/>
            <a:ext cx="7097537" cy="2872847"/>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2800" dirty="0"/>
              <a:t>BM</a:t>
            </a:r>
            <a:r>
              <a:rPr lang="zh-CN" altLang="en-US" sz="2800" dirty="0"/>
              <a:t>算法</a:t>
            </a:r>
            <a:r>
              <a:rPr lang="en-US" altLang="zh-CN" sz="2800" dirty="0"/>
              <a:t>*</a:t>
            </a:r>
            <a:endParaRPr lang="zh-CN" altLang="en-US" dirty="0"/>
          </a:p>
        </p:txBody>
      </p:sp>
      <p:sp>
        <p:nvSpPr>
          <p:cNvPr id="3" name="副标题 2"/>
          <p:cNvSpPr>
            <a:spLocks noGrp="1"/>
          </p:cNvSpPr>
          <p:nvPr>
            <p:ph type="subTitle" idx="1"/>
          </p:nvPr>
        </p:nvSpPr>
        <p:spPr/>
        <p:txBody>
          <a:bodyPr/>
          <a:lstStyle/>
          <a:p>
            <a:r>
              <a:rPr lang="en-US" altLang="zh-CN" dirty="0"/>
              <a:t>4.4  </a:t>
            </a:r>
            <a:r>
              <a:rPr lang="zh-CN" altLang="en-US" dirty="0"/>
              <a:t>字符串的模式匹配</a:t>
            </a:r>
            <a:endParaRPr lang="zh-CN" altLang="en-US" dirty="0"/>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endParaRPr lang="zh-CN" altLang="en-US" dirty="0"/>
          </a:p>
        </p:txBody>
      </p:sp>
      <p:sp>
        <p:nvSpPr>
          <p:cNvPr id="5" name="内容占位符 4"/>
          <p:cNvSpPr>
            <a:spLocks noGrp="1"/>
          </p:cNvSpPr>
          <p:nvPr>
            <p:ph idx="11"/>
          </p:nvPr>
        </p:nvSpPr>
        <p:spPr>
          <a:xfrm>
            <a:off x="584225" y="1276350"/>
            <a:ext cx="11055325" cy="5057775"/>
          </a:xfrm>
        </p:spPr>
        <p:txBody>
          <a:bodyPr>
            <a:normAutofit/>
          </a:bodyPr>
          <a:lstStyle/>
          <a:p>
            <a:pPr>
              <a:lnSpc>
                <a:spcPct val="110000"/>
              </a:lnSpc>
            </a:pPr>
            <a:r>
              <a:rPr lang="zh-CN" altLang="en-US" dirty="0"/>
              <a:t>（</a:t>
            </a:r>
            <a:r>
              <a:rPr lang="en-US" altLang="zh-CN" dirty="0"/>
              <a:t>2</a:t>
            </a:r>
            <a:r>
              <a:rPr lang="zh-CN" altLang="en-US" dirty="0"/>
              <a:t>）如果模式串</a:t>
            </a:r>
            <a:r>
              <a:rPr lang="en-US" altLang="zh-CN" dirty="0"/>
              <a:t>t</a:t>
            </a:r>
            <a:r>
              <a:rPr lang="zh-CN" altLang="en-US" dirty="0"/>
              <a:t>中出现过这个坏字符。如图为上一步移动之后的情况。此时从模式串</a:t>
            </a:r>
            <a:r>
              <a:rPr lang="en-US" altLang="zh-CN" dirty="0"/>
              <a:t>t</a:t>
            </a:r>
            <a:r>
              <a:rPr lang="zh-CN" altLang="en-US" dirty="0"/>
              <a:t>的最右边一位开始进行匹配，出现失配情况。此时的坏字符为</a:t>
            </a:r>
            <a:r>
              <a:rPr lang="en-US" altLang="zh-CN" dirty="0"/>
              <a:t>"a"</a:t>
            </a:r>
            <a:r>
              <a:rPr lang="zh-CN" altLang="en-US" dirty="0"/>
              <a:t>，并且模式串</a:t>
            </a:r>
            <a:r>
              <a:rPr lang="en-US" altLang="zh-CN" dirty="0"/>
              <a:t>t</a:t>
            </a:r>
            <a:r>
              <a:rPr lang="zh-CN" altLang="en-US" dirty="0"/>
              <a:t>中存在与坏字符相同的字符。那么就可以将模式串进行右移，使该字符与坏字符对齐，而后再进行匹配。在使用该策略时，需要选择在模式串中最靠右的与坏字符相同的字符，使其与目标串中的坏字符对齐，这样就保证不会出现移动过多而漏掉匹配的情况。</a:t>
            </a:r>
            <a:endParaRPr lang="en-US" altLang="zh-CN" dirty="0"/>
          </a:p>
        </p:txBody>
      </p:sp>
      <p:pic>
        <p:nvPicPr>
          <p:cNvPr id="6" name="图片 5"/>
          <p:cNvPicPr>
            <a:picLocks noChangeAspect="1"/>
          </p:cNvPicPr>
          <p:nvPr/>
        </p:nvPicPr>
        <p:blipFill>
          <a:blip r:embed="rId1"/>
          <a:stretch>
            <a:fillRect/>
          </a:stretch>
        </p:blipFill>
        <p:spPr>
          <a:xfrm>
            <a:off x="1929483" y="3058160"/>
            <a:ext cx="7636673" cy="3393440"/>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2800" dirty="0"/>
              <a:t>BM</a:t>
            </a:r>
            <a:r>
              <a:rPr lang="zh-CN" altLang="en-US" sz="2800" dirty="0"/>
              <a:t>算法</a:t>
            </a:r>
            <a:r>
              <a:rPr lang="en-US" altLang="zh-CN" sz="2800" dirty="0"/>
              <a:t>*</a:t>
            </a:r>
            <a:endParaRPr lang="zh-CN" altLang="en-US" dirty="0"/>
          </a:p>
        </p:txBody>
      </p:sp>
      <p:sp>
        <p:nvSpPr>
          <p:cNvPr id="3" name="副标题 2"/>
          <p:cNvSpPr>
            <a:spLocks noGrp="1"/>
          </p:cNvSpPr>
          <p:nvPr>
            <p:ph type="subTitle" idx="1"/>
          </p:nvPr>
        </p:nvSpPr>
        <p:spPr/>
        <p:txBody>
          <a:bodyPr/>
          <a:lstStyle/>
          <a:p>
            <a:r>
              <a:rPr lang="en-US" altLang="zh-CN" dirty="0"/>
              <a:t>4.4  </a:t>
            </a:r>
            <a:r>
              <a:rPr lang="zh-CN" altLang="en-US" dirty="0"/>
              <a:t>字符串的模式匹配</a:t>
            </a:r>
            <a:endParaRPr lang="zh-CN" altLang="en-US" dirty="0"/>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endParaRPr lang="zh-CN" altLang="en-US" dirty="0"/>
          </a:p>
        </p:txBody>
      </p:sp>
      <p:sp>
        <p:nvSpPr>
          <p:cNvPr id="5" name="内容占位符 4"/>
          <p:cNvSpPr>
            <a:spLocks noGrp="1"/>
          </p:cNvSpPr>
          <p:nvPr>
            <p:ph idx="11"/>
          </p:nvPr>
        </p:nvSpPr>
        <p:spPr>
          <a:xfrm>
            <a:off x="584225" y="1276350"/>
            <a:ext cx="11055325" cy="5057775"/>
          </a:xfrm>
        </p:spPr>
        <p:txBody>
          <a:bodyPr>
            <a:normAutofit/>
          </a:bodyPr>
          <a:lstStyle/>
          <a:p>
            <a:pPr>
              <a:lnSpc>
                <a:spcPct val="110000"/>
              </a:lnSpc>
            </a:pPr>
            <a:r>
              <a:rPr lang="zh-CN" altLang="en-US" dirty="0"/>
              <a:t>还可能出现的问题？</a:t>
            </a:r>
            <a:endParaRPr lang="en-US" altLang="zh-CN" dirty="0"/>
          </a:p>
          <a:p>
            <a:pPr>
              <a:lnSpc>
                <a:spcPct val="110000"/>
              </a:lnSpc>
            </a:pPr>
            <a:r>
              <a:rPr lang="zh-CN" altLang="en-US" dirty="0"/>
              <a:t>最右边与坏字符相等的字符位置出现在失配位置右边的情况</a:t>
            </a:r>
            <a:endParaRPr lang="en-US" altLang="zh-CN" dirty="0"/>
          </a:p>
          <a:p>
            <a:pPr>
              <a:lnSpc>
                <a:spcPct val="110000"/>
              </a:lnSpc>
            </a:pPr>
            <a:endParaRPr lang="en-US" altLang="zh-CN" dirty="0"/>
          </a:p>
          <a:p>
            <a:pPr>
              <a:lnSpc>
                <a:spcPct val="110000"/>
              </a:lnSpc>
            </a:pPr>
            <a:endParaRPr lang="en-US" altLang="zh-CN" dirty="0"/>
          </a:p>
          <a:p>
            <a:pPr>
              <a:lnSpc>
                <a:spcPct val="110000"/>
              </a:lnSpc>
            </a:pPr>
            <a:endParaRPr lang="en-US" altLang="zh-CN" dirty="0"/>
          </a:p>
          <a:p>
            <a:pPr>
              <a:lnSpc>
                <a:spcPct val="110000"/>
              </a:lnSpc>
            </a:pPr>
            <a:endParaRPr lang="en-US" altLang="zh-CN" dirty="0"/>
          </a:p>
          <a:p>
            <a:pPr>
              <a:lnSpc>
                <a:spcPct val="110000"/>
              </a:lnSpc>
            </a:pPr>
            <a:endParaRPr lang="en-US" altLang="zh-CN" dirty="0"/>
          </a:p>
          <a:p>
            <a:pPr>
              <a:lnSpc>
                <a:spcPct val="110000"/>
              </a:lnSpc>
            </a:pPr>
            <a:endParaRPr lang="en-US" altLang="zh-CN" dirty="0"/>
          </a:p>
          <a:p>
            <a:pPr>
              <a:lnSpc>
                <a:spcPct val="110000"/>
              </a:lnSpc>
            </a:pPr>
            <a:endParaRPr lang="en-US" altLang="zh-CN" dirty="0"/>
          </a:p>
          <a:p>
            <a:pPr>
              <a:lnSpc>
                <a:spcPct val="110000"/>
              </a:lnSpc>
            </a:pPr>
            <a:r>
              <a:rPr lang="zh-CN" altLang="en-US" b="1" dirty="0"/>
              <a:t>解决方法</a:t>
            </a:r>
            <a:r>
              <a:rPr lang="zh-CN" altLang="en-US" dirty="0"/>
              <a:t>：引入“好后缀规则”</a:t>
            </a:r>
            <a:endParaRPr lang="en-US" altLang="zh-CN" dirty="0"/>
          </a:p>
        </p:txBody>
      </p:sp>
      <p:pic>
        <p:nvPicPr>
          <p:cNvPr id="6" name="图片 5"/>
          <p:cNvPicPr>
            <a:picLocks noChangeAspect="1"/>
          </p:cNvPicPr>
          <p:nvPr/>
        </p:nvPicPr>
        <p:blipFill>
          <a:blip r:embed="rId1"/>
          <a:stretch>
            <a:fillRect/>
          </a:stretch>
        </p:blipFill>
        <p:spPr>
          <a:xfrm>
            <a:off x="2472468" y="2429933"/>
            <a:ext cx="7278838" cy="2455334"/>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2800" dirty="0"/>
              <a:t>BM</a:t>
            </a:r>
            <a:r>
              <a:rPr lang="zh-CN" altLang="en-US" sz="2800" dirty="0"/>
              <a:t>算法</a:t>
            </a:r>
            <a:r>
              <a:rPr lang="en-US" altLang="zh-CN" sz="2800" dirty="0"/>
              <a:t>*</a:t>
            </a:r>
            <a:endParaRPr lang="zh-CN" altLang="en-US" dirty="0"/>
          </a:p>
        </p:txBody>
      </p:sp>
      <p:sp>
        <p:nvSpPr>
          <p:cNvPr id="3" name="副标题 2"/>
          <p:cNvSpPr>
            <a:spLocks noGrp="1"/>
          </p:cNvSpPr>
          <p:nvPr>
            <p:ph type="subTitle" idx="1"/>
          </p:nvPr>
        </p:nvSpPr>
        <p:spPr/>
        <p:txBody>
          <a:bodyPr/>
          <a:lstStyle/>
          <a:p>
            <a:r>
              <a:rPr lang="en-US" altLang="zh-CN" dirty="0"/>
              <a:t>4.4  </a:t>
            </a:r>
            <a:r>
              <a:rPr lang="zh-CN" altLang="en-US" dirty="0"/>
              <a:t>字符串的模式匹配</a:t>
            </a:r>
            <a:endParaRPr lang="zh-CN" altLang="en-US" dirty="0"/>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endParaRPr lang="zh-CN" altLang="en-US" dirty="0"/>
          </a:p>
        </p:txBody>
      </p:sp>
      <p:sp>
        <p:nvSpPr>
          <p:cNvPr id="5" name="内容占位符 4"/>
          <p:cNvSpPr>
            <a:spLocks noGrp="1"/>
          </p:cNvSpPr>
          <p:nvPr>
            <p:ph idx="11"/>
          </p:nvPr>
        </p:nvSpPr>
        <p:spPr>
          <a:xfrm>
            <a:off x="584225" y="1276350"/>
            <a:ext cx="11055325" cy="5057775"/>
          </a:xfrm>
        </p:spPr>
        <p:txBody>
          <a:bodyPr>
            <a:normAutofit/>
          </a:bodyPr>
          <a:lstStyle/>
          <a:p>
            <a:pPr>
              <a:lnSpc>
                <a:spcPct val="110000"/>
              </a:lnSpc>
            </a:pPr>
            <a:r>
              <a:rPr lang="zh-CN" altLang="en-US" b="1" dirty="0"/>
              <a:t>好后缀规则</a:t>
            </a:r>
            <a:r>
              <a:rPr lang="zh-CN" altLang="en-US" dirty="0"/>
              <a:t>：当模式串</a:t>
            </a:r>
            <a:r>
              <a:rPr lang="en-US" altLang="zh-CN" dirty="0"/>
              <a:t>t</a:t>
            </a:r>
            <a:r>
              <a:rPr lang="zh-CN" altLang="en-US" dirty="0"/>
              <a:t>从右向左与目标串</a:t>
            </a:r>
            <a:r>
              <a:rPr lang="en-US" altLang="zh-CN" dirty="0"/>
              <a:t>s</a:t>
            </a:r>
            <a:r>
              <a:rPr lang="zh-CN" altLang="en-US" dirty="0"/>
              <a:t>进行匹配时，在从右向左第</a:t>
            </a:r>
            <a:r>
              <a:rPr lang="en-US" altLang="zh-CN" dirty="0"/>
              <a:t>3</a:t>
            </a:r>
            <a:r>
              <a:rPr lang="zh-CN" altLang="en-US" dirty="0"/>
              <a:t>个字符处出现失配情况，那么，模式串从右向左的第</a:t>
            </a:r>
            <a:r>
              <a:rPr lang="en-US" altLang="zh-CN" dirty="0"/>
              <a:t>1</a:t>
            </a:r>
            <a:r>
              <a:rPr lang="zh-CN" altLang="en-US" dirty="0"/>
              <a:t>个字符、第</a:t>
            </a:r>
            <a:r>
              <a:rPr lang="en-US" altLang="zh-CN" dirty="0"/>
              <a:t>2</a:t>
            </a:r>
            <a:r>
              <a:rPr lang="zh-CN" altLang="en-US" dirty="0"/>
              <a:t>个字符已经成功与目标串中的子串匹配，称目标串中已完成匹配的子串为“好后缀”</a:t>
            </a:r>
            <a:endParaRPr lang="en-US" altLang="zh-CN" dirty="0"/>
          </a:p>
        </p:txBody>
      </p:sp>
      <p:grpSp>
        <p:nvGrpSpPr>
          <p:cNvPr id="6" name="组合 5"/>
          <p:cNvGrpSpPr/>
          <p:nvPr/>
        </p:nvGrpSpPr>
        <p:grpSpPr>
          <a:xfrm>
            <a:off x="2663662" y="2870529"/>
            <a:ext cx="6864676" cy="1869415"/>
            <a:chOff x="1865460" y="1368032"/>
            <a:chExt cx="6864676" cy="1869415"/>
          </a:xfrm>
        </p:grpSpPr>
        <p:sp>
          <p:nvSpPr>
            <p:cNvPr id="7" name="矩形 6"/>
            <p:cNvSpPr/>
            <p:nvPr/>
          </p:nvSpPr>
          <p:spPr>
            <a:xfrm>
              <a:off x="1865460" y="1812438"/>
              <a:ext cx="304891" cy="461665"/>
            </a:xfrm>
            <a:prstGeom prst="rect">
              <a:avLst/>
            </a:prstGeom>
            <a:noFill/>
          </p:spPr>
          <p:txBody>
            <a:bodyPr wrap="none" lIns="91440" tIns="45720" rIns="91440" bIns="45720">
              <a:spAutoFit/>
            </a:bodyPr>
            <a:lstStyle/>
            <a:p>
              <a:pPr algn="ctr"/>
              <a:r>
                <a:rPr lang="en-US" altLang="zh-CN" sz="2400" b="0" cap="none" spc="0" dirty="0">
                  <a:ln w="0"/>
                  <a:solidFill>
                    <a:schemeClr val="tx1"/>
                  </a:solidFill>
                  <a:effectLst>
                    <a:outerShdw blurRad="38100" dist="19050" dir="2700000" algn="tl" rotWithShape="0">
                      <a:schemeClr val="dk1">
                        <a:alpha val="40000"/>
                      </a:schemeClr>
                    </a:outerShdw>
                  </a:effectLst>
                </a:rPr>
                <a:t>s</a:t>
              </a:r>
              <a:endParaRPr lang="zh-CN" altLang="en-US" sz="2400" b="0" cap="none" spc="0" dirty="0">
                <a:ln w="0"/>
                <a:solidFill>
                  <a:schemeClr val="tx1"/>
                </a:solidFill>
                <a:effectLst>
                  <a:outerShdw blurRad="38100" dist="19050" dir="2700000" algn="tl" rotWithShape="0">
                    <a:schemeClr val="dk1">
                      <a:alpha val="40000"/>
                    </a:schemeClr>
                  </a:outerShdw>
                </a:effectLst>
              </a:endParaRPr>
            </a:p>
          </p:txBody>
        </p:sp>
        <p:sp>
          <p:nvSpPr>
            <p:cNvPr id="8" name="矩形 7"/>
            <p:cNvSpPr/>
            <p:nvPr/>
          </p:nvSpPr>
          <p:spPr>
            <a:xfrm>
              <a:off x="1874276" y="2775782"/>
              <a:ext cx="287258" cy="461665"/>
            </a:xfrm>
            <a:prstGeom prst="rect">
              <a:avLst/>
            </a:prstGeom>
            <a:noFill/>
          </p:spPr>
          <p:txBody>
            <a:bodyPr wrap="none" lIns="91440" tIns="45720" rIns="91440" bIns="45720">
              <a:spAutoFit/>
            </a:bodyPr>
            <a:lstStyle/>
            <a:p>
              <a:pPr algn="ctr"/>
              <a:r>
                <a:rPr lang="en-US" altLang="zh-CN" sz="2400" b="0" cap="none" spc="0" dirty="0">
                  <a:ln w="0"/>
                  <a:solidFill>
                    <a:schemeClr val="tx1"/>
                  </a:solidFill>
                  <a:effectLst>
                    <a:outerShdw blurRad="38100" dist="19050" dir="2700000" algn="tl" rotWithShape="0">
                      <a:schemeClr val="dk1">
                        <a:alpha val="40000"/>
                      </a:schemeClr>
                    </a:outerShdw>
                  </a:effectLst>
                </a:rPr>
                <a:t>t</a:t>
              </a:r>
              <a:endParaRPr lang="zh-CN" altLang="en-US" sz="2400" b="0" cap="none" spc="0" dirty="0">
                <a:ln w="0"/>
                <a:solidFill>
                  <a:schemeClr val="tx1"/>
                </a:solidFill>
                <a:effectLst>
                  <a:outerShdw blurRad="38100" dist="19050" dir="2700000" algn="tl" rotWithShape="0">
                    <a:schemeClr val="dk1">
                      <a:alpha val="40000"/>
                    </a:schemeClr>
                  </a:outerShdw>
                </a:effectLst>
              </a:endParaRPr>
            </a:p>
          </p:txBody>
        </p:sp>
        <p:sp>
          <p:nvSpPr>
            <p:cNvPr id="9" name="矩形 8"/>
            <p:cNvSpPr/>
            <p:nvPr/>
          </p:nvSpPr>
          <p:spPr>
            <a:xfrm>
              <a:off x="2342413" y="1895322"/>
              <a:ext cx="3125949" cy="36736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a:t>
              </a:r>
              <a:endParaRPr lang="zh-CN" altLang="en-US" b="1" dirty="0">
                <a:solidFill>
                  <a:schemeClr val="tx1"/>
                </a:solidFill>
              </a:endParaRPr>
            </a:p>
          </p:txBody>
        </p:sp>
        <p:sp>
          <p:nvSpPr>
            <p:cNvPr id="10" name="矩形 9"/>
            <p:cNvSpPr/>
            <p:nvPr/>
          </p:nvSpPr>
          <p:spPr>
            <a:xfrm>
              <a:off x="5463215" y="1895322"/>
              <a:ext cx="526561" cy="378908"/>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b="1" dirty="0">
                  <a:solidFill>
                    <a:schemeClr val="tx1"/>
                  </a:solidFill>
                </a:rPr>
                <a:t>c</a:t>
              </a:r>
              <a:endParaRPr lang="zh-CN" altLang="en-US" b="1" dirty="0">
                <a:solidFill>
                  <a:schemeClr val="tx1"/>
                </a:solidFill>
              </a:endParaRPr>
            </a:p>
          </p:txBody>
        </p:sp>
        <p:sp>
          <p:nvSpPr>
            <p:cNvPr id="11" name="矩形 10"/>
            <p:cNvSpPr/>
            <p:nvPr/>
          </p:nvSpPr>
          <p:spPr>
            <a:xfrm>
              <a:off x="4410093" y="2815839"/>
              <a:ext cx="526561" cy="37462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b</a:t>
              </a:r>
              <a:endParaRPr lang="zh-CN" altLang="en-US" b="1" dirty="0">
                <a:solidFill>
                  <a:schemeClr val="tx1"/>
                </a:solidFill>
              </a:endParaRPr>
            </a:p>
          </p:txBody>
        </p:sp>
        <p:sp>
          <p:nvSpPr>
            <p:cNvPr id="12" name="矩形 11"/>
            <p:cNvSpPr/>
            <p:nvPr/>
          </p:nvSpPr>
          <p:spPr>
            <a:xfrm>
              <a:off x="4936654" y="2815839"/>
              <a:ext cx="526561" cy="37462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c</a:t>
              </a:r>
              <a:endParaRPr lang="zh-CN" altLang="en-US" b="1" dirty="0">
                <a:solidFill>
                  <a:schemeClr val="tx1"/>
                </a:solidFill>
              </a:endParaRPr>
            </a:p>
          </p:txBody>
        </p:sp>
        <p:sp>
          <p:nvSpPr>
            <p:cNvPr id="13" name="矩形 12"/>
            <p:cNvSpPr/>
            <p:nvPr/>
          </p:nvSpPr>
          <p:spPr>
            <a:xfrm>
              <a:off x="5463215" y="2817226"/>
              <a:ext cx="526561" cy="373242"/>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b="1" dirty="0">
                  <a:solidFill>
                    <a:schemeClr val="tx1"/>
                  </a:solidFill>
                </a:rPr>
                <a:t>a</a:t>
              </a:r>
              <a:endParaRPr lang="zh-CN" altLang="en-US" b="1" dirty="0">
                <a:solidFill>
                  <a:schemeClr val="tx1"/>
                </a:solidFill>
              </a:endParaRPr>
            </a:p>
          </p:txBody>
        </p:sp>
        <p:sp>
          <p:nvSpPr>
            <p:cNvPr id="14" name="矩形 13"/>
            <p:cNvSpPr/>
            <p:nvPr/>
          </p:nvSpPr>
          <p:spPr>
            <a:xfrm>
              <a:off x="5989776" y="1895322"/>
              <a:ext cx="526561" cy="37890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b="1" dirty="0">
                  <a:solidFill>
                    <a:schemeClr val="tx1"/>
                  </a:solidFill>
                </a:rPr>
                <a:t>b</a:t>
              </a:r>
              <a:endParaRPr lang="zh-CN" altLang="en-US" b="1" dirty="0">
                <a:solidFill>
                  <a:schemeClr val="tx1"/>
                </a:solidFill>
              </a:endParaRPr>
            </a:p>
          </p:txBody>
        </p:sp>
        <p:sp>
          <p:nvSpPr>
            <p:cNvPr id="15" name="矩形 14"/>
            <p:cNvSpPr/>
            <p:nvPr/>
          </p:nvSpPr>
          <p:spPr>
            <a:xfrm>
              <a:off x="6516336" y="1898883"/>
              <a:ext cx="526561" cy="37890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b="1" dirty="0">
                  <a:solidFill>
                    <a:schemeClr val="tx1"/>
                  </a:solidFill>
                </a:rPr>
                <a:t>c</a:t>
              </a:r>
              <a:endParaRPr lang="zh-CN" altLang="en-US" b="1" dirty="0">
                <a:solidFill>
                  <a:schemeClr val="tx1"/>
                </a:solidFill>
              </a:endParaRPr>
            </a:p>
          </p:txBody>
        </p:sp>
        <p:sp>
          <p:nvSpPr>
            <p:cNvPr id="16" name="矩形 15"/>
            <p:cNvSpPr/>
            <p:nvPr/>
          </p:nvSpPr>
          <p:spPr>
            <a:xfrm>
              <a:off x="7042896" y="1898883"/>
              <a:ext cx="526561" cy="37890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b="1" dirty="0">
                  <a:solidFill>
                    <a:schemeClr val="tx1"/>
                  </a:solidFill>
                </a:rPr>
                <a:t>a</a:t>
              </a:r>
              <a:endParaRPr lang="zh-CN" altLang="en-US" b="1" dirty="0">
                <a:solidFill>
                  <a:schemeClr val="tx1"/>
                </a:solidFill>
              </a:endParaRPr>
            </a:p>
          </p:txBody>
        </p:sp>
        <p:sp>
          <p:nvSpPr>
            <p:cNvPr id="17" name="矩形 16"/>
            <p:cNvSpPr/>
            <p:nvPr/>
          </p:nvSpPr>
          <p:spPr>
            <a:xfrm>
              <a:off x="5989774" y="2812948"/>
              <a:ext cx="526561" cy="37890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b</a:t>
              </a:r>
              <a:endParaRPr lang="zh-CN" altLang="en-US" b="1" dirty="0">
                <a:solidFill>
                  <a:schemeClr val="tx1"/>
                </a:solidFill>
              </a:endParaRPr>
            </a:p>
          </p:txBody>
        </p:sp>
        <p:sp>
          <p:nvSpPr>
            <p:cNvPr id="18" name="矩形 17"/>
            <p:cNvSpPr/>
            <p:nvPr/>
          </p:nvSpPr>
          <p:spPr>
            <a:xfrm>
              <a:off x="6516335" y="2815839"/>
              <a:ext cx="526561" cy="37361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c</a:t>
              </a:r>
              <a:endParaRPr lang="zh-CN" altLang="en-US" b="1" dirty="0">
                <a:solidFill>
                  <a:schemeClr val="tx1"/>
                </a:solidFill>
              </a:endParaRPr>
            </a:p>
          </p:txBody>
        </p:sp>
        <p:cxnSp>
          <p:nvCxnSpPr>
            <p:cNvPr id="19" name="直接箭头连接符 18"/>
            <p:cNvCxnSpPr>
              <a:stCxn id="10" idx="2"/>
              <a:endCxn id="13" idx="0"/>
            </p:cNvCxnSpPr>
            <p:nvPr/>
          </p:nvCxnSpPr>
          <p:spPr>
            <a:xfrm>
              <a:off x="5726496" y="2274230"/>
              <a:ext cx="0" cy="542996"/>
            </a:xfrm>
            <a:prstGeom prst="straightConnector1">
              <a:avLst/>
            </a:prstGeom>
            <a:ln w="28575">
              <a:headEnd type="triangle"/>
              <a:tailEnd type="triangle"/>
            </a:ln>
          </p:spPr>
          <p:style>
            <a:lnRef idx="1">
              <a:schemeClr val="dk1"/>
            </a:lnRef>
            <a:fillRef idx="0">
              <a:schemeClr val="dk1"/>
            </a:fillRef>
            <a:effectRef idx="0">
              <a:schemeClr val="dk1"/>
            </a:effectRef>
            <a:fontRef idx="minor">
              <a:schemeClr val="tx1"/>
            </a:fontRef>
          </p:style>
        </p:cxnSp>
        <p:sp>
          <p:nvSpPr>
            <p:cNvPr id="20" name="矩形 19"/>
            <p:cNvSpPr/>
            <p:nvPr/>
          </p:nvSpPr>
          <p:spPr>
            <a:xfrm>
              <a:off x="5195455" y="2404699"/>
              <a:ext cx="543739" cy="307777"/>
            </a:xfrm>
            <a:prstGeom prst="rect">
              <a:avLst/>
            </a:prstGeom>
            <a:noFill/>
          </p:spPr>
          <p:txBody>
            <a:bodyPr wrap="none" lIns="91440" tIns="45720" rIns="91440" bIns="45720">
              <a:spAutoFit/>
            </a:bodyPr>
            <a:lstStyle/>
            <a:p>
              <a:pPr algn="ctr"/>
              <a:r>
                <a:rPr lang="zh-CN" altLang="en-US" sz="1400" b="0" cap="none" spc="0" dirty="0">
                  <a:ln w="0"/>
                  <a:solidFill>
                    <a:schemeClr val="tx1"/>
                  </a:solidFill>
                  <a:effectLst>
                    <a:outerShdw blurRad="38100" dist="19050" dir="2700000" algn="tl" rotWithShape="0">
                      <a:schemeClr val="dk1">
                        <a:alpha val="40000"/>
                      </a:schemeClr>
                    </a:outerShdw>
                  </a:effectLst>
                </a:rPr>
                <a:t>失配</a:t>
              </a:r>
              <a:endParaRPr lang="zh-CN" altLang="en-US" sz="1400" b="0" cap="none" spc="0" dirty="0">
                <a:ln w="0"/>
                <a:solidFill>
                  <a:schemeClr val="tx1"/>
                </a:solidFill>
                <a:effectLst>
                  <a:outerShdw blurRad="38100" dist="19050" dir="2700000" algn="tl" rotWithShape="0">
                    <a:schemeClr val="dk1">
                      <a:alpha val="40000"/>
                    </a:schemeClr>
                  </a:outerShdw>
                </a:effectLst>
              </a:endParaRPr>
            </a:p>
          </p:txBody>
        </p:sp>
        <p:sp>
          <p:nvSpPr>
            <p:cNvPr id="21" name="矩形 20"/>
            <p:cNvSpPr/>
            <p:nvPr/>
          </p:nvSpPr>
          <p:spPr>
            <a:xfrm>
              <a:off x="7570808" y="1899536"/>
              <a:ext cx="1159328" cy="37759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a:t>
              </a:r>
              <a:endParaRPr lang="zh-CN" altLang="en-US" b="1" dirty="0">
                <a:solidFill>
                  <a:schemeClr val="tx1"/>
                </a:solidFill>
              </a:endParaRPr>
            </a:p>
          </p:txBody>
        </p:sp>
        <p:sp>
          <p:nvSpPr>
            <p:cNvPr id="22" name="矩形 21"/>
            <p:cNvSpPr/>
            <p:nvPr/>
          </p:nvSpPr>
          <p:spPr>
            <a:xfrm>
              <a:off x="4922865" y="1374067"/>
              <a:ext cx="723276" cy="307777"/>
            </a:xfrm>
            <a:prstGeom prst="rect">
              <a:avLst/>
            </a:prstGeom>
            <a:noFill/>
          </p:spPr>
          <p:txBody>
            <a:bodyPr wrap="none" lIns="91440" tIns="45720" rIns="91440" bIns="45720">
              <a:spAutoFit/>
            </a:bodyPr>
            <a:lstStyle/>
            <a:p>
              <a:pPr algn="ctr"/>
              <a:r>
                <a:rPr lang="zh-CN" altLang="en-US" sz="1400" dirty="0">
                  <a:ln w="0"/>
                  <a:effectLst>
                    <a:outerShdw blurRad="38100" dist="19050" dir="2700000" algn="tl" rotWithShape="0">
                      <a:schemeClr val="dk1">
                        <a:alpha val="40000"/>
                      </a:schemeClr>
                    </a:outerShdw>
                  </a:effectLst>
                </a:rPr>
                <a:t>坏字符</a:t>
              </a:r>
              <a:endParaRPr lang="zh-CN" altLang="en-US" sz="1400" b="0" cap="none" spc="0" dirty="0">
                <a:ln w="0"/>
                <a:solidFill>
                  <a:schemeClr val="tx1"/>
                </a:solidFill>
                <a:effectLst>
                  <a:outerShdw blurRad="38100" dist="19050" dir="2700000" algn="tl" rotWithShape="0">
                    <a:schemeClr val="dk1">
                      <a:alpha val="40000"/>
                    </a:schemeClr>
                  </a:outerShdw>
                </a:effectLst>
              </a:endParaRPr>
            </a:p>
          </p:txBody>
        </p:sp>
        <p:cxnSp>
          <p:nvCxnSpPr>
            <p:cNvPr id="23" name="直接箭头连接符 22"/>
            <p:cNvCxnSpPr>
              <a:stCxn id="10" idx="0"/>
              <a:endCxn id="22" idx="2"/>
            </p:cNvCxnSpPr>
            <p:nvPr/>
          </p:nvCxnSpPr>
          <p:spPr>
            <a:xfrm flipH="1" flipV="1">
              <a:off x="5284503" y="1681844"/>
              <a:ext cx="441993" cy="21347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4" name="直接连接符 23"/>
            <p:cNvCxnSpPr/>
            <p:nvPr/>
          </p:nvCxnSpPr>
          <p:spPr>
            <a:xfrm flipH="1">
              <a:off x="5991799" y="1527955"/>
              <a:ext cx="3127" cy="1030632"/>
            </a:xfrm>
            <a:prstGeom prst="line">
              <a:avLst/>
            </a:prstGeom>
            <a:ln w="19050">
              <a:prstDash val="lgDash"/>
            </a:ln>
          </p:spPr>
          <p:style>
            <a:lnRef idx="1">
              <a:schemeClr val="dk1"/>
            </a:lnRef>
            <a:fillRef idx="0">
              <a:schemeClr val="dk1"/>
            </a:fillRef>
            <a:effectRef idx="0">
              <a:schemeClr val="dk1"/>
            </a:effectRef>
            <a:fontRef idx="minor">
              <a:schemeClr val="tx1"/>
            </a:fontRef>
          </p:style>
        </p:cxnSp>
        <p:cxnSp>
          <p:nvCxnSpPr>
            <p:cNvPr id="25" name="直接连接符 24"/>
            <p:cNvCxnSpPr/>
            <p:nvPr/>
          </p:nvCxnSpPr>
          <p:spPr>
            <a:xfrm>
              <a:off x="7044248" y="1527955"/>
              <a:ext cx="0" cy="1030632"/>
            </a:xfrm>
            <a:prstGeom prst="line">
              <a:avLst/>
            </a:prstGeom>
            <a:ln w="19050">
              <a:prstDash val="lgDash"/>
            </a:ln>
          </p:spPr>
          <p:style>
            <a:lnRef idx="1">
              <a:schemeClr val="dk1"/>
            </a:lnRef>
            <a:fillRef idx="0">
              <a:schemeClr val="dk1"/>
            </a:fillRef>
            <a:effectRef idx="0">
              <a:schemeClr val="dk1"/>
            </a:effectRef>
            <a:fontRef idx="minor">
              <a:schemeClr val="tx1"/>
            </a:fontRef>
          </p:style>
        </p:cxnSp>
        <p:cxnSp>
          <p:nvCxnSpPr>
            <p:cNvPr id="26" name="直接箭头连接符 25"/>
            <p:cNvCxnSpPr/>
            <p:nvPr/>
          </p:nvCxnSpPr>
          <p:spPr>
            <a:xfrm>
              <a:off x="5989774" y="1762040"/>
              <a:ext cx="1053122" cy="2642"/>
            </a:xfrm>
            <a:prstGeom prst="straightConnector1">
              <a:avLst/>
            </a:prstGeom>
            <a:ln w="28575">
              <a:headEnd type="triangle"/>
              <a:tailEnd type="triangle"/>
            </a:ln>
          </p:spPr>
          <p:style>
            <a:lnRef idx="1">
              <a:schemeClr val="dk1"/>
            </a:lnRef>
            <a:fillRef idx="0">
              <a:schemeClr val="dk1"/>
            </a:fillRef>
            <a:effectRef idx="0">
              <a:schemeClr val="dk1"/>
            </a:effectRef>
            <a:fontRef idx="minor">
              <a:schemeClr val="tx1"/>
            </a:fontRef>
          </p:style>
        </p:cxnSp>
        <p:sp>
          <p:nvSpPr>
            <p:cNvPr id="27" name="矩形 26"/>
            <p:cNvSpPr/>
            <p:nvPr/>
          </p:nvSpPr>
          <p:spPr>
            <a:xfrm>
              <a:off x="6148910" y="1368032"/>
              <a:ext cx="723276" cy="307777"/>
            </a:xfrm>
            <a:prstGeom prst="rect">
              <a:avLst/>
            </a:prstGeom>
            <a:noFill/>
          </p:spPr>
          <p:txBody>
            <a:bodyPr wrap="none" lIns="91440" tIns="45720" rIns="91440" bIns="45720">
              <a:spAutoFit/>
            </a:bodyPr>
            <a:lstStyle/>
            <a:p>
              <a:pPr algn="ctr"/>
              <a:r>
                <a:rPr lang="zh-CN" altLang="en-US" sz="1400" dirty="0">
                  <a:ln w="0"/>
                  <a:effectLst>
                    <a:outerShdw blurRad="38100" dist="19050" dir="2700000" algn="tl" rotWithShape="0">
                      <a:schemeClr val="dk1">
                        <a:alpha val="40000"/>
                      </a:schemeClr>
                    </a:outerShdw>
                  </a:effectLst>
                </a:rPr>
                <a:t>好后缀</a:t>
              </a:r>
              <a:endParaRPr lang="zh-CN" altLang="en-US" sz="1400" b="0" cap="none" spc="0" dirty="0">
                <a:ln w="0"/>
                <a:solidFill>
                  <a:schemeClr val="tx1"/>
                </a:solidFill>
                <a:effectLst>
                  <a:outerShdw blurRad="38100" dist="19050" dir="2700000" algn="tl" rotWithShape="0">
                    <a:schemeClr val="dk1">
                      <a:alpha val="40000"/>
                    </a:schemeClr>
                  </a:outerShdw>
                </a:effectLst>
              </a:endParaRPr>
            </a:p>
          </p:txBody>
        </p:sp>
        <p:sp>
          <p:nvSpPr>
            <p:cNvPr id="28" name="矩形 27"/>
            <p:cNvSpPr/>
            <p:nvPr/>
          </p:nvSpPr>
          <p:spPr>
            <a:xfrm>
              <a:off x="3890920" y="2812948"/>
              <a:ext cx="526561" cy="37462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a</a:t>
              </a:r>
              <a:endParaRPr lang="zh-CN" altLang="en-US" b="1" dirty="0">
                <a:solidFill>
                  <a:schemeClr val="tx1"/>
                </a:solidFill>
              </a:endParaRPr>
            </a:p>
          </p:txBody>
        </p:sp>
        <p:sp>
          <p:nvSpPr>
            <p:cNvPr id="29" name="矩形 28"/>
            <p:cNvSpPr/>
            <p:nvPr/>
          </p:nvSpPr>
          <p:spPr>
            <a:xfrm>
              <a:off x="3356972" y="2812947"/>
              <a:ext cx="526561" cy="37462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c</a:t>
              </a:r>
              <a:endParaRPr lang="zh-CN" altLang="en-US" b="1" dirty="0">
                <a:solidFill>
                  <a:schemeClr val="tx1"/>
                </a:solidFill>
              </a:endParaRPr>
            </a:p>
          </p:txBody>
        </p:sp>
        <p:sp>
          <p:nvSpPr>
            <p:cNvPr id="30" name="矩形 29"/>
            <p:cNvSpPr/>
            <p:nvPr/>
          </p:nvSpPr>
          <p:spPr>
            <a:xfrm>
              <a:off x="2845186" y="2812946"/>
              <a:ext cx="526561" cy="37462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b</a:t>
              </a:r>
              <a:endParaRPr lang="zh-CN" altLang="en-US" b="1" dirty="0">
                <a:solidFill>
                  <a:schemeClr val="tx1"/>
                </a:solidFill>
              </a:endParaRPr>
            </a:p>
          </p:txBody>
        </p:sp>
      </p:gr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2800" dirty="0"/>
              <a:t>BM</a:t>
            </a:r>
            <a:r>
              <a:rPr lang="zh-CN" altLang="en-US" sz="2800" dirty="0"/>
              <a:t>算法</a:t>
            </a:r>
            <a:r>
              <a:rPr lang="en-US" altLang="zh-CN" sz="2800" dirty="0"/>
              <a:t>*</a:t>
            </a:r>
            <a:endParaRPr lang="zh-CN" altLang="en-US" dirty="0"/>
          </a:p>
        </p:txBody>
      </p:sp>
      <p:sp>
        <p:nvSpPr>
          <p:cNvPr id="3" name="副标题 2"/>
          <p:cNvSpPr>
            <a:spLocks noGrp="1"/>
          </p:cNvSpPr>
          <p:nvPr>
            <p:ph type="subTitle" idx="1"/>
          </p:nvPr>
        </p:nvSpPr>
        <p:spPr/>
        <p:txBody>
          <a:bodyPr/>
          <a:lstStyle/>
          <a:p>
            <a:r>
              <a:rPr lang="en-US" altLang="zh-CN" dirty="0"/>
              <a:t>4.4  </a:t>
            </a:r>
            <a:r>
              <a:rPr lang="zh-CN" altLang="en-US" dirty="0"/>
              <a:t>字符串的模式匹配</a:t>
            </a:r>
            <a:endParaRPr lang="zh-CN" altLang="en-US" dirty="0"/>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endParaRPr lang="zh-CN" altLang="en-US" dirty="0"/>
          </a:p>
        </p:txBody>
      </p:sp>
      <p:sp>
        <p:nvSpPr>
          <p:cNvPr id="5" name="内容占位符 4"/>
          <p:cNvSpPr>
            <a:spLocks noGrp="1"/>
          </p:cNvSpPr>
          <p:nvPr>
            <p:ph idx="11"/>
          </p:nvPr>
        </p:nvSpPr>
        <p:spPr>
          <a:xfrm>
            <a:off x="584225" y="1276350"/>
            <a:ext cx="11055325" cy="5057775"/>
          </a:xfrm>
        </p:spPr>
        <p:txBody>
          <a:bodyPr>
            <a:normAutofit/>
          </a:bodyPr>
          <a:lstStyle/>
          <a:p>
            <a:pPr>
              <a:lnSpc>
                <a:spcPct val="110000"/>
              </a:lnSpc>
            </a:pPr>
            <a:r>
              <a:rPr lang="zh-CN" altLang="en-US" dirty="0"/>
              <a:t>记模式串中失配位置右边的已匹配的字符构成的子串为</a:t>
            </a:r>
            <a:r>
              <a:rPr lang="en-US" altLang="zh-CN" dirty="0"/>
              <a:t>v</a:t>
            </a:r>
            <a:r>
              <a:rPr lang="zh-CN" altLang="en-US" dirty="0"/>
              <a:t>，目标串中的好后缀为</a:t>
            </a:r>
            <a:r>
              <a:rPr lang="en-US" altLang="zh-CN" dirty="0"/>
              <a:t>w</a:t>
            </a:r>
            <a:r>
              <a:rPr lang="zh-CN" altLang="en-US" dirty="0"/>
              <a:t>，将其作为一个整体，与“坏字符规则”思路一致，在模式串</a:t>
            </a:r>
            <a:r>
              <a:rPr lang="en-US" altLang="zh-CN" dirty="0"/>
              <a:t>t</a:t>
            </a:r>
            <a:r>
              <a:rPr lang="zh-CN" altLang="en-US" dirty="0"/>
              <a:t>中寻找不同于</a:t>
            </a:r>
            <a:r>
              <a:rPr lang="en-US" altLang="zh-CN" dirty="0"/>
              <a:t>v</a:t>
            </a:r>
            <a:r>
              <a:rPr lang="zh-CN" altLang="en-US" dirty="0"/>
              <a:t>且与</a:t>
            </a:r>
            <a:r>
              <a:rPr lang="en-US" altLang="zh-CN" dirty="0"/>
              <a:t>w</a:t>
            </a:r>
            <a:r>
              <a:rPr lang="zh-CN" altLang="en-US" dirty="0"/>
              <a:t>相同的子串</a:t>
            </a:r>
            <a:r>
              <a:rPr lang="en-US" altLang="zh-CN" dirty="0"/>
              <a:t>w’</a:t>
            </a:r>
            <a:r>
              <a:rPr lang="zh-CN" altLang="en-US" dirty="0"/>
              <a:t>，将模式串</a:t>
            </a:r>
            <a:r>
              <a:rPr lang="en-US" altLang="zh-CN" dirty="0"/>
              <a:t>t</a:t>
            </a:r>
            <a:r>
              <a:rPr lang="zh-CN" altLang="en-US" dirty="0"/>
              <a:t>向右滑动，使模式串中的</a:t>
            </a:r>
            <a:r>
              <a:rPr lang="en-US" altLang="zh-CN" dirty="0"/>
              <a:t>w’</a:t>
            </a:r>
            <a:r>
              <a:rPr lang="zh-CN" altLang="en-US" dirty="0"/>
              <a:t>与目标串中的</a:t>
            </a:r>
            <a:r>
              <a:rPr lang="en-US" altLang="zh-CN" dirty="0"/>
              <a:t>w</a:t>
            </a:r>
            <a:r>
              <a:rPr lang="zh-CN" altLang="en-US" dirty="0"/>
              <a:t>对齐。如果模式串中存在符合条件的多个子串</a:t>
            </a:r>
            <a:r>
              <a:rPr lang="en-US" altLang="zh-CN" dirty="0"/>
              <a:t>w’</a:t>
            </a:r>
            <a:r>
              <a:rPr lang="zh-CN" altLang="en-US" dirty="0"/>
              <a:t>，则为了避免过度移动，选择最右边的</a:t>
            </a:r>
            <a:r>
              <a:rPr lang="en-US" altLang="zh-CN" dirty="0"/>
              <a:t>w’</a:t>
            </a:r>
            <a:r>
              <a:rPr lang="zh-CN" altLang="en-US" dirty="0"/>
              <a:t>与目标串对齐，记失配位置为</a:t>
            </a:r>
            <a:r>
              <a:rPr lang="en-US" altLang="zh-CN" dirty="0" err="1"/>
              <a:t>i</a:t>
            </a:r>
            <a:r>
              <a:rPr lang="zh-CN" altLang="en-US" dirty="0"/>
              <a:t>，最右边的</a:t>
            </a:r>
            <a:r>
              <a:rPr lang="en-US" altLang="zh-CN" dirty="0"/>
              <a:t>w’</a:t>
            </a:r>
            <a:r>
              <a:rPr lang="zh-CN" altLang="en-US" dirty="0"/>
              <a:t>的起始位置为</a:t>
            </a:r>
            <a:r>
              <a:rPr lang="en-US" altLang="zh-CN" dirty="0" err="1"/>
              <a:t>ri</a:t>
            </a:r>
            <a:r>
              <a:rPr lang="zh-CN" altLang="en-US" dirty="0"/>
              <a:t>，则需要将模式串右移</a:t>
            </a:r>
            <a:r>
              <a:rPr lang="en-US" altLang="zh-CN" dirty="0"/>
              <a:t>i-ri+1</a:t>
            </a:r>
            <a:r>
              <a:rPr lang="zh-CN" altLang="en-US" dirty="0"/>
              <a:t>位。</a:t>
            </a:r>
            <a:endParaRPr lang="en-US" altLang="zh-CN" dirty="0"/>
          </a:p>
          <a:p>
            <a:pPr>
              <a:lnSpc>
                <a:spcPct val="110000"/>
              </a:lnSpc>
            </a:pPr>
            <a:endParaRPr lang="en-US" altLang="zh-CN" dirty="0"/>
          </a:p>
        </p:txBody>
      </p:sp>
      <p:grpSp>
        <p:nvGrpSpPr>
          <p:cNvPr id="6" name="组合 5"/>
          <p:cNvGrpSpPr/>
          <p:nvPr/>
        </p:nvGrpSpPr>
        <p:grpSpPr>
          <a:xfrm>
            <a:off x="2718050" y="2635395"/>
            <a:ext cx="6544483" cy="3657657"/>
            <a:chOff x="2108450" y="792112"/>
            <a:chExt cx="6894658" cy="3853367"/>
          </a:xfrm>
        </p:grpSpPr>
        <p:grpSp>
          <p:nvGrpSpPr>
            <p:cNvPr id="7" name="组合 6"/>
            <p:cNvGrpSpPr/>
            <p:nvPr/>
          </p:nvGrpSpPr>
          <p:grpSpPr>
            <a:xfrm>
              <a:off x="2108450" y="792112"/>
              <a:ext cx="6894658" cy="3853367"/>
              <a:chOff x="2108450" y="792112"/>
              <a:chExt cx="6894658" cy="3853367"/>
            </a:xfrm>
          </p:grpSpPr>
          <p:grpSp>
            <p:nvGrpSpPr>
              <p:cNvPr id="12" name="组合 11"/>
              <p:cNvGrpSpPr/>
              <p:nvPr/>
            </p:nvGrpSpPr>
            <p:grpSpPr>
              <a:xfrm>
                <a:off x="2108450" y="792112"/>
                <a:ext cx="6894658" cy="3853367"/>
                <a:chOff x="2108450" y="792112"/>
                <a:chExt cx="6894658" cy="3853367"/>
              </a:xfrm>
            </p:grpSpPr>
            <p:sp>
              <p:nvSpPr>
                <p:cNvPr id="18" name="矩形 17"/>
                <p:cNvSpPr/>
                <p:nvPr/>
              </p:nvSpPr>
              <p:spPr>
                <a:xfrm>
                  <a:off x="2138432" y="1407419"/>
                  <a:ext cx="304891" cy="461665"/>
                </a:xfrm>
                <a:prstGeom prst="rect">
                  <a:avLst/>
                </a:prstGeom>
                <a:noFill/>
              </p:spPr>
              <p:txBody>
                <a:bodyPr wrap="none" lIns="91440" tIns="45720" rIns="91440" bIns="45720">
                  <a:spAutoFit/>
                </a:bodyPr>
                <a:lstStyle/>
                <a:p>
                  <a:pPr algn="ctr"/>
                  <a:r>
                    <a:rPr lang="en-US" altLang="zh-CN" sz="2400" b="0" cap="none" spc="0" dirty="0">
                      <a:ln w="0"/>
                      <a:solidFill>
                        <a:schemeClr val="tx1"/>
                      </a:solidFill>
                      <a:effectLst>
                        <a:outerShdw blurRad="38100" dist="19050" dir="2700000" algn="tl" rotWithShape="0">
                          <a:schemeClr val="dk1">
                            <a:alpha val="40000"/>
                          </a:schemeClr>
                        </a:outerShdw>
                      </a:effectLst>
                    </a:rPr>
                    <a:t>s</a:t>
                  </a:r>
                  <a:endParaRPr lang="zh-CN" altLang="en-US" sz="2400" b="0" cap="none" spc="0" dirty="0">
                    <a:ln w="0"/>
                    <a:solidFill>
                      <a:schemeClr val="tx1"/>
                    </a:solidFill>
                    <a:effectLst>
                      <a:outerShdw blurRad="38100" dist="19050" dir="2700000" algn="tl" rotWithShape="0">
                        <a:schemeClr val="dk1">
                          <a:alpha val="40000"/>
                        </a:schemeClr>
                      </a:outerShdw>
                    </a:effectLst>
                  </a:endParaRPr>
                </a:p>
              </p:txBody>
            </p:sp>
            <p:sp>
              <p:nvSpPr>
                <p:cNvPr id="19" name="矩形 18"/>
                <p:cNvSpPr/>
                <p:nvPr/>
              </p:nvSpPr>
              <p:spPr>
                <a:xfrm>
                  <a:off x="2147248" y="2370763"/>
                  <a:ext cx="287258" cy="461665"/>
                </a:xfrm>
                <a:prstGeom prst="rect">
                  <a:avLst/>
                </a:prstGeom>
                <a:noFill/>
              </p:spPr>
              <p:txBody>
                <a:bodyPr wrap="none" lIns="91440" tIns="45720" rIns="91440" bIns="45720">
                  <a:spAutoFit/>
                </a:bodyPr>
                <a:lstStyle/>
                <a:p>
                  <a:pPr algn="ctr"/>
                  <a:r>
                    <a:rPr lang="en-US" altLang="zh-CN" sz="2400" b="0" cap="none" spc="0" dirty="0">
                      <a:ln w="0"/>
                      <a:solidFill>
                        <a:schemeClr val="tx1"/>
                      </a:solidFill>
                      <a:effectLst>
                        <a:outerShdw blurRad="38100" dist="19050" dir="2700000" algn="tl" rotWithShape="0">
                          <a:schemeClr val="dk1">
                            <a:alpha val="40000"/>
                          </a:schemeClr>
                        </a:outerShdw>
                      </a:effectLst>
                    </a:rPr>
                    <a:t>t</a:t>
                  </a:r>
                  <a:endParaRPr lang="zh-CN" altLang="en-US" sz="2400" b="0" cap="none" spc="0" dirty="0">
                    <a:ln w="0"/>
                    <a:solidFill>
                      <a:schemeClr val="tx1"/>
                    </a:solidFill>
                    <a:effectLst>
                      <a:outerShdw blurRad="38100" dist="19050" dir="2700000" algn="tl" rotWithShape="0">
                        <a:schemeClr val="dk1">
                          <a:alpha val="40000"/>
                        </a:schemeClr>
                      </a:outerShdw>
                    </a:effectLst>
                  </a:endParaRPr>
                </a:p>
              </p:txBody>
            </p:sp>
            <p:sp>
              <p:nvSpPr>
                <p:cNvPr id="20" name="矩形 19"/>
                <p:cNvSpPr/>
                <p:nvPr/>
              </p:nvSpPr>
              <p:spPr>
                <a:xfrm>
                  <a:off x="2615385" y="1490303"/>
                  <a:ext cx="3125949" cy="36736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a:t>
                  </a:r>
                  <a:endParaRPr lang="zh-CN" altLang="en-US" b="1" dirty="0">
                    <a:solidFill>
                      <a:schemeClr val="tx1"/>
                    </a:solidFill>
                  </a:endParaRPr>
                </a:p>
              </p:txBody>
            </p:sp>
            <p:sp>
              <p:nvSpPr>
                <p:cNvPr id="21" name="矩形 20"/>
                <p:cNvSpPr/>
                <p:nvPr/>
              </p:nvSpPr>
              <p:spPr>
                <a:xfrm>
                  <a:off x="5736187" y="1490303"/>
                  <a:ext cx="526561" cy="378908"/>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b="1" dirty="0">
                      <a:solidFill>
                        <a:schemeClr val="tx1"/>
                      </a:solidFill>
                    </a:rPr>
                    <a:t>c</a:t>
                  </a:r>
                  <a:endParaRPr lang="zh-CN" altLang="en-US" b="1" dirty="0">
                    <a:solidFill>
                      <a:schemeClr val="tx1"/>
                    </a:solidFill>
                  </a:endParaRPr>
                </a:p>
              </p:txBody>
            </p:sp>
            <p:sp>
              <p:nvSpPr>
                <p:cNvPr id="22" name="矩形 21"/>
                <p:cNvSpPr/>
                <p:nvPr/>
              </p:nvSpPr>
              <p:spPr>
                <a:xfrm>
                  <a:off x="4683065" y="2410820"/>
                  <a:ext cx="526561" cy="37462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b</a:t>
                  </a:r>
                  <a:endParaRPr lang="zh-CN" altLang="en-US" b="1" dirty="0">
                    <a:solidFill>
                      <a:schemeClr val="tx1"/>
                    </a:solidFill>
                  </a:endParaRPr>
                </a:p>
              </p:txBody>
            </p:sp>
            <p:sp>
              <p:nvSpPr>
                <p:cNvPr id="23" name="矩形 22"/>
                <p:cNvSpPr/>
                <p:nvPr/>
              </p:nvSpPr>
              <p:spPr>
                <a:xfrm>
                  <a:off x="5209626" y="2410820"/>
                  <a:ext cx="526561" cy="37462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c</a:t>
                  </a:r>
                  <a:endParaRPr lang="zh-CN" altLang="en-US" b="1" dirty="0">
                    <a:solidFill>
                      <a:schemeClr val="tx1"/>
                    </a:solidFill>
                  </a:endParaRPr>
                </a:p>
              </p:txBody>
            </p:sp>
            <p:sp>
              <p:nvSpPr>
                <p:cNvPr id="24" name="矩形 23"/>
                <p:cNvSpPr/>
                <p:nvPr/>
              </p:nvSpPr>
              <p:spPr>
                <a:xfrm>
                  <a:off x="5736187" y="2412207"/>
                  <a:ext cx="526561" cy="373242"/>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b="1" dirty="0">
                      <a:solidFill>
                        <a:schemeClr val="tx1"/>
                      </a:solidFill>
                    </a:rPr>
                    <a:t>a</a:t>
                  </a:r>
                  <a:endParaRPr lang="zh-CN" altLang="en-US" b="1" dirty="0">
                    <a:solidFill>
                      <a:schemeClr val="tx1"/>
                    </a:solidFill>
                  </a:endParaRPr>
                </a:p>
              </p:txBody>
            </p:sp>
            <p:sp>
              <p:nvSpPr>
                <p:cNvPr id="25" name="矩形 24"/>
                <p:cNvSpPr/>
                <p:nvPr/>
              </p:nvSpPr>
              <p:spPr>
                <a:xfrm>
                  <a:off x="6262748" y="1490303"/>
                  <a:ext cx="526561" cy="37890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b="1" dirty="0">
                      <a:solidFill>
                        <a:schemeClr val="tx1"/>
                      </a:solidFill>
                    </a:rPr>
                    <a:t>b</a:t>
                  </a:r>
                  <a:endParaRPr lang="zh-CN" altLang="en-US" b="1" dirty="0">
                    <a:solidFill>
                      <a:schemeClr val="tx1"/>
                    </a:solidFill>
                  </a:endParaRPr>
                </a:p>
              </p:txBody>
            </p:sp>
            <p:sp>
              <p:nvSpPr>
                <p:cNvPr id="26" name="矩形 25"/>
                <p:cNvSpPr/>
                <p:nvPr/>
              </p:nvSpPr>
              <p:spPr>
                <a:xfrm>
                  <a:off x="6789308" y="1493864"/>
                  <a:ext cx="526561" cy="37890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b="1" dirty="0">
                      <a:solidFill>
                        <a:schemeClr val="tx1"/>
                      </a:solidFill>
                    </a:rPr>
                    <a:t>c</a:t>
                  </a:r>
                  <a:endParaRPr lang="zh-CN" altLang="en-US" b="1" dirty="0">
                    <a:solidFill>
                      <a:schemeClr val="tx1"/>
                    </a:solidFill>
                  </a:endParaRPr>
                </a:p>
              </p:txBody>
            </p:sp>
            <p:sp>
              <p:nvSpPr>
                <p:cNvPr id="27" name="矩形 26"/>
                <p:cNvSpPr/>
                <p:nvPr/>
              </p:nvSpPr>
              <p:spPr>
                <a:xfrm>
                  <a:off x="7315868" y="1493864"/>
                  <a:ext cx="526561" cy="37890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b="1" dirty="0">
                      <a:solidFill>
                        <a:schemeClr val="tx1"/>
                      </a:solidFill>
                    </a:rPr>
                    <a:t>a</a:t>
                  </a:r>
                  <a:endParaRPr lang="zh-CN" altLang="en-US" b="1" dirty="0">
                    <a:solidFill>
                      <a:schemeClr val="tx1"/>
                    </a:solidFill>
                  </a:endParaRPr>
                </a:p>
              </p:txBody>
            </p:sp>
            <p:sp>
              <p:nvSpPr>
                <p:cNvPr id="28" name="矩形 27"/>
                <p:cNvSpPr/>
                <p:nvPr/>
              </p:nvSpPr>
              <p:spPr>
                <a:xfrm>
                  <a:off x="6262746" y="2407929"/>
                  <a:ext cx="526561" cy="37890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b</a:t>
                  </a:r>
                  <a:endParaRPr lang="zh-CN" altLang="en-US" b="1" dirty="0">
                    <a:solidFill>
                      <a:schemeClr val="tx1"/>
                    </a:solidFill>
                  </a:endParaRPr>
                </a:p>
              </p:txBody>
            </p:sp>
            <p:sp>
              <p:nvSpPr>
                <p:cNvPr id="29" name="矩形 28"/>
                <p:cNvSpPr/>
                <p:nvPr/>
              </p:nvSpPr>
              <p:spPr>
                <a:xfrm>
                  <a:off x="6789307" y="2410820"/>
                  <a:ext cx="526561" cy="37361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c</a:t>
                  </a:r>
                  <a:endParaRPr lang="zh-CN" altLang="en-US" b="1" dirty="0">
                    <a:solidFill>
                      <a:schemeClr val="tx1"/>
                    </a:solidFill>
                  </a:endParaRPr>
                </a:p>
              </p:txBody>
            </p:sp>
            <p:cxnSp>
              <p:nvCxnSpPr>
                <p:cNvPr id="30" name="直接箭头连接符 29"/>
                <p:cNvCxnSpPr>
                  <a:stCxn id="21" idx="2"/>
                  <a:endCxn id="24" idx="0"/>
                </p:cNvCxnSpPr>
                <p:nvPr/>
              </p:nvCxnSpPr>
              <p:spPr>
                <a:xfrm>
                  <a:off x="5999468" y="1869211"/>
                  <a:ext cx="0" cy="542996"/>
                </a:xfrm>
                <a:prstGeom prst="straightConnector1">
                  <a:avLst/>
                </a:prstGeom>
                <a:ln w="28575">
                  <a:headEnd type="triangle"/>
                  <a:tailEnd type="triangle"/>
                </a:ln>
              </p:spPr>
              <p:style>
                <a:lnRef idx="1">
                  <a:schemeClr val="dk1"/>
                </a:lnRef>
                <a:fillRef idx="0">
                  <a:schemeClr val="dk1"/>
                </a:fillRef>
                <a:effectRef idx="0">
                  <a:schemeClr val="dk1"/>
                </a:effectRef>
                <a:fontRef idx="minor">
                  <a:schemeClr val="tx1"/>
                </a:fontRef>
              </p:style>
            </p:cxnSp>
            <p:sp>
              <p:nvSpPr>
                <p:cNvPr id="31" name="矩形 30"/>
                <p:cNvSpPr/>
                <p:nvPr/>
              </p:nvSpPr>
              <p:spPr>
                <a:xfrm>
                  <a:off x="5471490" y="1929059"/>
                  <a:ext cx="543739" cy="307777"/>
                </a:xfrm>
                <a:prstGeom prst="rect">
                  <a:avLst/>
                </a:prstGeom>
                <a:noFill/>
              </p:spPr>
              <p:txBody>
                <a:bodyPr wrap="none" lIns="91440" tIns="45720" rIns="91440" bIns="45720">
                  <a:spAutoFit/>
                </a:bodyPr>
                <a:lstStyle/>
                <a:p>
                  <a:pPr algn="ctr"/>
                  <a:r>
                    <a:rPr lang="zh-CN" altLang="en-US" sz="1400" b="0" cap="none" spc="0" dirty="0">
                      <a:ln w="0"/>
                      <a:solidFill>
                        <a:schemeClr val="tx1"/>
                      </a:solidFill>
                      <a:effectLst>
                        <a:outerShdw blurRad="38100" dist="19050" dir="2700000" algn="tl" rotWithShape="0">
                          <a:schemeClr val="dk1">
                            <a:alpha val="40000"/>
                          </a:schemeClr>
                        </a:outerShdw>
                      </a:effectLst>
                    </a:rPr>
                    <a:t>失配</a:t>
                  </a:r>
                  <a:endParaRPr lang="zh-CN" altLang="en-US" sz="1400" b="0" cap="none" spc="0" dirty="0">
                    <a:ln w="0"/>
                    <a:solidFill>
                      <a:schemeClr val="tx1"/>
                    </a:solidFill>
                    <a:effectLst>
                      <a:outerShdw blurRad="38100" dist="19050" dir="2700000" algn="tl" rotWithShape="0">
                        <a:schemeClr val="dk1">
                          <a:alpha val="40000"/>
                        </a:schemeClr>
                      </a:outerShdw>
                    </a:effectLst>
                  </a:endParaRPr>
                </a:p>
              </p:txBody>
            </p:sp>
            <p:sp>
              <p:nvSpPr>
                <p:cNvPr id="32" name="矩形 31"/>
                <p:cNvSpPr/>
                <p:nvPr/>
              </p:nvSpPr>
              <p:spPr>
                <a:xfrm>
                  <a:off x="7843780" y="1494517"/>
                  <a:ext cx="1159328" cy="37759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a:t>
                  </a:r>
                  <a:endParaRPr lang="zh-CN" altLang="en-US" b="1" dirty="0">
                    <a:solidFill>
                      <a:schemeClr val="tx1"/>
                    </a:solidFill>
                  </a:endParaRPr>
                </a:p>
              </p:txBody>
            </p:sp>
            <p:cxnSp>
              <p:nvCxnSpPr>
                <p:cNvPr id="33" name="直接连接符 32"/>
                <p:cNvCxnSpPr/>
                <p:nvPr/>
              </p:nvCxnSpPr>
              <p:spPr>
                <a:xfrm flipH="1">
                  <a:off x="6254571" y="1122936"/>
                  <a:ext cx="13328" cy="3522543"/>
                </a:xfrm>
                <a:prstGeom prst="line">
                  <a:avLst/>
                </a:prstGeom>
                <a:ln w="19050">
                  <a:prstDash val="lgDash"/>
                </a:ln>
              </p:spPr>
              <p:style>
                <a:lnRef idx="1">
                  <a:schemeClr val="dk1"/>
                </a:lnRef>
                <a:fillRef idx="0">
                  <a:schemeClr val="dk1"/>
                </a:fillRef>
                <a:effectRef idx="0">
                  <a:schemeClr val="dk1"/>
                </a:effectRef>
                <a:fontRef idx="minor">
                  <a:schemeClr val="tx1"/>
                </a:fontRef>
              </p:style>
            </p:cxnSp>
            <p:cxnSp>
              <p:nvCxnSpPr>
                <p:cNvPr id="34" name="直接连接符 33"/>
                <p:cNvCxnSpPr/>
                <p:nvPr/>
              </p:nvCxnSpPr>
              <p:spPr>
                <a:xfrm flipH="1">
                  <a:off x="7295739" y="1122936"/>
                  <a:ext cx="21481" cy="3522543"/>
                </a:xfrm>
                <a:prstGeom prst="line">
                  <a:avLst/>
                </a:prstGeom>
                <a:ln w="19050">
                  <a:prstDash val="lgDash"/>
                </a:ln>
              </p:spPr>
              <p:style>
                <a:lnRef idx="1">
                  <a:schemeClr val="dk1"/>
                </a:lnRef>
                <a:fillRef idx="0">
                  <a:schemeClr val="dk1"/>
                </a:fillRef>
                <a:effectRef idx="0">
                  <a:schemeClr val="dk1"/>
                </a:effectRef>
                <a:fontRef idx="minor">
                  <a:schemeClr val="tx1"/>
                </a:fontRef>
              </p:style>
            </p:cxnSp>
            <p:sp>
              <p:nvSpPr>
                <p:cNvPr id="35" name="矩形 34"/>
                <p:cNvSpPr/>
                <p:nvPr/>
              </p:nvSpPr>
              <p:spPr>
                <a:xfrm>
                  <a:off x="6628925" y="792112"/>
                  <a:ext cx="333768" cy="469457"/>
                </a:xfrm>
                <a:prstGeom prst="rect">
                  <a:avLst/>
                </a:prstGeom>
                <a:noFill/>
              </p:spPr>
              <p:txBody>
                <a:bodyPr wrap="square" lIns="91440" tIns="45720" rIns="91440" bIns="45720">
                  <a:spAutoFit/>
                </a:bodyPr>
                <a:lstStyle/>
                <a:p>
                  <a:pPr algn="ctr"/>
                  <a:r>
                    <a:rPr lang="en-US" altLang="zh-CN" sz="2400" i="1" dirty="0">
                      <a:ln w="0"/>
                      <a:effectLst>
                        <a:outerShdw blurRad="38100" dist="19050" dir="2700000" algn="tl" rotWithShape="0">
                          <a:schemeClr val="dk1">
                            <a:alpha val="40000"/>
                          </a:schemeClr>
                        </a:outerShdw>
                      </a:effectLst>
                    </a:rPr>
                    <a:t>w</a:t>
                  </a:r>
                  <a:endParaRPr lang="zh-CN" altLang="en-US" sz="2400" b="0" i="1" cap="none" spc="0" dirty="0">
                    <a:ln w="0"/>
                    <a:solidFill>
                      <a:schemeClr val="tx1"/>
                    </a:solidFill>
                    <a:effectLst>
                      <a:outerShdw blurRad="38100" dist="19050" dir="2700000" algn="tl" rotWithShape="0">
                        <a:schemeClr val="dk1">
                          <a:alpha val="40000"/>
                        </a:schemeClr>
                      </a:outerShdw>
                    </a:effectLst>
                  </a:endParaRPr>
                </a:p>
              </p:txBody>
            </p:sp>
            <p:sp>
              <p:nvSpPr>
                <p:cNvPr id="36" name="矩形 35"/>
                <p:cNvSpPr/>
                <p:nvPr/>
              </p:nvSpPr>
              <p:spPr>
                <a:xfrm>
                  <a:off x="4163892" y="2407929"/>
                  <a:ext cx="526561" cy="37462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a</a:t>
                  </a:r>
                  <a:endParaRPr lang="zh-CN" altLang="en-US" b="1" dirty="0">
                    <a:solidFill>
                      <a:schemeClr val="tx1"/>
                    </a:solidFill>
                  </a:endParaRPr>
                </a:p>
              </p:txBody>
            </p:sp>
            <p:sp>
              <p:nvSpPr>
                <p:cNvPr id="37" name="矩形 36"/>
                <p:cNvSpPr/>
                <p:nvPr/>
              </p:nvSpPr>
              <p:spPr>
                <a:xfrm>
                  <a:off x="3629944" y="2407928"/>
                  <a:ext cx="526561" cy="37462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c</a:t>
                  </a:r>
                  <a:endParaRPr lang="zh-CN" altLang="en-US" b="1" dirty="0">
                    <a:solidFill>
                      <a:schemeClr val="tx1"/>
                    </a:solidFill>
                  </a:endParaRPr>
                </a:p>
              </p:txBody>
            </p:sp>
            <p:sp>
              <p:nvSpPr>
                <p:cNvPr id="38" name="矩形 37"/>
                <p:cNvSpPr/>
                <p:nvPr/>
              </p:nvSpPr>
              <p:spPr>
                <a:xfrm>
                  <a:off x="3118158" y="2407927"/>
                  <a:ext cx="526561" cy="37462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b</a:t>
                  </a:r>
                  <a:endParaRPr lang="zh-CN" altLang="en-US" b="1" dirty="0">
                    <a:solidFill>
                      <a:schemeClr val="tx1"/>
                    </a:solidFill>
                  </a:endParaRPr>
                </a:p>
              </p:txBody>
            </p:sp>
            <p:sp>
              <p:nvSpPr>
                <p:cNvPr id="39" name="左大括号 38"/>
                <p:cNvSpPr/>
                <p:nvPr/>
              </p:nvSpPr>
              <p:spPr>
                <a:xfrm rot="5400000">
                  <a:off x="6691740" y="895902"/>
                  <a:ext cx="189096" cy="992583"/>
                </a:xfrm>
                <a:prstGeom prst="leftBrace">
                  <a:avLst>
                    <a:gd name="adj1" fmla="val 68510"/>
                    <a:gd name="adj2" fmla="val 48097"/>
                  </a:avLst>
                </a:prstGeom>
                <a:ln w="28575"/>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40" name="左大括号 39"/>
                <p:cNvSpPr/>
                <p:nvPr/>
              </p:nvSpPr>
              <p:spPr>
                <a:xfrm rot="16200000">
                  <a:off x="5133393" y="2388242"/>
                  <a:ext cx="189096" cy="992583"/>
                </a:xfrm>
                <a:prstGeom prst="leftBrace">
                  <a:avLst>
                    <a:gd name="adj1" fmla="val 68510"/>
                    <a:gd name="adj2" fmla="val 48097"/>
                  </a:avLst>
                </a:prstGeom>
                <a:ln w="28575"/>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41" name="左大括号 40"/>
                <p:cNvSpPr/>
                <p:nvPr/>
              </p:nvSpPr>
              <p:spPr>
                <a:xfrm rot="16200000">
                  <a:off x="3540459" y="2388241"/>
                  <a:ext cx="189096" cy="992583"/>
                </a:xfrm>
                <a:prstGeom prst="leftBrace">
                  <a:avLst>
                    <a:gd name="adj1" fmla="val 68510"/>
                    <a:gd name="adj2" fmla="val 48097"/>
                  </a:avLst>
                </a:prstGeom>
                <a:ln w="28575"/>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42" name="矩形 41"/>
                <p:cNvSpPr/>
                <p:nvPr/>
              </p:nvSpPr>
              <p:spPr>
                <a:xfrm>
                  <a:off x="4926642" y="2990272"/>
                  <a:ext cx="601094" cy="461665"/>
                </a:xfrm>
                <a:prstGeom prst="rect">
                  <a:avLst/>
                </a:prstGeom>
                <a:noFill/>
              </p:spPr>
              <p:txBody>
                <a:bodyPr wrap="square" lIns="91440" tIns="45720" rIns="91440" bIns="45720">
                  <a:spAutoFit/>
                </a:bodyPr>
                <a:lstStyle/>
                <a:p>
                  <a:pPr algn="ctr"/>
                  <a:r>
                    <a:rPr lang="en-US" altLang="zh-CN" sz="2400" i="1" dirty="0">
                      <a:ln w="0"/>
                      <a:effectLst>
                        <a:outerShdw blurRad="38100" dist="19050" dir="2700000" algn="tl" rotWithShape="0">
                          <a:schemeClr val="dk1">
                            <a:alpha val="40000"/>
                          </a:schemeClr>
                        </a:outerShdw>
                      </a:effectLst>
                    </a:rPr>
                    <a:t>w’</a:t>
                  </a:r>
                  <a:endParaRPr lang="zh-CN" altLang="en-US" sz="2400" b="0" i="1" cap="none" spc="0" dirty="0">
                    <a:ln w="0"/>
                    <a:solidFill>
                      <a:schemeClr val="tx1"/>
                    </a:solidFill>
                    <a:effectLst>
                      <a:outerShdw blurRad="38100" dist="19050" dir="2700000" algn="tl" rotWithShape="0">
                        <a:schemeClr val="dk1">
                          <a:alpha val="40000"/>
                        </a:schemeClr>
                      </a:outerShdw>
                    </a:effectLst>
                  </a:endParaRPr>
                </a:p>
              </p:txBody>
            </p:sp>
            <p:sp>
              <p:nvSpPr>
                <p:cNvPr id="43" name="矩形 42"/>
                <p:cNvSpPr/>
                <p:nvPr/>
              </p:nvSpPr>
              <p:spPr>
                <a:xfrm>
                  <a:off x="3329397" y="2968806"/>
                  <a:ext cx="601094" cy="461665"/>
                </a:xfrm>
                <a:prstGeom prst="rect">
                  <a:avLst/>
                </a:prstGeom>
                <a:noFill/>
              </p:spPr>
              <p:txBody>
                <a:bodyPr wrap="square" lIns="91440" tIns="45720" rIns="91440" bIns="45720">
                  <a:spAutoFit/>
                </a:bodyPr>
                <a:lstStyle/>
                <a:p>
                  <a:pPr algn="ctr"/>
                  <a:r>
                    <a:rPr lang="en-US" altLang="zh-CN" sz="2400" i="1" dirty="0">
                      <a:ln w="0"/>
                      <a:effectLst>
                        <a:outerShdw blurRad="38100" dist="19050" dir="2700000" algn="tl" rotWithShape="0">
                          <a:schemeClr val="dk1">
                            <a:alpha val="40000"/>
                          </a:schemeClr>
                        </a:outerShdw>
                      </a:effectLst>
                    </a:rPr>
                    <a:t>w’</a:t>
                  </a:r>
                  <a:endParaRPr lang="zh-CN" altLang="en-US" sz="2400" b="0" i="1" cap="none" spc="0" dirty="0">
                    <a:ln w="0"/>
                    <a:solidFill>
                      <a:schemeClr val="tx1"/>
                    </a:solidFill>
                    <a:effectLst>
                      <a:outerShdw blurRad="38100" dist="19050" dir="2700000" algn="tl" rotWithShape="0">
                        <a:schemeClr val="dk1">
                          <a:alpha val="40000"/>
                        </a:schemeClr>
                      </a:outerShdw>
                    </a:effectLst>
                  </a:endParaRPr>
                </a:p>
              </p:txBody>
            </p:sp>
            <p:sp>
              <p:nvSpPr>
                <p:cNvPr id="44" name="矩形 43"/>
                <p:cNvSpPr/>
                <p:nvPr/>
              </p:nvSpPr>
              <p:spPr>
                <a:xfrm>
                  <a:off x="2108450" y="3496630"/>
                  <a:ext cx="374846" cy="461665"/>
                </a:xfrm>
                <a:prstGeom prst="rect">
                  <a:avLst/>
                </a:prstGeom>
                <a:noFill/>
              </p:spPr>
              <p:txBody>
                <a:bodyPr wrap="none" lIns="91440" tIns="45720" rIns="91440" bIns="45720">
                  <a:spAutoFit/>
                </a:bodyPr>
                <a:lstStyle/>
                <a:p>
                  <a:pPr algn="ctr"/>
                  <a:r>
                    <a:rPr lang="en-US" altLang="zh-CN" sz="2400" dirty="0">
                      <a:ln w="0"/>
                      <a:effectLst>
                        <a:outerShdw blurRad="38100" dist="19050" dir="2700000" algn="tl" rotWithShape="0">
                          <a:schemeClr val="dk1">
                            <a:alpha val="40000"/>
                          </a:schemeClr>
                        </a:outerShdw>
                      </a:effectLst>
                    </a:rPr>
                    <a:t>t</a:t>
                  </a:r>
                  <a:r>
                    <a:rPr lang="en-US" altLang="zh-CN" sz="2400" b="0" cap="none" spc="0" dirty="0">
                      <a:ln w="0"/>
                      <a:solidFill>
                        <a:schemeClr val="tx1"/>
                      </a:solidFill>
                      <a:effectLst>
                        <a:outerShdw blurRad="38100" dist="19050" dir="2700000" algn="tl" rotWithShape="0">
                          <a:schemeClr val="dk1">
                            <a:alpha val="40000"/>
                          </a:schemeClr>
                        </a:outerShdw>
                      </a:effectLst>
                    </a:rPr>
                    <a:t>’</a:t>
                  </a:r>
                  <a:endParaRPr lang="zh-CN" altLang="en-US" sz="2400" b="0" cap="none" spc="0" dirty="0">
                    <a:ln w="0"/>
                    <a:solidFill>
                      <a:schemeClr val="tx1"/>
                    </a:solidFill>
                    <a:effectLst>
                      <a:outerShdw blurRad="38100" dist="19050" dir="2700000" algn="tl" rotWithShape="0">
                        <a:schemeClr val="dk1">
                          <a:alpha val="40000"/>
                        </a:schemeClr>
                      </a:outerShdw>
                    </a:effectLst>
                  </a:endParaRPr>
                </a:p>
              </p:txBody>
            </p:sp>
            <p:sp>
              <p:nvSpPr>
                <p:cNvPr id="45" name="矩形 44"/>
                <p:cNvSpPr/>
                <p:nvPr/>
              </p:nvSpPr>
              <p:spPr>
                <a:xfrm>
                  <a:off x="6254571" y="3496630"/>
                  <a:ext cx="526561" cy="37462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b</a:t>
                  </a:r>
                  <a:endParaRPr lang="zh-CN" altLang="en-US" b="1" dirty="0">
                    <a:solidFill>
                      <a:schemeClr val="tx1"/>
                    </a:solidFill>
                  </a:endParaRPr>
                </a:p>
              </p:txBody>
            </p:sp>
            <p:sp>
              <p:nvSpPr>
                <p:cNvPr id="46" name="矩形 45"/>
                <p:cNvSpPr/>
                <p:nvPr/>
              </p:nvSpPr>
              <p:spPr>
                <a:xfrm>
                  <a:off x="6781132" y="3496630"/>
                  <a:ext cx="526561" cy="37462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c</a:t>
                  </a:r>
                  <a:endParaRPr lang="zh-CN" altLang="en-US" b="1" dirty="0">
                    <a:solidFill>
                      <a:schemeClr val="tx1"/>
                    </a:solidFill>
                  </a:endParaRPr>
                </a:p>
              </p:txBody>
            </p:sp>
            <p:sp>
              <p:nvSpPr>
                <p:cNvPr id="47" name="矩形 46"/>
                <p:cNvSpPr/>
                <p:nvPr/>
              </p:nvSpPr>
              <p:spPr>
                <a:xfrm>
                  <a:off x="7307693" y="3498017"/>
                  <a:ext cx="526561" cy="373242"/>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b="1" dirty="0">
                      <a:solidFill>
                        <a:schemeClr val="tx1"/>
                      </a:solidFill>
                    </a:rPr>
                    <a:t>a</a:t>
                  </a:r>
                  <a:endParaRPr lang="zh-CN" altLang="en-US" b="1" dirty="0">
                    <a:solidFill>
                      <a:schemeClr val="tx1"/>
                    </a:solidFill>
                  </a:endParaRPr>
                </a:p>
              </p:txBody>
            </p:sp>
            <p:sp>
              <p:nvSpPr>
                <p:cNvPr id="48" name="矩形 47"/>
                <p:cNvSpPr/>
                <p:nvPr/>
              </p:nvSpPr>
              <p:spPr>
                <a:xfrm>
                  <a:off x="7834252" y="3493739"/>
                  <a:ext cx="526561" cy="37890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b</a:t>
                  </a:r>
                  <a:endParaRPr lang="zh-CN" altLang="en-US" b="1" dirty="0">
                    <a:solidFill>
                      <a:schemeClr val="tx1"/>
                    </a:solidFill>
                  </a:endParaRPr>
                </a:p>
              </p:txBody>
            </p:sp>
            <p:sp>
              <p:nvSpPr>
                <p:cNvPr id="49" name="矩形 48"/>
                <p:cNvSpPr/>
                <p:nvPr/>
              </p:nvSpPr>
              <p:spPr>
                <a:xfrm>
                  <a:off x="8360813" y="3496630"/>
                  <a:ext cx="526561" cy="37361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c</a:t>
                  </a:r>
                  <a:endParaRPr lang="zh-CN" altLang="en-US" b="1" dirty="0">
                    <a:solidFill>
                      <a:schemeClr val="tx1"/>
                    </a:solidFill>
                  </a:endParaRPr>
                </a:p>
              </p:txBody>
            </p:sp>
            <p:sp>
              <p:nvSpPr>
                <p:cNvPr id="50" name="矩形 49"/>
                <p:cNvSpPr/>
                <p:nvPr/>
              </p:nvSpPr>
              <p:spPr>
                <a:xfrm>
                  <a:off x="5735398" y="3493739"/>
                  <a:ext cx="526561" cy="37462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a</a:t>
                  </a:r>
                  <a:endParaRPr lang="zh-CN" altLang="en-US" b="1" dirty="0">
                    <a:solidFill>
                      <a:schemeClr val="tx1"/>
                    </a:solidFill>
                  </a:endParaRPr>
                </a:p>
              </p:txBody>
            </p:sp>
            <p:sp>
              <p:nvSpPr>
                <p:cNvPr id="51" name="矩形 50"/>
                <p:cNvSpPr/>
                <p:nvPr/>
              </p:nvSpPr>
              <p:spPr>
                <a:xfrm>
                  <a:off x="5201450" y="3493738"/>
                  <a:ext cx="526561" cy="37462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c</a:t>
                  </a:r>
                  <a:endParaRPr lang="zh-CN" altLang="en-US" b="1" dirty="0">
                    <a:solidFill>
                      <a:schemeClr val="tx1"/>
                    </a:solidFill>
                  </a:endParaRPr>
                </a:p>
              </p:txBody>
            </p:sp>
            <p:sp>
              <p:nvSpPr>
                <p:cNvPr id="52" name="矩形 51"/>
                <p:cNvSpPr/>
                <p:nvPr/>
              </p:nvSpPr>
              <p:spPr>
                <a:xfrm>
                  <a:off x="4689664" y="3493737"/>
                  <a:ext cx="526561" cy="37462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b</a:t>
                  </a:r>
                  <a:endParaRPr lang="zh-CN" altLang="en-US" b="1" dirty="0">
                    <a:solidFill>
                      <a:schemeClr val="tx1"/>
                    </a:solidFill>
                  </a:endParaRPr>
                </a:p>
              </p:txBody>
            </p:sp>
            <p:sp>
              <p:nvSpPr>
                <p:cNvPr id="53" name="左大括号 52"/>
                <p:cNvSpPr/>
                <p:nvPr/>
              </p:nvSpPr>
              <p:spPr>
                <a:xfrm rot="16200000">
                  <a:off x="6704899" y="3474052"/>
                  <a:ext cx="189096" cy="992583"/>
                </a:xfrm>
                <a:prstGeom prst="leftBrace">
                  <a:avLst>
                    <a:gd name="adj1" fmla="val 68510"/>
                    <a:gd name="adj2" fmla="val 48097"/>
                  </a:avLst>
                </a:prstGeom>
                <a:ln w="28575"/>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54" name="左大括号 53"/>
                <p:cNvSpPr/>
                <p:nvPr/>
              </p:nvSpPr>
              <p:spPr>
                <a:xfrm rot="16200000">
                  <a:off x="5111965" y="3474051"/>
                  <a:ext cx="189096" cy="992583"/>
                </a:xfrm>
                <a:prstGeom prst="leftBrace">
                  <a:avLst>
                    <a:gd name="adj1" fmla="val 68510"/>
                    <a:gd name="adj2" fmla="val 48097"/>
                  </a:avLst>
                </a:prstGeom>
                <a:ln w="28575"/>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55" name="矩形 54"/>
                <p:cNvSpPr/>
                <p:nvPr/>
              </p:nvSpPr>
              <p:spPr>
                <a:xfrm>
                  <a:off x="6506842" y="4067917"/>
                  <a:ext cx="601094" cy="461665"/>
                </a:xfrm>
                <a:prstGeom prst="rect">
                  <a:avLst/>
                </a:prstGeom>
                <a:noFill/>
              </p:spPr>
              <p:txBody>
                <a:bodyPr wrap="square" lIns="91440" tIns="45720" rIns="91440" bIns="45720">
                  <a:spAutoFit/>
                </a:bodyPr>
                <a:lstStyle/>
                <a:p>
                  <a:pPr algn="ctr"/>
                  <a:r>
                    <a:rPr lang="en-US" altLang="zh-CN" sz="2400" i="1" dirty="0">
                      <a:ln w="0"/>
                      <a:effectLst>
                        <a:outerShdw blurRad="38100" dist="19050" dir="2700000" algn="tl" rotWithShape="0">
                          <a:schemeClr val="dk1">
                            <a:alpha val="40000"/>
                          </a:schemeClr>
                        </a:outerShdw>
                      </a:effectLst>
                    </a:rPr>
                    <a:t>w’</a:t>
                  </a:r>
                  <a:endParaRPr lang="zh-CN" altLang="en-US" sz="2400" b="0" i="1" cap="none" spc="0" dirty="0">
                    <a:ln w="0"/>
                    <a:solidFill>
                      <a:schemeClr val="tx1"/>
                    </a:solidFill>
                    <a:effectLst>
                      <a:outerShdw blurRad="38100" dist="19050" dir="2700000" algn="tl" rotWithShape="0">
                        <a:schemeClr val="dk1">
                          <a:alpha val="40000"/>
                        </a:schemeClr>
                      </a:outerShdw>
                    </a:effectLst>
                  </a:endParaRPr>
                </a:p>
              </p:txBody>
            </p:sp>
            <p:sp>
              <p:nvSpPr>
                <p:cNvPr id="56" name="矩形 55"/>
                <p:cNvSpPr/>
                <p:nvPr/>
              </p:nvSpPr>
              <p:spPr>
                <a:xfrm>
                  <a:off x="4926642" y="4078807"/>
                  <a:ext cx="601094" cy="461665"/>
                </a:xfrm>
                <a:prstGeom prst="rect">
                  <a:avLst/>
                </a:prstGeom>
                <a:noFill/>
              </p:spPr>
              <p:txBody>
                <a:bodyPr wrap="square" lIns="91440" tIns="45720" rIns="91440" bIns="45720">
                  <a:spAutoFit/>
                </a:bodyPr>
                <a:lstStyle/>
                <a:p>
                  <a:pPr algn="ctr"/>
                  <a:r>
                    <a:rPr lang="en-US" altLang="zh-CN" sz="2400" i="1" dirty="0">
                      <a:ln w="0"/>
                      <a:effectLst>
                        <a:outerShdw blurRad="38100" dist="19050" dir="2700000" algn="tl" rotWithShape="0">
                          <a:schemeClr val="dk1">
                            <a:alpha val="40000"/>
                          </a:schemeClr>
                        </a:outerShdw>
                      </a:effectLst>
                    </a:rPr>
                    <a:t>w’</a:t>
                  </a:r>
                  <a:endParaRPr lang="zh-CN" altLang="en-US" sz="2400" b="0" i="1" cap="none" spc="0" dirty="0">
                    <a:ln w="0"/>
                    <a:solidFill>
                      <a:schemeClr val="tx1"/>
                    </a:solidFill>
                    <a:effectLst>
                      <a:outerShdw blurRad="38100" dist="19050" dir="2700000" algn="tl" rotWithShape="0">
                        <a:schemeClr val="dk1">
                          <a:alpha val="40000"/>
                        </a:schemeClr>
                      </a:outerShdw>
                    </a:effectLst>
                  </a:endParaRPr>
                </a:p>
              </p:txBody>
            </p:sp>
          </p:grpSp>
          <p:sp>
            <p:nvSpPr>
              <p:cNvPr id="13" name="左大括号 12"/>
              <p:cNvSpPr/>
              <p:nvPr/>
            </p:nvSpPr>
            <p:spPr>
              <a:xfrm rot="16200000">
                <a:off x="6698320" y="2404026"/>
                <a:ext cx="189096" cy="992583"/>
              </a:xfrm>
              <a:prstGeom prst="leftBrace">
                <a:avLst>
                  <a:gd name="adj1" fmla="val 68510"/>
                  <a:gd name="adj2" fmla="val 48097"/>
                </a:avLst>
              </a:prstGeom>
              <a:ln w="28575"/>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14" name="矩形 13"/>
              <p:cNvSpPr/>
              <p:nvPr/>
            </p:nvSpPr>
            <p:spPr>
              <a:xfrm>
                <a:off x="6451493" y="2990271"/>
                <a:ext cx="601094" cy="461665"/>
              </a:xfrm>
              <a:prstGeom prst="rect">
                <a:avLst/>
              </a:prstGeom>
              <a:noFill/>
            </p:spPr>
            <p:txBody>
              <a:bodyPr wrap="square" lIns="91440" tIns="45720" rIns="91440" bIns="45720">
                <a:spAutoFit/>
              </a:bodyPr>
              <a:lstStyle/>
              <a:p>
                <a:pPr algn="ctr"/>
                <a:r>
                  <a:rPr lang="en-US" altLang="zh-CN" sz="2400" b="0" i="1" cap="none" spc="0" dirty="0">
                    <a:ln w="0"/>
                    <a:solidFill>
                      <a:schemeClr val="tx1"/>
                    </a:solidFill>
                    <a:effectLst>
                      <a:outerShdw blurRad="38100" dist="19050" dir="2700000" algn="tl" rotWithShape="0">
                        <a:schemeClr val="dk1">
                          <a:alpha val="40000"/>
                        </a:schemeClr>
                      </a:outerShdw>
                    </a:effectLst>
                  </a:rPr>
                  <a:t>v</a:t>
                </a:r>
                <a:endParaRPr lang="zh-CN" altLang="en-US" sz="2400" b="0" i="1" cap="none" spc="0" dirty="0">
                  <a:ln w="0"/>
                  <a:solidFill>
                    <a:schemeClr val="tx1"/>
                  </a:solidFill>
                  <a:effectLst>
                    <a:outerShdw blurRad="38100" dist="19050" dir="2700000" algn="tl" rotWithShape="0">
                      <a:schemeClr val="dk1">
                        <a:alpha val="40000"/>
                      </a:schemeClr>
                    </a:outerShdw>
                  </a:effectLst>
                </a:endParaRPr>
              </a:p>
            </p:txBody>
          </p:sp>
          <p:cxnSp>
            <p:nvCxnSpPr>
              <p:cNvPr id="15" name="直接连接符 14"/>
              <p:cNvCxnSpPr/>
              <p:nvPr/>
            </p:nvCxnSpPr>
            <p:spPr>
              <a:xfrm flipH="1">
                <a:off x="3105619" y="2008414"/>
                <a:ext cx="19853" cy="2521168"/>
              </a:xfrm>
              <a:prstGeom prst="line">
                <a:avLst/>
              </a:prstGeom>
              <a:ln w="19050">
                <a:prstDash val="lgDash"/>
              </a:ln>
            </p:spPr>
            <p:style>
              <a:lnRef idx="1">
                <a:schemeClr val="dk1"/>
              </a:lnRef>
              <a:fillRef idx="0">
                <a:schemeClr val="dk1"/>
              </a:fillRef>
              <a:effectRef idx="0">
                <a:schemeClr val="dk1"/>
              </a:effectRef>
              <a:fontRef idx="minor">
                <a:schemeClr val="tx1"/>
              </a:fontRef>
            </p:style>
          </p:cxnSp>
          <p:cxnSp>
            <p:nvCxnSpPr>
              <p:cNvPr id="16" name="直接箭头连接符 15"/>
              <p:cNvCxnSpPr/>
              <p:nvPr/>
            </p:nvCxnSpPr>
            <p:spPr>
              <a:xfrm>
                <a:off x="3118937" y="3690507"/>
                <a:ext cx="1570727"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17" name="矩形 16"/>
              <p:cNvSpPr/>
              <p:nvPr/>
            </p:nvSpPr>
            <p:spPr>
              <a:xfrm>
                <a:off x="3226936" y="3710510"/>
                <a:ext cx="1261885" cy="307777"/>
              </a:xfrm>
              <a:prstGeom prst="rect">
                <a:avLst/>
              </a:prstGeom>
              <a:noFill/>
            </p:spPr>
            <p:txBody>
              <a:bodyPr wrap="square" lIns="91440" tIns="45720" rIns="91440" bIns="45720">
                <a:spAutoFit/>
              </a:bodyPr>
              <a:lstStyle/>
              <a:p>
                <a:pPr algn="ctr"/>
                <a:r>
                  <a:rPr lang="zh-CN" altLang="en-US" sz="1400" dirty="0">
                    <a:ln w="0"/>
                    <a:effectLst>
                      <a:outerShdw blurRad="38100" dist="19050" dir="2700000" algn="tl" rotWithShape="0">
                        <a:schemeClr val="dk1">
                          <a:alpha val="40000"/>
                        </a:schemeClr>
                      </a:outerShdw>
                    </a:effectLst>
                  </a:rPr>
                  <a:t>右移</a:t>
                </a:r>
                <a:r>
                  <a:rPr lang="en-US" altLang="zh-CN" sz="1400" i="1" dirty="0">
                    <a:ln w="0"/>
                    <a:effectLst>
                      <a:outerShdw blurRad="38100" dist="19050" dir="2700000" algn="tl" rotWithShape="0">
                        <a:schemeClr val="dk1">
                          <a:alpha val="40000"/>
                        </a:schemeClr>
                      </a:outerShdw>
                    </a:effectLst>
                  </a:rPr>
                  <a:t>i-ri+1</a:t>
                </a:r>
                <a:r>
                  <a:rPr lang="zh-CN" altLang="en-US" sz="1400" dirty="0">
                    <a:ln w="0"/>
                    <a:effectLst>
                      <a:outerShdw blurRad="38100" dist="19050" dir="2700000" algn="tl" rotWithShape="0">
                        <a:schemeClr val="dk1">
                          <a:alpha val="40000"/>
                        </a:schemeClr>
                      </a:outerShdw>
                    </a:effectLst>
                  </a:rPr>
                  <a:t>位</a:t>
                </a:r>
                <a:endParaRPr lang="zh-CN" altLang="en-US" sz="1400" b="0" cap="none" spc="0" dirty="0">
                  <a:ln w="0"/>
                  <a:solidFill>
                    <a:schemeClr val="tx1"/>
                  </a:solidFill>
                  <a:effectLst>
                    <a:outerShdw blurRad="38100" dist="19050" dir="2700000" algn="tl" rotWithShape="0">
                      <a:schemeClr val="dk1">
                        <a:alpha val="40000"/>
                      </a:schemeClr>
                    </a:outerShdw>
                  </a:effectLst>
                </a:endParaRPr>
              </a:p>
            </p:txBody>
          </p:sp>
        </p:grpSp>
        <p:cxnSp>
          <p:nvCxnSpPr>
            <p:cNvPr id="8" name="直接箭头连接符 7"/>
            <p:cNvCxnSpPr>
              <a:endCxn id="24" idx="2"/>
            </p:cNvCxnSpPr>
            <p:nvPr/>
          </p:nvCxnSpPr>
          <p:spPr>
            <a:xfrm flipV="1">
              <a:off x="5995432" y="2785449"/>
              <a:ext cx="4036" cy="300651"/>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9" name="矩形 8"/>
            <p:cNvSpPr/>
            <p:nvPr/>
          </p:nvSpPr>
          <p:spPr>
            <a:xfrm>
              <a:off x="5724233" y="2966040"/>
              <a:ext cx="564578" cy="461665"/>
            </a:xfrm>
            <a:prstGeom prst="rect">
              <a:avLst/>
            </a:prstGeom>
            <a:noFill/>
          </p:spPr>
          <p:txBody>
            <a:bodyPr wrap="none" lIns="91440" tIns="45720" rIns="91440" bIns="45720">
              <a:spAutoFit/>
            </a:bodyPr>
            <a:lstStyle/>
            <a:p>
              <a:pPr algn="ctr"/>
              <a:r>
                <a:rPr lang="en-US" altLang="zh-CN" sz="2400" b="0" i="1" cap="none" spc="0" dirty="0" err="1">
                  <a:ln w="0"/>
                  <a:solidFill>
                    <a:schemeClr val="tx1"/>
                  </a:solidFill>
                  <a:effectLst>
                    <a:outerShdw blurRad="38100" dist="19050" dir="2700000" algn="tl" rotWithShape="0">
                      <a:schemeClr val="dk1">
                        <a:alpha val="40000"/>
                      </a:schemeClr>
                    </a:outerShdw>
                  </a:effectLst>
                </a:rPr>
                <a:t>i</a:t>
              </a:r>
              <a:r>
                <a:rPr lang="en-US" altLang="zh-CN" sz="2400" b="0" i="1" cap="none" spc="0" dirty="0">
                  <a:ln w="0"/>
                  <a:solidFill>
                    <a:schemeClr val="tx1"/>
                  </a:solidFill>
                  <a:effectLst>
                    <a:outerShdw blurRad="38100" dist="19050" dir="2700000" algn="tl" rotWithShape="0">
                      <a:schemeClr val="dk1">
                        <a:alpha val="40000"/>
                      </a:schemeClr>
                    </a:outerShdw>
                  </a:effectLst>
                </a:rPr>
                <a:t>=5</a:t>
              </a:r>
              <a:endParaRPr lang="zh-CN" altLang="en-US" sz="2400" b="0" i="1" cap="none" spc="0" dirty="0">
                <a:ln w="0"/>
                <a:solidFill>
                  <a:schemeClr val="tx1"/>
                </a:solidFill>
                <a:effectLst>
                  <a:outerShdw blurRad="38100" dist="19050" dir="2700000" algn="tl" rotWithShape="0">
                    <a:schemeClr val="dk1">
                      <a:alpha val="40000"/>
                    </a:schemeClr>
                  </a:outerShdw>
                </a:effectLst>
              </a:endParaRPr>
            </a:p>
          </p:txBody>
        </p:sp>
        <p:cxnSp>
          <p:nvCxnSpPr>
            <p:cNvPr id="10" name="直接箭头连接符 9"/>
            <p:cNvCxnSpPr>
              <a:endCxn id="22" idx="0"/>
            </p:cNvCxnSpPr>
            <p:nvPr/>
          </p:nvCxnSpPr>
          <p:spPr>
            <a:xfrm flipH="1">
              <a:off x="4946346" y="2128134"/>
              <a:ext cx="10064" cy="282686"/>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11" name="矩形 10"/>
            <p:cNvSpPr/>
            <p:nvPr/>
          </p:nvSpPr>
          <p:spPr>
            <a:xfrm>
              <a:off x="4614773" y="1759909"/>
              <a:ext cx="670376" cy="461665"/>
            </a:xfrm>
            <a:prstGeom prst="rect">
              <a:avLst/>
            </a:prstGeom>
            <a:noFill/>
          </p:spPr>
          <p:txBody>
            <a:bodyPr wrap="none" lIns="91440" tIns="45720" rIns="91440" bIns="45720">
              <a:spAutoFit/>
            </a:bodyPr>
            <a:lstStyle/>
            <a:p>
              <a:pPr algn="ctr"/>
              <a:r>
                <a:rPr lang="en-US" altLang="zh-CN" sz="2400" b="0" i="1" cap="none" spc="0" dirty="0" err="1">
                  <a:ln w="0"/>
                  <a:solidFill>
                    <a:schemeClr val="tx1"/>
                  </a:solidFill>
                  <a:effectLst>
                    <a:outerShdw blurRad="38100" dist="19050" dir="2700000" algn="tl" rotWithShape="0">
                      <a:schemeClr val="dk1">
                        <a:alpha val="40000"/>
                      </a:schemeClr>
                    </a:outerShdw>
                  </a:effectLst>
                </a:rPr>
                <a:t>ri</a:t>
              </a:r>
              <a:r>
                <a:rPr lang="en-US" altLang="zh-CN" sz="2400" b="0" i="1" cap="none" spc="0" dirty="0">
                  <a:ln w="0"/>
                  <a:solidFill>
                    <a:schemeClr val="tx1"/>
                  </a:solidFill>
                  <a:effectLst>
                    <a:outerShdw blurRad="38100" dist="19050" dir="2700000" algn="tl" rotWithShape="0">
                      <a:schemeClr val="dk1">
                        <a:alpha val="40000"/>
                      </a:schemeClr>
                    </a:outerShdw>
                  </a:effectLst>
                </a:rPr>
                <a:t>=3</a:t>
              </a:r>
              <a:endParaRPr lang="zh-CN" altLang="en-US" sz="2400" b="0" i="1" cap="none" spc="0" dirty="0">
                <a:ln w="0"/>
                <a:solidFill>
                  <a:schemeClr val="tx1"/>
                </a:solidFill>
                <a:effectLst>
                  <a:outerShdw blurRad="38100" dist="19050" dir="2700000" algn="tl" rotWithShape="0">
                    <a:schemeClr val="dk1">
                      <a:alpha val="40000"/>
                    </a:schemeClr>
                  </a:outerShdw>
                </a:effectLst>
              </a:endParaRPr>
            </a:p>
          </p:txBody>
        </p:sp>
      </p:gr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2800" dirty="0"/>
              <a:t>BM</a:t>
            </a:r>
            <a:r>
              <a:rPr lang="zh-CN" altLang="en-US" sz="2800" dirty="0"/>
              <a:t>算法</a:t>
            </a:r>
            <a:r>
              <a:rPr lang="en-US" altLang="zh-CN" sz="2800" dirty="0"/>
              <a:t>*</a:t>
            </a:r>
            <a:endParaRPr lang="zh-CN" altLang="en-US" dirty="0"/>
          </a:p>
        </p:txBody>
      </p:sp>
      <p:sp>
        <p:nvSpPr>
          <p:cNvPr id="3" name="副标题 2"/>
          <p:cNvSpPr>
            <a:spLocks noGrp="1"/>
          </p:cNvSpPr>
          <p:nvPr>
            <p:ph type="subTitle" idx="1"/>
          </p:nvPr>
        </p:nvSpPr>
        <p:spPr/>
        <p:txBody>
          <a:bodyPr/>
          <a:lstStyle/>
          <a:p>
            <a:r>
              <a:rPr lang="en-US" altLang="zh-CN" dirty="0"/>
              <a:t>4.4  </a:t>
            </a:r>
            <a:r>
              <a:rPr lang="zh-CN" altLang="en-US" dirty="0"/>
              <a:t>字符串的模式匹配</a:t>
            </a:r>
            <a:endParaRPr lang="zh-CN" altLang="en-US" dirty="0"/>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endParaRPr lang="zh-CN" altLang="en-US" dirty="0"/>
          </a:p>
        </p:txBody>
      </p:sp>
      <p:sp>
        <p:nvSpPr>
          <p:cNvPr id="5" name="内容占位符 4"/>
          <p:cNvSpPr>
            <a:spLocks noGrp="1"/>
          </p:cNvSpPr>
          <p:nvPr>
            <p:ph idx="11"/>
          </p:nvPr>
        </p:nvSpPr>
        <p:spPr>
          <a:xfrm>
            <a:off x="584225" y="1276350"/>
            <a:ext cx="11055325" cy="5057775"/>
          </a:xfrm>
        </p:spPr>
        <p:txBody>
          <a:bodyPr>
            <a:normAutofit/>
          </a:bodyPr>
          <a:lstStyle/>
          <a:p>
            <a:pPr>
              <a:lnSpc>
                <a:spcPct val="110000"/>
              </a:lnSpc>
            </a:pPr>
            <a:r>
              <a:rPr lang="zh-CN" altLang="en-US" dirty="0"/>
              <a:t>将模式串整体移动到好后缀之后的情况</a:t>
            </a:r>
            <a:endParaRPr lang="en-US" altLang="zh-CN" dirty="0"/>
          </a:p>
          <a:p>
            <a:pPr>
              <a:lnSpc>
                <a:spcPct val="110000"/>
              </a:lnSpc>
            </a:pPr>
            <a:endParaRPr lang="en-US" altLang="zh-CN" dirty="0"/>
          </a:p>
          <a:p>
            <a:pPr>
              <a:lnSpc>
                <a:spcPct val="110000"/>
              </a:lnSpc>
            </a:pPr>
            <a:endParaRPr lang="en-US" altLang="zh-CN" dirty="0"/>
          </a:p>
          <a:p>
            <a:pPr>
              <a:lnSpc>
                <a:spcPct val="110000"/>
              </a:lnSpc>
            </a:pPr>
            <a:endParaRPr lang="en-US" altLang="zh-CN" dirty="0"/>
          </a:p>
          <a:p>
            <a:pPr>
              <a:lnSpc>
                <a:spcPct val="110000"/>
              </a:lnSpc>
            </a:pPr>
            <a:endParaRPr lang="en-US" altLang="zh-CN" dirty="0"/>
          </a:p>
          <a:p>
            <a:pPr>
              <a:lnSpc>
                <a:spcPct val="110000"/>
              </a:lnSpc>
            </a:pPr>
            <a:endParaRPr lang="en-US" altLang="zh-CN" dirty="0"/>
          </a:p>
          <a:p>
            <a:pPr>
              <a:lnSpc>
                <a:spcPct val="110000"/>
              </a:lnSpc>
            </a:pPr>
            <a:endParaRPr lang="en-US" altLang="zh-CN" dirty="0"/>
          </a:p>
          <a:p>
            <a:pPr>
              <a:lnSpc>
                <a:spcPct val="110000"/>
              </a:lnSpc>
            </a:pPr>
            <a:endParaRPr lang="en-US" altLang="zh-CN" dirty="0"/>
          </a:p>
          <a:p>
            <a:pPr>
              <a:lnSpc>
                <a:spcPct val="110000"/>
              </a:lnSpc>
            </a:pPr>
            <a:endParaRPr lang="en-US" altLang="zh-CN" dirty="0"/>
          </a:p>
          <a:p>
            <a:pPr>
              <a:lnSpc>
                <a:spcPct val="110000"/>
              </a:lnSpc>
            </a:pPr>
            <a:r>
              <a:rPr lang="zh-CN" altLang="en-US" b="1" dirty="0"/>
              <a:t>注意</a:t>
            </a:r>
            <a:r>
              <a:rPr lang="zh-CN" altLang="en-US" dirty="0"/>
              <a:t>：将模式串整体移动到好后缀之后可能会出现漏掉匹配情况的问题！</a:t>
            </a:r>
            <a:endParaRPr lang="en-US" altLang="zh-CN" dirty="0"/>
          </a:p>
        </p:txBody>
      </p:sp>
      <p:grpSp>
        <p:nvGrpSpPr>
          <p:cNvPr id="6" name="组合 5"/>
          <p:cNvGrpSpPr/>
          <p:nvPr/>
        </p:nvGrpSpPr>
        <p:grpSpPr>
          <a:xfrm>
            <a:off x="2036399" y="1670291"/>
            <a:ext cx="8150976" cy="3153289"/>
            <a:chOff x="1047548" y="798225"/>
            <a:chExt cx="8150976" cy="3153289"/>
          </a:xfrm>
        </p:grpSpPr>
        <p:sp>
          <p:nvSpPr>
            <p:cNvPr id="7" name="矩形 6"/>
            <p:cNvSpPr/>
            <p:nvPr/>
          </p:nvSpPr>
          <p:spPr>
            <a:xfrm>
              <a:off x="4725601" y="798225"/>
              <a:ext cx="333768" cy="469457"/>
            </a:xfrm>
            <a:prstGeom prst="rect">
              <a:avLst/>
            </a:prstGeom>
            <a:noFill/>
          </p:spPr>
          <p:txBody>
            <a:bodyPr wrap="square" lIns="91440" tIns="45720" rIns="91440" bIns="45720">
              <a:spAutoFit/>
            </a:bodyPr>
            <a:lstStyle/>
            <a:p>
              <a:pPr algn="ctr"/>
              <a:r>
                <a:rPr lang="en-US" altLang="zh-CN" sz="2400" i="1" dirty="0">
                  <a:ln w="0"/>
                  <a:effectLst>
                    <a:outerShdw blurRad="38100" dist="19050" dir="2700000" algn="tl" rotWithShape="0">
                      <a:schemeClr val="dk1">
                        <a:alpha val="40000"/>
                      </a:schemeClr>
                    </a:outerShdw>
                  </a:effectLst>
                </a:rPr>
                <a:t>w</a:t>
              </a:r>
              <a:endParaRPr lang="zh-CN" altLang="en-US" sz="2400" b="0" i="1" cap="none" spc="0" dirty="0">
                <a:ln w="0"/>
                <a:solidFill>
                  <a:schemeClr val="tx1"/>
                </a:solidFill>
                <a:effectLst>
                  <a:outerShdw blurRad="38100" dist="19050" dir="2700000" algn="tl" rotWithShape="0">
                    <a:schemeClr val="dk1">
                      <a:alpha val="40000"/>
                    </a:schemeClr>
                  </a:outerShdw>
                </a:effectLst>
              </a:endParaRPr>
            </a:p>
          </p:txBody>
        </p:sp>
        <p:sp>
          <p:nvSpPr>
            <p:cNvPr id="8" name="矩形 7"/>
            <p:cNvSpPr/>
            <p:nvPr/>
          </p:nvSpPr>
          <p:spPr>
            <a:xfrm>
              <a:off x="1047548" y="1457307"/>
              <a:ext cx="304891" cy="461665"/>
            </a:xfrm>
            <a:prstGeom prst="rect">
              <a:avLst/>
            </a:prstGeom>
            <a:noFill/>
          </p:spPr>
          <p:txBody>
            <a:bodyPr wrap="none" lIns="91440" tIns="45720" rIns="91440" bIns="45720">
              <a:spAutoFit/>
            </a:bodyPr>
            <a:lstStyle/>
            <a:p>
              <a:pPr algn="ctr"/>
              <a:r>
                <a:rPr lang="en-US" altLang="zh-CN" sz="2400" b="0" cap="none" spc="0" dirty="0">
                  <a:ln w="0"/>
                  <a:solidFill>
                    <a:schemeClr val="tx1"/>
                  </a:solidFill>
                  <a:effectLst>
                    <a:outerShdw blurRad="38100" dist="19050" dir="2700000" algn="tl" rotWithShape="0">
                      <a:schemeClr val="dk1">
                        <a:alpha val="40000"/>
                      </a:schemeClr>
                    </a:outerShdw>
                  </a:effectLst>
                </a:rPr>
                <a:t>s</a:t>
              </a:r>
              <a:endParaRPr lang="zh-CN" altLang="en-US" sz="2400" b="0" cap="none" spc="0" dirty="0">
                <a:ln w="0"/>
                <a:solidFill>
                  <a:schemeClr val="tx1"/>
                </a:solidFill>
                <a:effectLst>
                  <a:outerShdw blurRad="38100" dist="19050" dir="2700000" algn="tl" rotWithShape="0">
                    <a:schemeClr val="dk1">
                      <a:alpha val="40000"/>
                    </a:schemeClr>
                  </a:outerShdw>
                </a:effectLst>
              </a:endParaRPr>
            </a:p>
          </p:txBody>
        </p:sp>
        <p:sp>
          <p:nvSpPr>
            <p:cNvPr id="9" name="矩形 8"/>
            <p:cNvSpPr/>
            <p:nvPr/>
          </p:nvSpPr>
          <p:spPr>
            <a:xfrm>
              <a:off x="1065181" y="2235910"/>
              <a:ext cx="287258" cy="461665"/>
            </a:xfrm>
            <a:prstGeom prst="rect">
              <a:avLst/>
            </a:prstGeom>
            <a:noFill/>
          </p:spPr>
          <p:txBody>
            <a:bodyPr wrap="none" lIns="91440" tIns="45720" rIns="91440" bIns="45720">
              <a:spAutoFit/>
            </a:bodyPr>
            <a:lstStyle/>
            <a:p>
              <a:pPr algn="ctr"/>
              <a:r>
                <a:rPr lang="en-US" altLang="zh-CN" sz="2400" b="0" cap="none" spc="0" dirty="0">
                  <a:ln w="0"/>
                  <a:solidFill>
                    <a:schemeClr val="tx1"/>
                  </a:solidFill>
                  <a:effectLst>
                    <a:outerShdw blurRad="38100" dist="19050" dir="2700000" algn="tl" rotWithShape="0">
                      <a:schemeClr val="dk1">
                        <a:alpha val="40000"/>
                      </a:schemeClr>
                    </a:outerShdw>
                  </a:effectLst>
                </a:rPr>
                <a:t>t</a:t>
              </a:r>
              <a:endParaRPr lang="zh-CN" altLang="en-US" sz="2400" b="0" cap="none" spc="0" dirty="0">
                <a:ln w="0"/>
                <a:solidFill>
                  <a:schemeClr val="tx1"/>
                </a:solidFill>
                <a:effectLst>
                  <a:outerShdw blurRad="38100" dist="19050" dir="2700000" algn="tl" rotWithShape="0">
                    <a:schemeClr val="dk1">
                      <a:alpha val="40000"/>
                    </a:schemeClr>
                  </a:outerShdw>
                </a:effectLst>
              </a:endParaRPr>
            </a:p>
          </p:txBody>
        </p:sp>
        <p:sp>
          <p:nvSpPr>
            <p:cNvPr id="10" name="矩形 9"/>
            <p:cNvSpPr/>
            <p:nvPr/>
          </p:nvSpPr>
          <p:spPr>
            <a:xfrm>
              <a:off x="1628407" y="1490303"/>
              <a:ext cx="2216973" cy="37931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a:t>
              </a:r>
              <a:endParaRPr lang="zh-CN" altLang="en-US" b="1" dirty="0">
                <a:solidFill>
                  <a:schemeClr val="tx1"/>
                </a:solidFill>
              </a:endParaRPr>
            </a:p>
          </p:txBody>
        </p:sp>
        <p:sp>
          <p:nvSpPr>
            <p:cNvPr id="11" name="矩形 10"/>
            <p:cNvSpPr/>
            <p:nvPr/>
          </p:nvSpPr>
          <p:spPr>
            <a:xfrm>
              <a:off x="3833426" y="1490303"/>
              <a:ext cx="526561" cy="378908"/>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b="1" dirty="0">
                  <a:solidFill>
                    <a:schemeClr val="tx1"/>
                  </a:solidFill>
                </a:rPr>
                <a:t>c</a:t>
              </a:r>
              <a:endParaRPr lang="zh-CN" altLang="en-US" b="1" dirty="0">
                <a:solidFill>
                  <a:schemeClr val="tx1"/>
                </a:solidFill>
              </a:endParaRPr>
            </a:p>
          </p:txBody>
        </p:sp>
        <p:sp>
          <p:nvSpPr>
            <p:cNvPr id="12" name="矩形 11"/>
            <p:cNvSpPr/>
            <p:nvPr/>
          </p:nvSpPr>
          <p:spPr>
            <a:xfrm>
              <a:off x="2786243" y="2330120"/>
              <a:ext cx="526561" cy="37462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a</a:t>
              </a:r>
              <a:endParaRPr lang="zh-CN" altLang="en-US" b="1" dirty="0">
                <a:solidFill>
                  <a:schemeClr val="tx1"/>
                </a:solidFill>
              </a:endParaRPr>
            </a:p>
          </p:txBody>
        </p:sp>
        <p:sp>
          <p:nvSpPr>
            <p:cNvPr id="13" name="矩形 12"/>
            <p:cNvSpPr/>
            <p:nvPr/>
          </p:nvSpPr>
          <p:spPr>
            <a:xfrm>
              <a:off x="3312804" y="2330120"/>
              <a:ext cx="526561" cy="37462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c</a:t>
              </a:r>
              <a:endParaRPr lang="zh-CN" altLang="en-US" b="1" dirty="0">
                <a:solidFill>
                  <a:schemeClr val="tx1"/>
                </a:solidFill>
              </a:endParaRPr>
            </a:p>
          </p:txBody>
        </p:sp>
        <p:sp>
          <p:nvSpPr>
            <p:cNvPr id="14" name="矩形 13"/>
            <p:cNvSpPr/>
            <p:nvPr/>
          </p:nvSpPr>
          <p:spPr>
            <a:xfrm>
              <a:off x="3839365" y="2323668"/>
              <a:ext cx="526561" cy="381081"/>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b="1" dirty="0">
                  <a:solidFill>
                    <a:schemeClr val="tx1"/>
                  </a:solidFill>
                </a:rPr>
                <a:t>a</a:t>
              </a:r>
              <a:endParaRPr lang="zh-CN" altLang="en-US" b="1" dirty="0">
                <a:solidFill>
                  <a:schemeClr val="tx1"/>
                </a:solidFill>
              </a:endParaRPr>
            </a:p>
          </p:txBody>
        </p:sp>
        <p:sp>
          <p:nvSpPr>
            <p:cNvPr id="15" name="矩形 14"/>
            <p:cNvSpPr/>
            <p:nvPr/>
          </p:nvSpPr>
          <p:spPr>
            <a:xfrm>
              <a:off x="4359987" y="1490303"/>
              <a:ext cx="526561" cy="37890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b="1" dirty="0">
                  <a:solidFill>
                    <a:schemeClr val="tx1"/>
                  </a:solidFill>
                </a:rPr>
                <a:t>b</a:t>
              </a:r>
              <a:endParaRPr lang="zh-CN" altLang="en-US" b="1" dirty="0">
                <a:solidFill>
                  <a:schemeClr val="tx1"/>
                </a:solidFill>
              </a:endParaRPr>
            </a:p>
          </p:txBody>
        </p:sp>
        <p:sp>
          <p:nvSpPr>
            <p:cNvPr id="16" name="矩形 15"/>
            <p:cNvSpPr/>
            <p:nvPr/>
          </p:nvSpPr>
          <p:spPr>
            <a:xfrm>
              <a:off x="4886547" y="1493864"/>
              <a:ext cx="526561" cy="37890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b="1" dirty="0">
                  <a:solidFill>
                    <a:schemeClr val="tx1"/>
                  </a:solidFill>
                </a:rPr>
                <a:t>c</a:t>
              </a:r>
              <a:endParaRPr lang="zh-CN" altLang="en-US" b="1" dirty="0">
                <a:solidFill>
                  <a:schemeClr val="tx1"/>
                </a:solidFill>
              </a:endParaRPr>
            </a:p>
          </p:txBody>
        </p:sp>
        <p:sp>
          <p:nvSpPr>
            <p:cNvPr id="17" name="矩形 16"/>
            <p:cNvSpPr/>
            <p:nvPr/>
          </p:nvSpPr>
          <p:spPr>
            <a:xfrm>
              <a:off x="5413107" y="1493864"/>
              <a:ext cx="526561" cy="37890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b="1" dirty="0">
                  <a:solidFill>
                    <a:schemeClr val="tx1"/>
                  </a:solidFill>
                </a:rPr>
                <a:t>a</a:t>
              </a:r>
              <a:endParaRPr lang="zh-CN" altLang="en-US" b="1" dirty="0">
                <a:solidFill>
                  <a:schemeClr val="tx1"/>
                </a:solidFill>
              </a:endParaRPr>
            </a:p>
          </p:txBody>
        </p:sp>
        <p:sp>
          <p:nvSpPr>
            <p:cNvPr id="18" name="矩形 17"/>
            <p:cNvSpPr/>
            <p:nvPr/>
          </p:nvSpPr>
          <p:spPr>
            <a:xfrm>
              <a:off x="4365924" y="2327229"/>
              <a:ext cx="526561" cy="37890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b</a:t>
              </a:r>
              <a:endParaRPr lang="zh-CN" altLang="en-US" b="1" dirty="0">
                <a:solidFill>
                  <a:schemeClr val="tx1"/>
                </a:solidFill>
              </a:endParaRPr>
            </a:p>
          </p:txBody>
        </p:sp>
        <p:sp>
          <p:nvSpPr>
            <p:cNvPr id="19" name="矩形 18"/>
            <p:cNvSpPr/>
            <p:nvPr/>
          </p:nvSpPr>
          <p:spPr>
            <a:xfrm>
              <a:off x="4892485" y="2330120"/>
              <a:ext cx="526561" cy="37361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c</a:t>
              </a:r>
              <a:endParaRPr lang="zh-CN" altLang="en-US" b="1" dirty="0">
                <a:solidFill>
                  <a:schemeClr val="tx1"/>
                </a:solidFill>
              </a:endParaRPr>
            </a:p>
          </p:txBody>
        </p:sp>
        <p:cxnSp>
          <p:nvCxnSpPr>
            <p:cNvPr id="20" name="直接箭头连接符 19"/>
            <p:cNvCxnSpPr>
              <a:stCxn id="11" idx="2"/>
              <a:endCxn id="14" idx="0"/>
            </p:cNvCxnSpPr>
            <p:nvPr/>
          </p:nvCxnSpPr>
          <p:spPr>
            <a:xfrm>
              <a:off x="4096707" y="1869211"/>
              <a:ext cx="5939" cy="454457"/>
            </a:xfrm>
            <a:prstGeom prst="straightConnector1">
              <a:avLst/>
            </a:prstGeom>
            <a:ln w="28575">
              <a:headEnd type="triangle"/>
              <a:tailEnd type="triangle"/>
            </a:ln>
          </p:spPr>
          <p:style>
            <a:lnRef idx="1">
              <a:schemeClr val="dk1"/>
            </a:lnRef>
            <a:fillRef idx="0">
              <a:schemeClr val="dk1"/>
            </a:fillRef>
            <a:effectRef idx="0">
              <a:schemeClr val="dk1"/>
            </a:effectRef>
            <a:fontRef idx="minor">
              <a:schemeClr val="tx1"/>
            </a:fontRef>
          </p:style>
        </p:cxnSp>
        <p:sp>
          <p:nvSpPr>
            <p:cNvPr id="21" name="矩形 20"/>
            <p:cNvSpPr/>
            <p:nvPr/>
          </p:nvSpPr>
          <p:spPr>
            <a:xfrm>
              <a:off x="4085465" y="1933119"/>
              <a:ext cx="543739" cy="307777"/>
            </a:xfrm>
            <a:prstGeom prst="rect">
              <a:avLst/>
            </a:prstGeom>
            <a:noFill/>
          </p:spPr>
          <p:txBody>
            <a:bodyPr wrap="none" lIns="91440" tIns="45720" rIns="91440" bIns="45720">
              <a:spAutoFit/>
            </a:bodyPr>
            <a:lstStyle/>
            <a:p>
              <a:pPr algn="ctr"/>
              <a:r>
                <a:rPr lang="zh-CN" altLang="en-US" sz="1400" b="0" cap="none" spc="0" dirty="0">
                  <a:ln w="0"/>
                  <a:solidFill>
                    <a:schemeClr val="tx1"/>
                  </a:solidFill>
                  <a:effectLst>
                    <a:outerShdw blurRad="38100" dist="19050" dir="2700000" algn="tl" rotWithShape="0">
                      <a:schemeClr val="dk1">
                        <a:alpha val="40000"/>
                      </a:schemeClr>
                    </a:outerShdw>
                  </a:effectLst>
                </a:rPr>
                <a:t>失配</a:t>
              </a:r>
              <a:endParaRPr lang="zh-CN" altLang="en-US" sz="1400" b="0" cap="none" spc="0" dirty="0">
                <a:ln w="0"/>
                <a:solidFill>
                  <a:schemeClr val="tx1"/>
                </a:solidFill>
                <a:effectLst>
                  <a:outerShdw blurRad="38100" dist="19050" dir="2700000" algn="tl" rotWithShape="0">
                    <a:schemeClr val="dk1">
                      <a:alpha val="40000"/>
                    </a:schemeClr>
                  </a:outerShdw>
                </a:effectLst>
              </a:endParaRPr>
            </a:p>
          </p:txBody>
        </p:sp>
        <p:sp>
          <p:nvSpPr>
            <p:cNvPr id="22" name="矩形 21"/>
            <p:cNvSpPr/>
            <p:nvPr/>
          </p:nvSpPr>
          <p:spPr>
            <a:xfrm>
              <a:off x="8039196" y="1493864"/>
              <a:ext cx="1159328" cy="37759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a:t>
              </a:r>
              <a:endParaRPr lang="zh-CN" altLang="en-US" b="1" dirty="0">
                <a:solidFill>
                  <a:schemeClr val="tx1"/>
                </a:solidFill>
              </a:endParaRPr>
            </a:p>
          </p:txBody>
        </p:sp>
        <p:sp>
          <p:nvSpPr>
            <p:cNvPr id="23" name="矩形 22"/>
            <p:cNvSpPr/>
            <p:nvPr/>
          </p:nvSpPr>
          <p:spPr>
            <a:xfrm>
              <a:off x="2267070" y="2327229"/>
              <a:ext cx="526561" cy="37462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c</a:t>
              </a:r>
              <a:endParaRPr lang="zh-CN" altLang="en-US" b="1" dirty="0">
                <a:solidFill>
                  <a:schemeClr val="tx1"/>
                </a:solidFill>
              </a:endParaRPr>
            </a:p>
          </p:txBody>
        </p:sp>
        <p:sp>
          <p:nvSpPr>
            <p:cNvPr id="24" name="左大括号 23"/>
            <p:cNvSpPr/>
            <p:nvPr/>
          </p:nvSpPr>
          <p:spPr>
            <a:xfrm rot="5400000">
              <a:off x="4788979" y="895902"/>
              <a:ext cx="189096" cy="992583"/>
            </a:xfrm>
            <a:prstGeom prst="leftBrace">
              <a:avLst>
                <a:gd name="adj1" fmla="val 68510"/>
                <a:gd name="adj2" fmla="val 48097"/>
              </a:avLst>
            </a:prstGeom>
            <a:ln w="28575"/>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25" name="矩形 24"/>
            <p:cNvSpPr/>
            <p:nvPr/>
          </p:nvSpPr>
          <p:spPr>
            <a:xfrm>
              <a:off x="1062760" y="3132638"/>
              <a:ext cx="374846" cy="461665"/>
            </a:xfrm>
            <a:prstGeom prst="rect">
              <a:avLst/>
            </a:prstGeom>
            <a:noFill/>
          </p:spPr>
          <p:txBody>
            <a:bodyPr wrap="none" lIns="91440" tIns="45720" rIns="91440" bIns="45720">
              <a:spAutoFit/>
            </a:bodyPr>
            <a:lstStyle/>
            <a:p>
              <a:pPr algn="ctr"/>
              <a:r>
                <a:rPr lang="en-US" altLang="zh-CN" sz="2400" dirty="0">
                  <a:ln w="0"/>
                  <a:effectLst>
                    <a:outerShdw blurRad="38100" dist="19050" dir="2700000" algn="tl" rotWithShape="0">
                      <a:schemeClr val="dk1">
                        <a:alpha val="40000"/>
                      </a:schemeClr>
                    </a:outerShdw>
                  </a:effectLst>
                </a:rPr>
                <a:t>t</a:t>
              </a:r>
              <a:r>
                <a:rPr lang="en-US" altLang="zh-CN" sz="2400" b="0" cap="none" spc="0" dirty="0">
                  <a:ln w="0"/>
                  <a:solidFill>
                    <a:schemeClr val="tx1"/>
                  </a:solidFill>
                  <a:effectLst>
                    <a:outerShdw blurRad="38100" dist="19050" dir="2700000" algn="tl" rotWithShape="0">
                      <a:schemeClr val="dk1">
                        <a:alpha val="40000"/>
                      </a:schemeClr>
                    </a:outerShdw>
                  </a:effectLst>
                </a:rPr>
                <a:t>’</a:t>
              </a:r>
              <a:endParaRPr lang="zh-CN" altLang="en-US" sz="2400" b="0" cap="none" spc="0" dirty="0">
                <a:ln w="0"/>
                <a:solidFill>
                  <a:schemeClr val="tx1"/>
                </a:solidFill>
                <a:effectLst>
                  <a:outerShdw blurRad="38100" dist="19050" dir="2700000" algn="tl" rotWithShape="0">
                    <a:schemeClr val="dk1">
                      <a:alpha val="40000"/>
                    </a:schemeClr>
                  </a:outerShdw>
                </a:effectLst>
              </a:endParaRPr>
            </a:p>
          </p:txBody>
        </p:sp>
        <p:sp>
          <p:nvSpPr>
            <p:cNvPr id="26" name="左大括号 25"/>
            <p:cNvSpPr/>
            <p:nvPr/>
          </p:nvSpPr>
          <p:spPr>
            <a:xfrm rot="16200000">
              <a:off x="4801498" y="2323326"/>
              <a:ext cx="189096" cy="992583"/>
            </a:xfrm>
            <a:prstGeom prst="leftBrace">
              <a:avLst>
                <a:gd name="adj1" fmla="val 68510"/>
                <a:gd name="adj2" fmla="val 48097"/>
              </a:avLst>
            </a:prstGeom>
            <a:ln w="28575"/>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27" name="矩形 26"/>
            <p:cNvSpPr/>
            <p:nvPr/>
          </p:nvSpPr>
          <p:spPr>
            <a:xfrm>
              <a:off x="4554671" y="2909571"/>
              <a:ext cx="601094" cy="461665"/>
            </a:xfrm>
            <a:prstGeom prst="rect">
              <a:avLst/>
            </a:prstGeom>
            <a:noFill/>
          </p:spPr>
          <p:txBody>
            <a:bodyPr wrap="square" lIns="91440" tIns="45720" rIns="91440" bIns="45720">
              <a:spAutoFit/>
            </a:bodyPr>
            <a:lstStyle/>
            <a:p>
              <a:pPr algn="ctr"/>
              <a:r>
                <a:rPr lang="en-US" altLang="zh-CN" sz="2400" b="0" i="1" cap="none" spc="0" dirty="0">
                  <a:ln w="0"/>
                  <a:solidFill>
                    <a:schemeClr val="tx1"/>
                  </a:solidFill>
                  <a:effectLst>
                    <a:outerShdw blurRad="38100" dist="19050" dir="2700000" algn="tl" rotWithShape="0">
                      <a:schemeClr val="dk1">
                        <a:alpha val="40000"/>
                      </a:schemeClr>
                    </a:outerShdw>
                  </a:effectLst>
                </a:rPr>
                <a:t>v</a:t>
              </a:r>
              <a:endParaRPr lang="zh-CN" altLang="en-US" sz="2400" b="0" i="1" cap="none" spc="0" dirty="0">
                <a:ln w="0"/>
                <a:solidFill>
                  <a:schemeClr val="tx1"/>
                </a:solidFill>
                <a:effectLst>
                  <a:outerShdw blurRad="38100" dist="19050" dir="2700000" algn="tl" rotWithShape="0">
                    <a:schemeClr val="dk1">
                      <a:alpha val="40000"/>
                    </a:schemeClr>
                  </a:outerShdw>
                </a:effectLst>
              </a:endParaRPr>
            </a:p>
          </p:txBody>
        </p:sp>
        <p:cxnSp>
          <p:nvCxnSpPr>
            <p:cNvPr id="28" name="直接连接符 27"/>
            <p:cNvCxnSpPr/>
            <p:nvPr/>
          </p:nvCxnSpPr>
          <p:spPr>
            <a:xfrm flipH="1">
              <a:off x="2249757" y="1884233"/>
              <a:ext cx="23736" cy="2067281"/>
            </a:xfrm>
            <a:prstGeom prst="line">
              <a:avLst/>
            </a:prstGeom>
            <a:ln w="19050">
              <a:prstDash val="lgDash"/>
            </a:ln>
          </p:spPr>
          <p:style>
            <a:lnRef idx="1">
              <a:schemeClr val="dk1"/>
            </a:lnRef>
            <a:fillRef idx="0">
              <a:schemeClr val="dk1"/>
            </a:fillRef>
            <a:effectRef idx="0">
              <a:schemeClr val="dk1"/>
            </a:effectRef>
            <a:fontRef idx="minor">
              <a:schemeClr val="tx1"/>
            </a:fontRef>
          </p:style>
        </p:cxnSp>
        <p:cxnSp>
          <p:nvCxnSpPr>
            <p:cNvPr id="29" name="直接箭头连接符 28"/>
            <p:cNvCxnSpPr>
              <a:endCxn id="40" idx="1"/>
            </p:cNvCxnSpPr>
            <p:nvPr/>
          </p:nvCxnSpPr>
          <p:spPr>
            <a:xfrm>
              <a:off x="2275435" y="3415930"/>
              <a:ext cx="3188507" cy="25119"/>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30" name="矩形 29"/>
            <p:cNvSpPr/>
            <p:nvPr/>
          </p:nvSpPr>
          <p:spPr>
            <a:xfrm>
              <a:off x="3202483" y="3416399"/>
              <a:ext cx="1261885" cy="307777"/>
            </a:xfrm>
            <a:prstGeom prst="rect">
              <a:avLst/>
            </a:prstGeom>
            <a:noFill/>
          </p:spPr>
          <p:txBody>
            <a:bodyPr wrap="square" lIns="91440" tIns="45720" rIns="91440" bIns="45720">
              <a:spAutoFit/>
            </a:bodyPr>
            <a:lstStyle/>
            <a:p>
              <a:pPr algn="ctr"/>
              <a:r>
                <a:rPr lang="zh-CN" altLang="en-US" sz="1400" dirty="0">
                  <a:ln w="0"/>
                  <a:effectLst>
                    <a:outerShdw blurRad="38100" dist="19050" dir="2700000" algn="tl" rotWithShape="0">
                      <a:schemeClr val="dk1">
                        <a:alpha val="40000"/>
                      </a:schemeClr>
                    </a:outerShdw>
                  </a:effectLst>
                </a:rPr>
                <a:t>右移</a:t>
              </a:r>
              <a:r>
                <a:rPr lang="en-US" altLang="zh-CN" sz="1400" dirty="0">
                  <a:ln w="0"/>
                  <a:effectLst>
                    <a:outerShdw blurRad="38100" dist="19050" dir="2700000" algn="tl" rotWithShape="0">
                      <a:schemeClr val="dk1">
                        <a:alpha val="40000"/>
                      </a:schemeClr>
                    </a:outerShdw>
                  </a:effectLst>
                </a:rPr>
                <a:t>6</a:t>
              </a:r>
              <a:r>
                <a:rPr lang="zh-CN" altLang="en-US" sz="1400" dirty="0">
                  <a:ln w="0"/>
                  <a:effectLst>
                    <a:outerShdw blurRad="38100" dist="19050" dir="2700000" algn="tl" rotWithShape="0">
                      <a:schemeClr val="dk1">
                        <a:alpha val="40000"/>
                      </a:schemeClr>
                    </a:outerShdw>
                  </a:effectLst>
                </a:rPr>
                <a:t>位</a:t>
              </a:r>
              <a:endParaRPr lang="zh-CN" altLang="en-US" sz="1400" b="0" cap="none" spc="0" dirty="0">
                <a:ln w="0"/>
                <a:solidFill>
                  <a:schemeClr val="tx1"/>
                </a:solidFill>
                <a:effectLst>
                  <a:outerShdw blurRad="38100" dist="19050" dir="2700000" algn="tl" rotWithShape="0">
                    <a:schemeClr val="dk1">
                      <a:alpha val="40000"/>
                    </a:schemeClr>
                  </a:outerShdw>
                </a:effectLst>
              </a:endParaRPr>
            </a:p>
          </p:txBody>
        </p:sp>
        <p:sp>
          <p:nvSpPr>
            <p:cNvPr id="31" name="矩形 30"/>
            <p:cNvSpPr/>
            <p:nvPr/>
          </p:nvSpPr>
          <p:spPr>
            <a:xfrm>
              <a:off x="5937430" y="1490303"/>
              <a:ext cx="526561" cy="37890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b="1" dirty="0">
                  <a:solidFill>
                    <a:schemeClr val="tx1"/>
                  </a:solidFill>
                </a:rPr>
                <a:t>c</a:t>
              </a:r>
              <a:endParaRPr lang="zh-CN" altLang="en-US" b="1" dirty="0">
                <a:solidFill>
                  <a:schemeClr val="tx1"/>
                </a:solidFill>
              </a:endParaRPr>
            </a:p>
          </p:txBody>
        </p:sp>
        <p:sp>
          <p:nvSpPr>
            <p:cNvPr id="32" name="矩形 31"/>
            <p:cNvSpPr/>
            <p:nvPr/>
          </p:nvSpPr>
          <p:spPr>
            <a:xfrm>
              <a:off x="6463990" y="1491429"/>
              <a:ext cx="526561" cy="37890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b="1" dirty="0">
                  <a:solidFill>
                    <a:schemeClr val="tx1"/>
                  </a:solidFill>
                </a:rPr>
                <a:t>a</a:t>
              </a:r>
              <a:endParaRPr lang="zh-CN" altLang="en-US" b="1" dirty="0">
                <a:solidFill>
                  <a:schemeClr val="tx1"/>
                </a:solidFill>
              </a:endParaRPr>
            </a:p>
          </p:txBody>
        </p:sp>
        <p:sp>
          <p:nvSpPr>
            <p:cNvPr id="33" name="矩形 32"/>
            <p:cNvSpPr/>
            <p:nvPr/>
          </p:nvSpPr>
          <p:spPr>
            <a:xfrm>
              <a:off x="6988313" y="1490303"/>
              <a:ext cx="526561" cy="37890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b="1" dirty="0">
                  <a:solidFill>
                    <a:schemeClr val="tx1"/>
                  </a:solidFill>
                </a:rPr>
                <a:t>b</a:t>
              </a:r>
              <a:endParaRPr lang="zh-CN" altLang="en-US" b="1" dirty="0">
                <a:solidFill>
                  <a:schemeClr val="tx1"/>
                </a:solidFill>
              </a:endParaRPr>
            </a:p>
          </p:txBody>
        </p:sp>
        <p:sp>
          <p:nvSpPr>
            <p:cNvPr id="34" name="矩形 33"/>
            <p:cNvSpPr/>
            <p:nvPr/>
          </p:nvSpPr>
          <p:spPr>
            <a:xfrm>
              <a:off x="7514873" y="1490303"/>
              <a:ext cx="526561" cy="37890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b="1" dirty="0">
                  <a:solidFill>
                    <a:schemeClr val="tx1"/>
                  </a:solidFill>
                </a:rPr>
                <a:t>c</a:t>
              </a:r>
              <a:endParaRPr lang="zh-CN" altLang="en-US" b="1" dirty="0">
                <a:solidFill>
                  <a:schemeClr val="tx1"/>
                </a:solidFill>
              </a:endParaRPr>
            </a:p>
          </p:txBody>
        </p:sp>
        <p:sp>
          <p:nvSpPr>
            <p:cNvPr id="35" name="矩形 34"/>
            <p:cNvSpPr/>
            <p:nvPr/>
          </p:nvSpPr>
          <p:spPr>
            <a:xfrm>
              <a:off x="5983115" y="3250037"/>
              <a:ext cx="526561" cy="37977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a</a:t>
              </a:r>
              <a:endParaRPr lang="zh-CN" altLang="en-US" b="1" dirty="0">
                <a:solidFill>
                  <a:schemeClr val="tx1"/>
                </a:solidFill>
              </a:endParaRPr>
            </a:p>
          </p:txBody>
        </p:sp>
        <p:sp>
          <p:nvSpPr>
            <p:cNvPr id="36" name="矩形 35"/>
            <p:cNvSpPr/>
            <p:nvPr/>
          </p:nvSpPr>
          <p:spPr>
            <a:xfrm>
              <a:off x="6509676" y="3250037"/>
              <a:ext cx="526561" cy="37977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c</a:t>
              </a:r>
              <a:endParaRPr lang="zh-CN" altLang="en-US" b="1" dirty="0">
                <a:solidFill>
                  <a:schemeClr val="tx1"/>
                </a:solidFill>
              </a:endParaRPr>
            </a:p>
          </p:txBody>
        </p:sp>
        <p:sp>
          <p:nvSpPr>
            <p:cNvPr id="37" name="矩形 36"/>
            <p:cNvSpPr/>
            <p:nvPr/>
          </p:nvSpPr>
          <p:spPr>
            <a:xfrm>
              <a:off x="7036237" y="3250037"/>
              <a:ext cx="526561" cy="37977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a</a:t>
              </a:r>
              <a:endParaRPr lang="zh-CN" altLang="en-US" b="1" dirty="0">
                <a:solidFill>
                  <a:schemeClr val="tx1"/>
                </a:solidFill>
              </a:endParaRPr>
            </a:p>
          </p:txBody>
        </p:sp>
        <p:sp>
          <p:nvSpPr>
            <p:cNvPr id="38" name="矩形 37"/>
            <p:cNvSpPr/>
            <p:nvPr/>
          </p:nvSpPr>
          <p:spPr>
            <a:xfrm>
              <a:off x="7562796" y="3252290"/>
              <a:ext cx="526561" cy="37890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b</a:t>
              </a:r>
              <a:endParaRPr lang="zh-CN" altLang="en-US" b="1" dirty="0">
                <a:solidFill>
                  <a:schemeClr val="tx1"/>
                </a:solidFill>
              </a:endParaRPr>
            </a:p>
          </p:txBody>
        </p:sp>
        <p:sp>
          <p:nvSpPr>
            <p:cNvPr id="39" name="矩形 38"/>
            <p:cNvSpPr/>
            <p:nvPr/>
          </p:nvSpPr>
          <p:spPr>
            <a:xfrm>
              <a:off x="8089357" y="3249023"/>
              <a:ext cx="526561" cy="38078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c</a:t>
              </a:r>
              <a:endParaRPr lang="zh-CN" altLang="en-US" b="1" dirty="0">
                <a:solidFill>
                  <a:schemeClr val="tx1"/>
                </a:solidFill>
              </a:endParaRPr>
            </a:p>
          </p:txBody>
        </p:sp>
        <p:sp>
          <p:nvSpPr>
            <p:cNvPr id="40" name="矩形 39"/>
            <p:cNvSpPr/>
            <p:nvPr/>
          </p:nvSpPr>
          <p:spPr>
            <a:xfrm>
              <a:off x="5463942" y="3252290"/>
              <a:ext cx="526561" cy="37751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c</a:t>
              </a:r>
              <a:endParaRPr lang="zh-CN" altLang="en-US" b="1" dirty="0">
                <a:solidFill>
                  <a:schemeClr val="tx1"/>
                </a:solidFill>
              </a:endParaRPr>
            </a:p>
          </p:txBody>
        </p:sp>
      </p:gr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2800" dirty="0"/>
              <a:t>BM</a:t>
            </a:r>
            <a:r>
              <a:rPr lang="zh-CN" altLang="en-US" sz="2800" dirty="0"/>
              <a:t>算法</a:t>
            </a:r>
            <a:r>
              <a:rPr lang="en-US" altLang="zh-CN" sz="2800" dirty="0"/>
              <a:t>*</a:t>
            </a:r>
            <a:endParaRPr lang="zh-CN" altLang="en-US" dirty="0"/>
          </a:p>
        </p:txBody>
      </p:sp>
      <p:sp>
        <p:nvSpPr>
          <p:cNvPr id="3" name="副标题 2"/>
          <p:cNvSpPr>
            <a:spLocks noGrp="1"/>
          </p:cNvSpPr>
          <p:nvPr>
            <p:ph type="subTitle" idx="1"/>
          </p:nvPr>
        </p:nvSpPr>
        <p:spPr/>
        <p:txBody>
          <a:bodyPr/>
          <a:lstStyle/>
          <a:p>
            <a:r>
              <a:rPr lang="en-US" altLang="zh-CN" dirty="0"/>
              <a:t>4.4  </a:t>
            </a:r>
            <a:r>
              <a:rPr lang="zh-CN" altLang="en-US" dirty="0"/>
              <a:t>字符串的模式匹配</a:t>
            </a:r>
            <a:endParaRPr lang="zh-CN" altLang="en-US" dirty="0"/>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endParaRPr lang="zh-CN" altLang="en-US" dirty="0"/>
          </a:p>
        </p:txBody>
      </p:sp>
      <p:sp>
        <p:nvSpPr>
          <p:cNvPr id="5" name="内容占位符 4"/>
          <p:cNvSpPr>
            <a:spLocks noGrp="1"/>
          </p:cNvSpPr>
          <p:nvPr>
            <p:ph idx="11"/>
          </p:nvPr>
        </p:nvSpPr>
        <p:spPr>
          <a:xfrm>
            <a:off x="584225" y="1276350"/>
            <a:ext cx="11055325" cy="5057775"/>
          </a:xfrm>
        </p:spPr>
        <p:txBody>
          <a:bodyPr>
            <a:normAutofit/>
          </a:bodyPr>
          <a:lstStyle/>
          <a:p>
            <a:pPr>
              <a:lnSpc>
                <a:spcPct val="110000"/>
              </a:lnSpc>
            </a:pPr>
            <a:r>
              <a:rPr lang="zh-CN" altLang="en-US" dirty="0"/>
              <a:t>不整体右移到好后缀之后出现匹配成功的情况：将模式串向右移动</a:t>
            </a:r>
            <a:r>
              <a:rPr lang="en-US" altLang="zh-CN" dirty="0"/>
              <a:t>5</a:t>
            </a:r>
            <a:r>
              <a:rPr lang="zh-CN" altLang="en-US" dirty="0"/>
              <a:t>位，能够找到匹配情况，说明上文中的右移策略存在过度移动的问题。</a:t>
            </a:r>
            <a:endParaRPr lang="en-US" altLang="zh-CN" dirty="0"/>
          </a:p>
          <a:p>
            <a:pPr>
              <a:lnSpc>
                <a:spcPct val="110000"/>
              </a:lnSpc>
            </a:pPr>
            <a:endParaRPr lang="en-US" altLang="zh-CN" dirty="0"/>
          </a:p>
          <a:p>
            <a:pPr>
              <a:lnSpc>
                <a:spcPct val="110000"/>
              </a:lnSpc>
            </a:pPr>
            <a:endParaRPr lang="en-US" altLang="zh-CN" dirty="0"/>
          </a:p>
          <a:p>
            <a:pPr>
              <a:lnSpc>
                <a:spcPct val="110000"/>
              </a:lnSpc>
            </a:pPr>
            <a:endParaRPr lang="en-US" altLang="zh-CN" dirty="0"/>
          </a:p>
          <a:p>
            <a:pPr>
              <a:lnSpc>
                <a:spcPct val="110000"/>
              </a:lnSpc>
            </a:pPr>
            <a:endParaRPr lang="en-US" altLang="zh-CN" dirty="0"/>
          </a:p>
          <a:p>
            <a:pPr>
              <a:lnSpc>
                <a:spcPct val="110000"/>
              </a:lnSpc>
            </a:pPr>
            <a:endParaRPr lang="en-US" altLang="zh-CN" dirty="0"/>
          </a:p>
          <a:p>
            <a:pPr>
              <a:lnSpc>
                <a:spcPct val="110000"/>
              </a:lnSpc>
            </a:pPr>
            <a:endParaRPr lang="en-US" altLang="zh-CN" dirty="0"/>
          </a:p>
          <a:p>
            <a:pPr>
              <a:lnSpc>
                <a:spcPct val="110000"/>
              </a:lnSpc>
            </a:pPr>
            <a:endParaRPr lang="en-US" altLang="zh-CN" dirty="0"/>
          </a:p>
          <a:p>
            <a:pPr>
              <a:lnSpc>
                <a:spcPct val="110000"/>
              </a:lnSpc>
            </a:pPr>
            <a:r>
              <a:rPr lang="zh-CN" altLang="en-US" dirty="0"/>
              <a:t>通过仔细观察可以发现，这种情况出现的原因是由于模式串</a:t>
            </a:r>
            <a:r>
              <a:rPr lang="en-US" altLang="zh-CN" dirty="0"/>
              <a:t>t</a:t>
            </a:r>
            <a:r>
              <a:rPr lang="zh-CN" altLang="en-US" dirty="0"/>
              <a:t>的某个前缀与好后缀</a:t>
            </a:r>
            <a:r>
              <a:rPr lang="en-US" altLang="zh-CN" dirty="0"/>
              <a:t>w</a:t>
            </a:r>
            <a:r>
              <a:rPr lang="zh-CN" altLang="en-US" dirty="0"/>
              <a:t>的后缀相同的情况。</a:t>
            </a:r>
            <a:endParaRPr lang="en-US" altLang="zh-CN" dirty="0"/>
          </a:p>
        </p:txBody>
      </p:sp>
      <p:grpSp>
        <p:nvGrpSpPr>
          <p:cNvPr id="6" name="组合 5"/>
          <p:cNvGrpSpPr/>
          <p:nvPr/>
        </p:nvGrpSpPr>
        <p:grpSpPr>
          <a:xfrm>
            <a:off x="2613881" y="1867394"/>
            <a:ext cx="7520719" cy="3123211"/>
            <a:chOff x="1047548" y="798225"/>
            <a:chExt cx="8150976" cy="3384945"/>
          </a:xfrm>
        </p:grpSpPr>
        <p:grpSp>
          <p:nvGrpSpPr>
            <p:cNvPr id="7" name="组合 6"/>
            <p:cNvGrpSpPr/>
            <p:nvPr/>
          </p:nvGrpSpPr>
          <p:grpSpPr>
            <a:xfrm>
              <a:off x="1047548" y="798225"/>
              <a:ext cx="8150976" cy="3153289"/>
              <a:chOff x="1047548" y="798225"/>
              <a:chExt cx="8150976" cy="3153289"/>
            </a:xfrm>
          </p:grpSpPr>
          <p:sp>
            <p:nvSpPr>
              <p:cNvPr id="12" name="矩形 11"/>
              <p:cNvSpPr/>
              <p:nvPr/>
            </p:nvSpPr>
            <p:spPr>
              <a:xfrm>
                <a:off x="4725601" y="798225"/>
                <a:ext cx="333768" cy="469457"/>
              </a:xfrm>
              <a:prstGeom prst="rect">
                <a:avLst/>
              </a:prstGeom>
              <a:noFill/>
            </p:spPr>
            <p:txBody>
              <a:bodyPr wrap="square" lIns="91440" tIns="45720" rIns="91440" bIns="45720">
                <a:spAutoFit/>
              </a:bodyPr>
              <a:lstStyle/>
              <a:p>
                <a:pPr algn="ctr"/>
                <a:r>
                  <a:rPr lang="en-US" altLang="zh-CN" sz="2400" i="1" dirty="0">
                    <a:ln w="0"/>
                    <a:effectLst>
                      <a:outerShdw blurRad="38100" dist="19050" dir="2700000" algn="tl" rotWithShape="0">
                        <a:schemeClr val="dk1">
                          <a:alpha val="40000"/>
                        </a:schemeClr>
                      </a:outerShdw>
                    </a:effectLst>
                  </a:rPr>
                  <a:t>w</a:t>
                </a:r>
                <a:endParaRPr lang="zh-CN" altLang="en-US" sz="2400" b="0" i="1" cap="none" spc="0" dirty="0">
                  <a:ln w="0"/>
                  <a:solidFill>
                    <a:schemeClr val="tx1"/>
                  </a:solidFill>
                  <a:effectLst>
                    <a:outerShdw blurRad="38100" dist="19050" dir="2700000" algn="tl" rotWithShape="0">
                      <a:schemeClr val="dk1">
                        <a:alpha val="40000"/>
                      </a:schemeClr>
                    </a:outerShdw>
                  </a:effectLst>
                </a:endParaRPr>
              </a:p>
            </p:txBody>
          </p:sp>
          <p:sp>
            <p:nvSpPr>
              <p:cNvPr id="13" name="矩形 12"/>
              <p:cNvSpPr/>
              <p:nvPr/>
            </p:nvSpPr>
            <p:spPr>
              <a:xfrm>
                <a:off x="1047548" y="1457307"/>
                <a:ext cx="304891" cy="461665"/>
              </a:xfrm>
              <a:prstGeom prst="rect">
                <a:avLst/>
              </a:prstGeom>
              <a:noFill/>
            </p:spPr>
            <p:txBody>
              <a:bodyPr wrap="none" lIns="91440" tIns="45720" rIns="91440" bIns="45720">
                <a:spAutoFit/>
              </a:bodyPr>
              <a:lstStyle/>
              <a:p>
                <a:pPr algn="ctr"/>
                <a:r>
                  <a:rPr lang="en-US" altLang="zh-CN" sz="2400" b="0" cap="none" spc="0" dirty="0">
                    <a:ln w="0"/>
                    <a:solidFill>
                      <a:schemeClr val="tx1"/>
                    </a:solidFill>
                    <a:effectLst>
                      <a:outerShdw blurRad="38100" dist="19050" dir="2700000" algn="tl" rotWithShape="0">
                        <a:schemeClr val="dk1">
                          <a:alpha val="40000"/>
                        </a:schemeClr>
                      </a:outerShdw>
                    </a:effectLst>
                  </a:rPr>
                  <a:t>s</a:t>
                </a:r>
                <a:endParaRPr lang="zh-CN" altLang="en-US" sz="2400" b="0" cap="none" spc="0" dirty="0">
                  <a:ln w="0"/>
                  <a:solidFill>
                    <a:schemeClr val="tx1"/>
                  </a:solidFill>
                  <a:effectLst>
                    <a:outerShdw blurRad="38100" dist="19050" dir="2700000" algn="tl" rotWithShape="0">
                      <a:schemeClr val="dk1">
                        <a:alpha val="40000"/>
                      </a:schemeClr>
                    </a:outerShdw>
                  </a:effectLst>
                </a:endParaRPr>
              </a:p>
            </p:txBody>
          </p:sp>
          <p:sp>
            <p:nvSpPr>
              <p:cNvPr id="14" name="矩形 13"/>
              <p:cNvSpPr/>
              <p:nvPr/>
            </p:nvSpPr>
            <p:spPr>
              <a:xfrm>
                <a:off x="1065181" y="2235910"/>
                <a:ext cx="287258" cy="461665"/>
              </a:xfrm>
              <a:prstGeom prst="rect">
                <a:avLst/>
              </a:prstGeom>
              <a:noFill/>
            </p:spPr>
            <p:txBody>
              <a:bodyPr wrap="none" lIns="91440" tIns="45720" rIns="91440" bIns="45720">
                <a:spAutoFit/>
              </a:bodyPr>
              <a:lstStyle/>
              <a:p>
                <a:pPr algn="ctr"/>
                <a:r>
                  <a:rPr lang="en-US" altLang="zh-CN" sz="2400" b="0" cap="none" spc="0" dirty="0">
                    <a:ln w="0"/>
                    <a:solidFill>
                      <a:schemeClr val="tx1"/>
                    </a:solidFill>
                    <a:effectLst>
                      <a:outerShdw blurRad="38100" dist="19050" dir="2700000" algn="tl" rotWithShape="0">
                        <a:schemeClr val="dk1">
                          <a:alpha val="40000"/>
                        </a:schemeClr>
                      </a:outerShdw>
                    </a:effectLst>
                  </a:rPr>
                  <a:t>t</a:t>
                </a:r>
                <a:endParaRPr lang="zh-CN" altLang="en-US" sz="2400" b="0" cap="none" spc="0" dirty="0">
                  <a:ln w="0"/>
                  <a:solidFill>
                    <a:schemeClr val="tx1"/>
                  </a:solidFill>
                  <a:effectLst>
                    <a:outerShdw blurRad="38100" dist="19050" dir="2700000" algn="tl" rotWithShape="0">
                      <a:schemeClr val="dk1">
                        <a:alpha val="40000"/>
                      </a:schemeClr>
                    </a:outerShdw>
                  </a:effectLst>
                </a:endParaRPr>
              </a:p>
            </p:txBody>
          </p:sp>
          <p:sp>
            <p:nvSpPr>
              <p:cNvPr id="15" name="矩形 14"/>
              <p:cNvSpPr/>
              <p:nvPr/>
            </p:nvSpPr>
            <p:spPr>
              <a:xfrm>
                <a:off x="1628407" y="1490303"/>
                <a:ext cx="2216973" cy="37931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a:t>
                </a:r>
                <a:endParaRPr lang="zh-CN" altLang="en-US" b="1" dirty="0">
                  <a:solidFill>
                    <a:schemeClr val="tx1"/>
                  </a:solidFill>
                </a:endParaRPr>
              </a:p>
            </p:txBody>
          </p:sp>
          <p:sp>
            <p:nvSpPr>
              <p:cNvPr id="16" name="矩形 15"/>
              <p:cNvSpPr/>
              <p:nvPr/>
            </p:nvSpPr>
            <p:spPr>
              <a:xfrm>
                <a:off x="3833426" y="1490303"/>
                <a:ext cx="526561" cy="378908"/>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b="1" dirty="0">
                    <a:solidFill>
                      <a:schemeClr val="tx1"/>
                    </a:solidFill>
                  </a:rPr>
                  <a:t>c</a:t>
                </a:r>
                <a:endParaRPr lang="zh-CN" altLang="en-US" b="1" dirty="0">
                  <a:solidFill>
                    <a:schemeClr val="tx1"/>
                  </a:solidFill>
                </a:endParaRPr>
              </a:p>
            </p:txBody>
          </p:sp>
          <p:sp>
            <p:nvSpPr>
              <p:cNvPr id="17" name="矩形 16"/>
              <p:cNvSpPr/>
              <p:nvPr/>
            </p:nvSpPr>
            <p:spPr>
              <a:xfrm>
                <a:off x="2786243" y="2330120"/>
                <a:ext cx="526561" cy="37462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a</a:t>
                </a:r>
                <a:endParaRPr lang="zh-CN" altLang="en-US" b="1" dirty="0">
                  <a:solidFill>
                    <a:schemeClr val="tx1"/>
                  </a:solidFill>
                </a:endParaRPr>
              </a:p>
            </p:txBody>
          </p:sp>
          <p:sp>
            <p:nvSpPr>
              <p:cNvPr id="18" name="矩形 17"/>
              <p:cNvSpPr/>
              <p:nvPr/>
            </p:nvSpPr>
            <p:spPr>
              <a:xfrm>
                <a:off x="3312804" y="2330120"/>
                <a:ext cx="526561" cy="37462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c</a:t>
                </a:r>
                <a:endParaRPr lang="zh-CN" altLang="en-US" b="1" dirty="0">
                  <a:solidFill>
                    <a:schemeClr val="tx1"/>
                  </a:solidFill>
                </a:endParaRPr>
              </a:p>
            </p:txBody>
          </p:sp>
          <p:sp>
            <p:nvSpPr>
              <p:cNvPr id="19" name="矩形 18"/>
              <p:cNvSpPr/>
              <p:nvPr/>
            </p:nvSpPr>
            <p:spPr>
              <a:xfrm>
                <a:off x="3839365" y="2323668"/>
                <a:ext cx="526561" cy="381081"/>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b="1" dirty="0">
                    <a:solidFill>
                      <a:schemeClr val="tx1"/>
                    </a:solidFill>
                  </a:rPr>
                  <a:t>a</a:t>
                </a:r>
                <a:endParaRPr lang="zh-CN" altLang="en-US" b="1" dirty="0">
                  <a:solidFill>
                    <a:schemeClr val="tx1"/>
                  </a:solidFill>
                </a:endParaRPr>
              </a:p>
            </p:txBody>
          </p:sp>
          <p:sp>
            <p:nvSpPr>
              <p:cNvPr id="20" name="矩形 19"/>
              <p:cNvSpPr/>
              <p:nvPr/>
            </p:nvSpPr>
            <p:spPr>
              <a:xfrm>
                <a:off x="4359987" y="1490303"/>
                <a:ext cx="526561" cy="37890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b="1" dirty="0">
                    <a:solidFill>
                      <a:schemeClr val="tx1"/>
                    </a:solidFill>
                  </a:rPr>
                  <a:t>b</a:t>
                </a:r>
                <a:endParaRPr lang="zh-CN" altLang="en-US" b="1" dirty="0">
                  <a:solidFill>
                    <a:schemeClr val="tx1"/>
                  </a:solidFill>
                </a:endParaRPr>
              </a:p>
            </p:txBody>
          </p:sp>
          <p:sp>
            <p:nvSpPr>
              <p:cNvPr id="21" name="矩形 20"/>
              <p:cNvSpPr/>
              <p:nvPr/>
            </p:nvSpPr>
            <p:spPr>
              <a:xfrm>
                <a:off x="4886547" y="1493864"/>
                <a:ext cx="526561" cy="37890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b="1" dirty="0">
                    <a:solidFill>
                      <a:schemeClr val="tx1"/>
                    </a:solidFill>
                  </a:rPr>
                  <a:t>c</a:t>
                </a:r>
                <a:endParaRPr lang="zh-CN" altLang="en-US" b="1" dirty="0">
                  <a:solidFill>
                    <a:schemeClr val="tx1"/>
                  </a:solidFill>
                </a:endParaRPr>
              </a:p>
            </p:txBody>
          </p:sp>
          <p:sp>
            <p:nvSpPr>
              <p:cNvPr id="22" name="矩形 21"/>
              <p:cNvSpPr/>
              <p:nvPr/>
            </p:nvSpPr>
            <p:spPr>
              <a:xfrm>
                <a:off x="5413107" y="1493864"/>
                <a:ext cx="526561" cy="37890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b="1" dirty="0">
                    <a:solidFill>
                      <a:schemeClr val="tx1"/>
                    </a:solidFill>
                  </a:rPr>
                  <a:t>a</a:t>
                </a:r>
                <a:endParaRPr lang="zh-CN" altLang="en-US" b="1" dirty="0">
                  <a:solidFill>
                    <a:schemeClr val="tx1"/>
                  </a:solidFill>
                </a:endParaRPr>
              </a:p>
            </p:txBody>
          </p:sp>
          <p:sp>
            <p:nvSpPr>
              <p:cNvPr id="23" name="矩形 22"/>
              <p:cNvSpPr/>
              <p:nvPr/>
            </p:nvSpPr>
            <p:spPr>
              <a:xfrm>
                <a:off x="4365924" y="2327229"/>
                <a:ext cx="526561" cy="37890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b</a:t>
                </a:r>
                <a:endParaRPr lang="zh-CN" altLang="en-US" b="1" dirty="0">
                  <a:solidFill>
                    <a:schemeClr val="tx1"/>
                  </a:solidFill>
                </a:endParaRPr>
              </a:p>
            </p:txBody>
          </p:sp>
          <p:sp>
            <p:nvSpPr>
              <p:cNvPr id="24" name="矩形 23"/>
              <p:cNvSpPr/>
              <p:nvPr/>
            </p:nvSpPr>
            <p:spPr>
              <a:xfrm>
                <a:off x="4892485" y="2330120"/>
                <a:ext cx="526561" cy="37361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c</a:t>
                </a:r>
                <a:endParaRPr lang="zh-CN" altLang="en-US" b="1" dirty="0">
                  <a:solidFill>
                    <a:schemeClr val="tx1"/>
                  </a:solidFill>
                </a:endParaRPr>
              </a:p>
            </p:txBody>
          </p:sp>
          <p:cxnSp>
            <p:nvCxnSpPr>
              <p:cNvPr id="25" name="直接箭头连接符 24"/>
              <p:cNvCxnSpPr>
                <a:stCxn id="16" idx="2"/>
                <a:endCxn id="19" idx="0"/>
              </p:cNvCxnSpPr>
              <p:nvPr/>
            </p:nvCxnSpPr>
            <p:spPr>
              <a:xfrm>
                <a:off x="4096707" y="1869211"/>
                <a:ext cx="5939" cy="454457"/>
              </a:xfrm>
              <a:prstGeom prst="straightConnector1">
                <a:avLst/>
              </a:prstGeom>
              <a:ln w="28575">
                <a:headEnd type="triangle"/>
                <a:tailEnd type="triangle"/>
              </a:ln>
            </p:spPr>
            <p:style>
              <a:lnRef idx="1">
                <a:schemeClr val="dk1"/>
              </a:lnRef>
              <a:fillRef idx="0">
                <a:schemeClr val="dk1"/>
              </a:fillRef>
              <a:effectRef idx="0">
                <a:schemeClr val="dk1"/>
              </a:effectRef>
              <a:fontRef idx="minor">
                <a:schemeClr val="tx1"/>
              </a:fontRef>
            </p:style>
          </p:cxnSp>
          <p:sp>
            <p:nvSpPr>
              <p:cNvPr id="26" name="矩形 25"/>
              <p:cNvSpPr/>
              <p:nvPr/>
            </p:nvSpPr>
            <p:spPr>
              <a:xfrm>
                <a:off x="4085465" y="1933119"/>
                <a:ext cx="543739" cy="307777"/>
              </a:xfrm>
              <a:prstGeom prst="rect">
                <a:avLst/>
              </a:prstGeom>
              <a:noFill/>
            </p:spPr>
            <p:txBody>
              <a:bodyPr wrap="none" lIns="91440" tIns="45720" rIns="91440" bIns="45720">
                <a:spAutoFit/>
              </a:bodyPr>
              <a:lstStyle/>
              <a:p>
                <a:pPr algn="ctr"/>
                <a:r>
                  <a:rPr lang="zh-CN" altLang="en-US" sz="1400" b="0" cap="none" spc="0" dirty="0">
                    <a:ln w="0"/>
                    <a:solidFill>
                      <a:schemeClr val="tx1"/>
                    </a:solidFill>
                    <a:effectLst>
                      <a:outerShdw blurRad="38100" dist="19050" dir="2700000" algn="tl" rotWithShape="0">
                        <a:schemeClr val="dk1">
                          <a:alpha val="40000"/>
                        </a:schemeClr>
                      </a:outerShdw>
                    </a:effectLst>
                  </a:rPr>
                  <a:t>失配</a:t>
                </a:r>
                <a:endParaRPr lang="zh-CN" altLang="en-US" sz="1400" b="0" cap="none" spc="0" dirty="0">
                  <a:ln w="0"/>
                  <a:solidFill>
                    <a:schemeClr val="tx1"/>
                  </a:solidFill>
                  <a:effectLst>
                    <a:outerShdw blurRad="38100" dist="19050" dir="2700000" algn="tl" rotWithShape="0">
                      <a:schemeClr val="dk1">
                        <a:alpha val="40000"/>
                      </a:schemeClr>
                    </a:outerShdw>
                  </a:effectLst>
                </a:endParaRPr>
              </a:p>
            </p:txBody>
          </p:sp>
          <p:sp>
            <p:nvSpPr>
              <p:cNvPr id="27" name="矩形 26"/>
              <p:cNvSpPr/>
              <p:nvPr/>
            </p:nvSpPr>
            <p:spPr>
              <a:xfrm>
                <a:off x="8039196" y="1493864"/>
                <a:ext cx="1159328" cy="37759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a:t>
                </a:r>
                <a:endParaRPr lang="zh-CN" altLang="en-US" b="1" dirty="0">
                  <a:solidFill>
                    <a:schemeClr val="tx1"/>
                  </a:solidFill>
                </a:endParaRPr>
              </a:p>
            </p:txBody>
          </p:sp>
          <p:sp>
            <p:nvSpPr>
              <p:cNvPr id="28" name="矩形 27"/>
              <p:cNvSpPr/>
              <p:nvPr/>
            </p:nvSpPr>
            <p:spPr>
              <a:xfrm>
                <a:off x="2267070" y="2327229"/>
                <a:ext cx="526561" cy="37462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c</a:t>
                </a:r>
                <a:endParaRPr lang="zh-CN" altLang="en-US" b="1" dirty="0">
                  <a:solidFill>
                    <a:schemeClr val="tx1"/>
                  </a:solidFill>
                </a:endParaRPr>
              </a:p>
            </p:txBody>
          </p:sp>
          <p:sp>
            <p:nvSpPr>
              <p:cNvPr id="29" name="左大括号 28"/>
              <p:cNvSpPr/>
              <p:nvPr/>
            </p:nvSpPr>
            <p:spPr>
              <a:xfrm rot="5400000">
                <a:off x="4788979" y="895902"/>
                <a:ext cx="189096" cy="992583"/>
              </a:xfrm>
              <a:prstGeom prst="leftBrace">
                <a:avLst>
                  <a:gd name="adj1" fmla="val 68510"/>
                  <a:gd name="adj2" fmla="val 48097"/>
                </a:avLst>
              </a:prstGeom>
              <a:ln w="28575"/>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30" name="矩形 29"/>
              <p:cNvSpPr/>
              <p:nvPr/>
            </p:nvSpPr>
            <p:spPr>
              <a:xfrm>
                <a:off x="1062760" y="3132638"/>
                <a:ext cx="374846" cy="461665"/>
              </a:xfrm>
              <a:prstGeom prst="rect">
                <a:avLst/>
              </a:prstGeom>
              <a:noFill/>
            </p:spPr>
            <p:txBody>
              <a:bodyPr wrap="none" lIns="91440" tIns="45720" rIns="91440" bIns="45720">
                <a:spAutoFit/>
              </a:bodyPr>
              <a:lstStyle/>
              <a:p>
                <a:pPr algn="ctr"/>
                <a:r>
                  <a:rPr lang="en-US" altLang="zh-CN" sz="2400" dirty="0">
                    <a:ln w="0"/>
                    <a:effectLst>
                      <a:outerShdw blurRad="38100" dist="19050" dir="2700000" algn="tl" rotWithShape="0">
                        <a:schemeClr val="dk1">
                          <a:alpha val="40000"/>
                        </a:schemeClr>
                      </a:outerShdw>
                    </a:effectLst>
                  </a:rPr>
                  <a:t>t</a:t>
                </a:r>
                <a:r>
                  <a:rPr lang="en-US" altLang="zh-CN" sz="2400" b="0" cap="none" spc="0" dirty="0">
                    <a:ln w="0"/>
                    <a:solidFill>
                      <a:schemeClr val="tx1"/>
                    </a:solidFill>
                    <a:effectLst>
                      <a:outerShdw blurRad="38100" dist="19050" dir="2700000" algn="tl" rotWithShape="0">
                        <a:schemeClr val="dk1">
                          <a:alpha val="40000"/>
                        </a:schemeClr>
                      </a:outerShdw>
                    </a:effectLst>
                  </a:rPr>
                  <a:t>’</a:t>
                </a:r>
                <a:endParaRPr lang="zh-CN" altLang="en-US" sz="2400" b="0" cap="none" spc="0" dirty="0">
                  <a:ln w="0"/>
                  <a:solidFill>
                    <a:schemeClr val="tx1"/>
                  </a:solidFill>
                  <a:effectLst>
                    <a:outerShdw blurRad="38100" dist="19050" dir="2700000" algn="tl" rotWithShape="0">
                      <a:schemeClr val="dk1">
                        <a:alpha val="40000"/>
                      </a:schemeClr>
                    </a:outerShdw>
                  </a:effectLst>
                </a:endParaRPr>
              </a:p>
            </p:txBody>
          </p:sp>
          <p:sp>
            <p:nvSpPr>
              <p:cNvPr id="31" name="左大括号 30"/>
              <p:cNvSpPr/>
              <p:nvPr/>
            </p:nvSpPr>
            <p:spPr>
              <a:xfrm rot="16200000">
                <a:off x="4801498" y="2323326"/>
                <a:ext cx="189096" cy="992583"/>
              </a:xfrm>
              <a:prstGeom prst="leftBrace">
                <a:avLst>
                  <a:gd name="adj1" fmla="val 68510"/>
                  <a:gd name="adj2" fmla="val 48097"/>
                </a:avLst>
              </a:prstGeom>
              <a:ln w="28575"/>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32" name="矩形 31"/>
              <p:cNvSpPr/>
              <p:nvPr/>
            </p:nvSpPr>
            <p:spPr>
              <a:xfrm>
                <a:off x="4554671" y="2909571"/>
                <a:ext cx="601094" cy="461665"/>
              </a:xfrm>
              <a:prstGeom prst="rect">
                <a:avLst/>
              </a:prstGeom>
              <a:noFill/>
            </p:spPr>
            <p:txBody>
              <a:bodyPr wrap="square" lIns="91440" tIns="45720" rIns="91440" bIns="45720">
                <a:spAutoFit/>
              </a:bodyPr>
              <a:lstStyle/>
              <a:p>
                <a:pPr algn="ctr"/>
                <a:r>
                  <a:rPr lang="en-US" altLang="zh-CN" sz="2400" b="0" i="1" cap="none" spc="0" dirty="0">
                    <a:ln w="0"/>
                    <a:solidFill>
                      <a:schemeClr val="tx1"/>
                    </a:solidFill>
                    <a:effectLst>
                      <a:outerShdw blurRad="38100" dist="19050" dir="2700000" algn="tl" rotWithShape="0">
                        <a:schemeClr val="dk1">
                          <a:alpha val="40000"/>
                        </a:schemeClr>
                      </a:outerShdw>
                    </a:effectLst>
                  </a:rPr>
                  <a:t>v</a:t>
                </a:r>
                <a:endParaRPr lang="zh-CN" altLang="en-US" sz="2400" b="0" i="1" cap="none" spc="0" dirty="0">
                  <a:ln w="0"/>
                  <a:solidFill>
                    <a:schemeClr val="tx1"/>
                  </a:solidFill>
                  <a:effectLst>
                    <a:outerShdw blurRad="38100" dist="19050" dir="2700000" algn="tl" rotWithShape="0">
                      <a:schemeClr val="dk1">
                        <a:alpha val="40000"/>
                      </a:schemeClr>
                    </a:outerShdw>
                  </a:effectLst>
                </a:endParaRPr>
              </a:p>
            </p:txBody>
          </p:sp>
          <p:cxnSp>
            <p:nvCxnSpPr>
              <p:cNvPr id="33" name="直接连接符 32"/>
              <p:cNvCxnSpPr/>
              <p:nvPr/>
            </p:nvCxnSpPr>
            <p:spPr>
              <a:xfrm flipH="1">
                <a:off x="2249757" y="1884233"/>
                <a:ext cx="23736" cy="2067281"/>
              </a:xfrm>
              <a:prstGeom prst="line">
                <a:avLst/>
              </a:prstGeom>
              <a:ln w="19050">
                <a:prstDash val="lgDash"/>
              </a:ln>
            </p:spPr>
            <p:style>
              <a:lnRef idx="1">
                <a:schemeClr val="dk1"/>
              </a:lnRef>
              <a:fillRef idx="0">
                <a:schemeClr val="dk1"/>
              </a:fillRef>
              <a:effectRef idx="0">
                <a:schemeClr val="dk1"/>
              </a:effectRef>
              <a:fontRef idx="minor">
                <a:schemeClr val="tx1"/>
              </a:fontRef>
            </p:style>
          </p:cxnSp>
          <p:cxnSp>
            <p:nvCxnSpPr>
              <p:cNvPr id="34" name="直接箭头连接符 33"/>
              <p:cNvCxnSpPr>
                <a:endCxn id="45" idx="1"/>
              </p:cNvCxnSpPr>
              <p:nvPr/>
            </p:nvCxnSpPr>
            <p:spPr>
              <a:xfrm>
                <a:off x="2249757" y="3486765"/>
                <a:ext cx="2642727"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35" name="矩形 34"/>
              <p:cNvSpPr/>
              <p:nvPr/>
            </p:nvSpPr>
            <p:spPr>
              <a:xfrm>
                <a:off x="2933349" y="3485132"/>
                <a:ext cx="1261885" cy="307777"/>
              </a:xfrm>
              <a:prstGeom prst="rect">
                <a:avLst/>
              </a:prstGeom>
              <a:noFill/>
            </p:spPr>
            <p:txBody>
              <a:bodyPr wrap="square" lIns="91440" tIns="45720" rIns="91440" bIns="45720">
                <a:spAutoFit/>
              </a:bodyPr>
              <a:lstStyle/>
              <a:p>
                <a:pPr algn="ctr"/>
                <a:r>
                  <a:rPr lang="zh-CN" altLang="en-US" sz="1400" dirty="0">
                    <a:ln w="0"/>
                    <a:effectLst>
                      <a:outerShdw blurRad="38100" dist="19050" dir="2700000" algn="tl" rotWithShape="0">
                        <a:schemeClr val="dk1">
                          <a:alpha val="40000"/>
                        </a:schemeClr>
                      </a:outerShdw>
                    </a:effectLst>
                  </a:rPr>
                  <a:t>右移</a:t>
                </a:r>
                <a:r>
                  <a:rPr lang="en-US" altLang="zh-CN" sz="1400" dirty="0">
                    <a:ln w="0"/>
                    <a:effectLst>
                      <a:outerShdw blurRad="38100" dist="19050" dir="2700000" algn="tl" rotWithShape="0">
                        <a:schemeClr val="dk1">
                          <a:alpha val="40000"/>
                        </a:schemeClr>
                      </a:outerShdw>
                    </a:effectLst>
                  </a:rPr>
                  <a:t>5</a:t>
                </a:r>
                <a:r>
                  <a:rPr lang="zh-CN" altLang="en-US" sz="1400" dirty="0">
                    <a:ln w="0"/>
                    <a:effectLst>
                      <a:outerShdw blurRad="38100" dist="19050" dir="2700000" algn="tl" rotWithShape="0">
                        <a:schemeClr val="dk1">
                          <a:alpha val="40000"/>
                        </a:schemeClr>
                      </a:outerShdw>
                    </a:effectLst>
                  </a:rPr>
                  <a:t>位</a:t>
                </a:r>
                <a:endParaRPr lang="zh-CN" altLang="en-US" sz="1400" b="0" cap="none" spc="0" dirty="0">
                  <a:ln w="0"/>
                  <a:solidFill>
                    <a:schemeClr val="tx1"/>
                  </a:solidFill>
                  <a:effectLst>
                    <a:outerShdw blurRad="38100" dist="19050" dir="2700000" algn="tl" rotWithShape="0">
                      <a:schemeClr val="dk1">
                        <a:alpha val="40000"/>
                      </a:schemeClr>
                    </a:outerShdw>
                  </a:effectLst>
                </a:endParaRPr>
              </a:p>
            </p:txBody>
          </p:sp>
          <p:sp>
            <p:nvSpPr>
              <p:cNvPr id="36" name="矩形 35"/>
              <p:cNvSpPr/>
              <p:nvPr/>
            </p:nvSpPr>
            <p:spPr>
              <a:xfrm>
                <a:off x="5937430" y="1490303"/>
                <a:ext cx="526561" cy="37890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b="1" dirty="0">
                    <a:solidFill>
                      <a:schemeClr val="tx1"/>
                    </a:solidFill>
                  </a:rPr>
                  <a:t>c</a:t>
                </a:r>
                <a:endParaRPr lang="zh-CN" altLang="en-US" b="1" dirty="0">
                  <a:solidFill>
                    <a:schemeClr val="tx1"/>
                  </a:solidFill>
                </a:endParaRPr>
              </a:p>
            </p:txBody>
          </p:sp>
          <p:sp>
            <p:nvSpPr>
              <p:cNvPr id="37" name="矩形 36"/>
              <p:cNvSpPr/>
              <p:nvPr/>
            </p:nvSpPr>
            <p:spPr>
              <a:xfrm>
                <a:off x="6463990" y="1491429"/>
                <a:ext cx="526561" cy="37890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b="1" dirty="0">
                    <a:solidFill>
                      <a:schemeClr val="tx1"/>
                    </a:solidFill>
                  </a:rPr>
                  <a:t>a</a:t>
                </a:r>
                <a:endParaRPr lang="zh-CN" altLang="en-US" b="1" dirty="0">
                  <a:solidFill>
                    <a:schemeClr val="tx1"/>
                  </a:solidFill>
                </a:endParaRPr>
              </a:p>
            </p:txBody>
          </p:sp>
          <p:sp>
            <p:nvSpPr>
              <p:cNvPr id="38" name="矩形 37"/>
              <p:cNvSpPr/>
              <p:nvPr/>
            </p:nvSpPr>
            <p:spPr>
              <a:xfrm>
                <a:off x="6988313" y="1490303"/>
                <a:ext cx="526561" cy="37890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b="1" dirty="0">
                    <a:solidFill>
                      <a:schemeClr val="tx1"/>
                    </a:solidFill>
                  </a:rPr>
                  <a:t>b</a:t>
                </a:r>
                <a:endParaRPr lang="zh-CN" altLang="en-US" b="1" dirty="0">
                  <a:solidFill>
                    <a:schemeClr val="tx1"/>
                  </a:solidFill>
                </a:endParaRPr>
              </a:p>
            </p:txBody>
          </p:sp>
          <p:sp>
            <p:nvSpPr>
              <p:cNvPr id="39" name="矩形 38"/>
              <p:cNvSpPr/>
              <p:nvPr/>
            </p:nvSpPr>
            <p:spPr>
              <a:xfrm>
                <a:off x="7514873" y="1490303"/>
                <a:ext cx="526561" cy="37890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b="1" dirty="0">
                    <a:solidFill>
                      <a:schemeClr val="tx1"/>
                    </a:solidFill>
                  </a:rPr>
                  <a:t>c</a:t>
                </a:r>
                <a:endParaRPr lang="zh-CN" altLang="en-US" b="1" dirty="0">
                  <a:solidFill>
                    <a:schemeClr val="tx1"/>
                  </a:solidFill>
                </a:endParaRPr>
              </a:p>
            </p:txBody>
          </p:sp>
          <p:sp>
            <p:nvSpPr>
              <p:cNvPr id="40" name="矩形 39"/>
              <p:cNvSpPr/>
              <p:nvPr/>
            </p:nvSpPr>
            <p:spPr>
              <a:xfrm>
                <a:off x="5411657" y="3295753"/>
                <a:ext cx="526561" cy="37977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a</a:t>
                </a:r>
                <a:endParaRPr lang="zh-CN" altLang="en-US" b="1" dirty="0">
                  <a:solidFill>
                    <a:schemeClr val="tx1"/>
                  </a:solidFill>
                </a:endParaRPr>
              </a:p>
            </p:txBody>
          </p:sp>
          <p:sp>
            <p:nvSpPr>
              <p:cNvPr id="41" name="矩形 40"/>
              <p:cNvSpPr/>
              <p:nvPr/>
            </p:nvSpPr>
            <p:spPr>
              <a:xfrm>
                <a:off x="5938218" y="3295753"/>
                <a:ext cx="526561" cy="37977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c</a:t>
                </a:r>
                <a:endParaRPr lang="zh-CN" altLang="en-US" b="1" dirty="0">
                  <a:solidFill>
                    <a:schemeClr val="tx1"/>
                  </a:solidFill>
                </a:endParaRPr>
              </a:p>
            </p:txBody>
          </p:sp>
          <p:sp>
            <p:nvSpPr>
              <p:cNvPr id="42" name="矩形 41"/>
              <p:cNvSpPr/>
              <p:nvPr/>
            </p:nvSpPr>
            <p:spPr>
              <a:xfrm>
                <a:off x="6464779" y="3295753"/>
                <a:ext cx="526561" cy="37977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a</a:t>
                </a:r>
                <a:endParaRPr lang="zh-CN" altLang="en-US" b="1" dirty="0">
                  <a:solidFill>
                    <a:schemeClr val="tx1"/>
                  </a:solidFill>
                </a:endParaRPr>
              </a:p>
            </p:txBody>
          </p:sp>
          <p:sp>
            <p:nvSpPr>
              <p:cNvPr id="43" name="矩形 42"/>
              <p:cNvSpPr/>
              <p:nvPr/>
            </p:nvSpPr>
            <p:spPr>
              <a:xfrm>
                <a:off x="6991338" y="3298006"/>
                <a:ext cx="526561" cy="37890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b</a:t>
                </a:r>
                <a:endParaRPr lang="zh-CN" altLang="en-US" b="1" dirty="0">
                  <a:solidFill>
                    <a:schemeClr val="tx1"/>
                  </a:solidFill>
                </a:endParaRPr>
              </a:p>
            </p:txBody>
          </p:sp>
          <p:sp>
            <p:nvSpPr>
              <p:cNvPr id="44" name="矩形 43"/>
              <p:cNvSpPr/>
              <p:nvPr/>
            </p:nvSpPr>
            <p:spPr>
              <a:xfrm>
                <a:off x="7517899" y="3294739"/>
                <a:ext cx="526561" cy="38078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c</a:t>
                </a:r>
                <a:endParaRPr lang="zh-CN" altLang="en-US" b="1" dirty="0">
                  <a:solidFill>
                    <a:schemeClr val="tx1"/>
                  </a:solidFill>
                </a:endParaRPr>
              </a:p>
            </p:txBody>
          </p:sp>
          <p:sp>
            <p:nvSpPr>
              <p:cNvPr id="45" name="矩形 44"/>
              <p:cNvSpPr/>
              <p:nvPr/>
            </p:nvSpPr>
            <p:spPr>
              <a:xfrm>
                <a:off x="4892484" y="3298006"/>
                <a:ext cx="526561" cy="37751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c</a:t>
                </a:r>
                <a:endParaRPr lang="zh-CN" altLang="en-US" b="1" dirty="0">
                  <a:solidFill>
                    <a:schemeClr val="tx1"/>
                  </a:solidFill>
                </a:endParaRPr>
              </a:p>
            </p:txBody>
          </p:sp>
        </p:grpSp>
        <p:cxnSp>
          <p:nvCxnSpPr>
            <p:cNvPr id="8" name="直接连接符 7"/>
            <p:cNvCxnSpPr/>
            <p:nvPr/>
          </p:nvCxnSpPr>
          <p:spPr>
            <a:xfrm>
              <a:off x="4883527" y="3160595"/>
              <a:ext cx="0" cy="970534"/>
            </a:xfrm>
            <a:prstGeom prst="line">
              <a:avLst/>
            </a:prstGeom>
            <a:ln w="19050">
              <a:prstDash val="lgDash"/>
            </a:ln>
          </p:spPr>
          <p:style>
            <a:lnRef idx="1">
              <a:schemeClr val="dk1"/>
            </a:lnRef>
            <a:fillRef idx="0">
              <a:schemeClr val="dk1"/>
            </a:fillRef>
            <a:effectRef idx="0">
              <a:schemeClr val="dk1"/>
            </a:effectRef>
            <a:fontRef idx="minor">
              <a:schemeClr val="tx1"/>
            </a:fontRef>
          </p:style>
        </p:cxnSp>
        <p:cxnSp>
          <p:nvCxnSpPr>
            <p:cNvPr id="9" name="直接连接符 8"/>
            <p:cNvCxnSpPr/>
            <p:nvPr/>
          </p:nvCxnSpPr>
          <p:spPr>
            <a:xfrm>
              <a:off x="8039196" y="1116391"/>
              <a:ext cx="0" cy="3014738"/>
            </a:xfrm>
            <a:prstGeom prst="line">
              <a:avLst/>
            </a:prstGeom>
            <a:ln w="19050">
              <a:prstDash val="lgDash"/>
            </a:ln>
          </p:spPr>
          <p:style>
            <a:lnRef idx="1">
              <a:schemeClr val="dk1"/>
            </a:lnRef>
            <a:fillRef idx="0">
              <a:schemeClr val="dk1"/>
            </a:fillRef>
            <a:effectRef idx="0">
              <a:schemeClr val="dk1"/>
            </a:effectRef>
            <a:fontRef idx="minor">
              <a:schemeClr val="tx1"/>
            </a:fontRef>
          </p:style>
        </p:cxnSp>
        <p:cxnSp>
          <p:nvCxnSpPr>
            <p:cNvPr id="10" name="直接箭头连接符 9"/>
            <p:cNvCxnSpPr/>
            <p:nvPr/>
          </p:nvCxnSpPr>
          <p:spPr>
            <a:xfrm>
              <a:off x="4883527" y="3875393"/>
              <a:ext cx="3155669" cy="0"/>
            </a:xfrm>
            <a:prstGeom prst="straightConnector1">
              <a:avLst/>
            </a:prstGeom>
            <a:ln w="28575">
              <a:headEnd type="triangle"/>
              <a:tailEnd type="triangle"/>
            </a:ln>
          </p:spPr>
          <p:style>
            <a:lnRef idx="1">
              <a:schemeClr val="dk1"/>
            </a:lnRef>
            <a:fillRef idx="0">
              <a:schemeClr val="dk1"/>
            </a:fillRef>
            <a:effectRef idx="0">
              <a:schemeClr val="dk1"/>
            </a:effectRef>
            <a:fontRef idx="minor">
              <a:schemeClr val="tx1"/>
            </a:fontRef>
          </p:style>
        </p:cxnSp>
        <p:sp>
          <p:nvSpPr>
            <p:cNvPr id="11" name="矩形 10"/>
            <p:cNvSpPr/>
            <p:nvPr/>
          </p:nvSpPr>
          <p:spPr>
            <a:xfrm>
              <a:off x="5833836" y="3875393"/>
              <a:ext cx="1261885" cy="307777"/>
            </a:xfrm>
            <a:prstGeom prst="rect">
              <a:avLst/>
            </a:prstGeom>
            <a:noFill/>
          </p:spPr>
          <p:txBody>
            <a:bodyPr wrap="square" lIns="91440" tIns="45720" rIns="91440" bIns="45720">
              <a:spAutoFit/>
            </a:bodyPr>
            <a:lstStyle/>
            <a:p>
              <a:pPr algn="ctr"/>
              <a:r>
                <a:rPr lang="zh-CN" altLang="en-US" sz="1400" dirty="0">
                  <a:ln w="0"/>
                  <a:effectLst>
                    <a:outerShdw blurRad="38100" dist="19050" dir="2700000" algn="tl" rotWithShape="0">
                      <a:schemeClr val="dk1">
                        <a:alpha val="40000"/>
                      </a:schemeClr>
                    </a:outerShdw>
                  </a:effectLst>
                </a:rPr>
                <a:t>匹配成功</a:t>
              </a:r>
              <a:endParaRPr lang="zh-CN" altLang="en-US" sz="1400" b="0" cap="none" spc="0" dirty="0">
                <a:ln w="0"/>
                <a:solidFill>
                  <a:schemeClr val="tx1"/>
                </a:solidFill>
                <a:effectLst>
                  <a:outerShdw blurRad="38100" dist="19050" dir="2700000" algn="tl" rotWithShape="0">
                    <a:schemeClr val="dk1">
                      <a:alpha val="40000"/>
                    </a:schemeClr>
                  </a:outerShdw>
                </a:effectLst>
              </a:endParaRPr>
            </a:p>
          </p:txBody>
        </p:sp>
      </p:gr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2800" dirty="0"/>
              <a:t>BM</a:t>
            </a:r>
            <a:r>
              <a:rPr lang="zh-CN" altLang="en-US" sz="2800" dirty="0"/>
              <a:t>算法</a:t>
            </a:r>
            <a:r>
              <a:rPr lang="en-US" altLang="zh-CN" sz="2800" dirty="0"/>
              <a:t>*</a:t>
            </a:r>
            <a:endParaRPr lang="zh-CN" altLang="en-US" dirty="0"/>
          </a:p>
        </p:txBody>
      </p:sp>
      <p:sp>
        <p:nvSpPr>
          <p:cNvPr id="3" name="副标题 2"/>
          <p:cNvSpPr>
            <a:spLocks noGrp="1"/>
          </p:cNvSpPr>
          <p:nvPr>
            <p:ph type="subTitle" idx="1"/>
          </p:nvPr>
        </p:nvSpPr>
        <p:spPr/>
        <p:txBody>
          <a:bodyPr/>
          <a:lstStyle/>
          <a:p>
            <a:r>
              <a:rPr lang="en-US" altLang="zh-CN" dirty="0"/>
              <a:t>4.4  </a:t>
            </a:r>
            <a:r>
              <a:rPr lang="zh-CN" altLang="en-US" dirty="0"/>
              <a:t>字符串的模式匹配</a:t>
            </a:r>
            <a:endParaRPr lang="zh-CN" altLang="en-US" dirty="0"/>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endParaRPr lang="zh-CN" altLang="en-US" dirty="0"/>
          </a:p>
        </p:txBody>
      </p:sp>
      <p:sp>
        <p:nvSpPr>
          <p:cNvPr id="5" name="内容占位符 4"/>
          <p:cNvSpPr>
            <a:spLocks noGrp="1"/>
          </p:cNvSpPr>
          <p:nvPr>
            <p:ph idx="11"/>
          </p:nvPr>
        </p:nvSpPr>
        <p:spPr>
          <a:xfrm>
            <a:off x="584225" y="1276350"/>
            <a:ext cx="11055325" cy="5057775"/>
          </a:xfrm>
        </p:spPr>
        <p:txBody>
          <a:bodyPr>
            <a:normAutofit/>
          </a:bodyPr>
          <a:lstStyle/>
          <a:p>
            <a:pPr>
              <a:lnSpc>
                <a:spcPct val="110000"/>
              </a:lnSpc>
            </a:pPr>
            <a:r>
              <a:rPr lang="zh-CN" altLang="en-US" b="1" dirty="0"/>
              <a:t>解决方法</a:t>
            </a:r>
            <a:r>
              <a:rPr lang="zh-CN" altLang="en-US" dirty="0"/>
              <a:t>：将模式串</a:t>
            </a:r>
            <a:r>
              <a:rPr lang="en-US" altLang="zh-CN" dirty="0"/>
              <a:t>t</a:t>
            </a:r>
            <a:r>
              <a:rPr lang="zh-CN" altLang="en-US" dirty="0"/>
              <a:t>右移，使其前缀与目标串好后缀的后缀相同的部分对齐，其中</a:t>
            </a:r>
            <a:r>
              <a:rPr lang="en-US" altLang="zh-CN" dirty="0" err="1"/>
              <a:t>wb</a:t>
            </a:r>
            <a:r>
              <a:rPr lang="zh-CN" altLang="en-US" dirty="0"/>
              <a:t>为好后缀</a:t>
            </a:r>
            <a:r>
              <a:rPr lang="en-US" altLang="zh-CN" dirty="0"/>
              <a:t>w</a:t>
            </a:r>
            <a:r>
              <a:rPr lang="zh-CN" altLang="en-US" dirty="0"/>
              <a:t>的后缀，</a:t>
            </a:r>
            <a:r>
              <a:rPr lang="en-US" altLang="zh-CN" dirty="0"/>
              <a:t>ta</a:t>
            </a:r>
            <a:r>
              <a:rPr lang="zh-CN" altLang="en-US" dirty="0"/>
              <a:t>和</a:t>
            </a:r>
            <a:r>
              <a:rPr lang="en-US" altLang="zh-CN" dirty="0"/>
              <a:t>tb</a:t>
            </a:r>
            <a:r>
              <a:rPr lang="zh-CN" altLang="en-US" dirty="0"/>
              <a:t>为模式串</a:t>
            </a:r>
            <a:r>
              <a:rPr lang="en-US" altLang="zh-CN" dirty="0"/>
              <a:t>t</a:t>
            </a:r>
            <a:r>
              <a:rPr lang="zh-CN" altLang="en-US" dirty="0"/>
              <a:t>的公共前后缀，</a:t>
            </a:r>
            <a:r>
              <a:rPr lang="en-US" altLang="zh-CN" dirty="0"/>
              <a:t>ta</a:t>
            </a:r>
            <a:r>
              <a:rPr lang="zh-CN" altLang="en-US" dirty="0"/>
              <a:t>为模式串</a:t>
            </a:r>
            <a:r>
              <a:rPr lang="en-US" altLang="zh-CN" dirty="0"/>
              <a:t>t</a:t>
            </a:r>
            <a:r>
              <a:rPr lang="zh-CN" altLang="en-US" dirty="0"/>
              <a:t>的前缀，</a:t>
            </a:r>
            <a:r>
              <a:rPr lang="en-US" altLang="zh-CN" dirty="0"/>
              <a:t>tb</a:t>
            </a:r>
            <a:r>
              <a:rPr lang="zh-CN" altLang="en-US" dirty="0"/>
              <a:t>为模式串</a:t>
            </a:r>
            <a:r>
              <a:rPr lang="en-US" altLang="zh-CN" dirty="0"/>
              <a:t>t</a:t>
            </a:r>
            <a:r>
              <a:rPr lang="zh-CN" altLang="en-US" dirty="0"/>
              <a:t>的后缀，</a:t>
            </a:r>
            <a:r>
              <a:rPr lang="en-US" altLang="zh-CN" dirty="0" err="1"/>
              <a:t>wb</a:t>
            </a:r>
            <a:r>
              <a:rPr lang="zh-CN" altLang="en-US" dirty="0"/>
              <a:t>和</a:t>
            </a:r>
            <a:r>
              <a:rPr lang="en-US" altLang="zh-CN" dirty="0"/>
              <a:t>tb</a:t>
            </a:r>
            <a:r>
              <a:rPr lang="zh-CN" altLang="en-US" dirty="0"/>
              <a:t>相同，当模式串中未找到除</a:t>
            </a:r>
            <a:r>
              <a:rPr lang="en-US" altLang="zh-CN" dirty="0"/>
              <a:t>v</a:t>
            </a:r>
            <a:r>
              <a:rPr lang="zh-CN" altLang="en-US" dirty="0"/>
              <a:t>之外与</a:t>
            </a:r>
            <a:r>
              <a:rPr lang="en-US" altLang="zh-CN" dirty="0"/>
              <a:t>w</a:t>
            </a:r>
            <a:r>
              <a:rPr lang="zh-CN" altLang="en-US" dirty="0"/>
              <a:t>相同的子串时，将模式串</a:t>
            </a:r>
            <a:r>
              <a:rPr lang="en-US" altLang="zh-CN" dirty="0"/>
              <a:t>t</a:t>
            </a:r>
            <a:r>
              <a:rPr lang="zh-CN" altLang="en-US" dirty="0"/>
              <a:t>右移，使</a:t>
            </a:r>
            <a:r>
              <a:rPr lang="en-US" altLang="zh-CN" dirty="0"/>
              <a:t>ta</a:t>
            </a:r>
            <a:r>
              <a:rPr lang="zh-CN" altLang="en-US" dirty="0"/>
              <a:t>和</a:t>
            </a:r>
            <a:r>
              <a:rPr lang="en-US" altLang="zh-CN" dirty="0" err="1"/>
              <a:t>wb</a:t>
            </a:r>
            <a:r>
              <a:rPr lang="zh-CN" altLang="en-US" dirty="0"/>
              <a:t>对齐。如果不存在模式串的某前缀与好后缀的某后缀相同的情况，则可直接将</a:t>
            </a:r>
            <a:r>
              <a:rPr lang="en-US" altLang="zh-CN" dirty="0"/>
              <a:t>t</a:t>
            </a:r>
            <a:r>
              <a:rPr lang="zh-CN" altLang="en-US" dirty="0"/>
              <a:t>整体右移到好后缀之后。</a:t>
            </a:r>
            <a:endParaRPr lang="en-US" altLang="zh-CN" dirty="0"/>
          </a:p>
        </p:txBody>
      </p:sp>
      <p:grpSp>
        <p:nvGrpSpPr>
          <p:cNvPr id="6" name="组合 5"/>
          <p:cNvGrpSpPr/>
          <p:nvPr/>
        </p:nvGrpSpPr>
        <p:grpSpPr>
          <a:xfrm>
            <a:off x="2370542" y="2644448"/>
            <a:ext cx="7750700" cy="3250469"/>
            <a:chOff x="1092075" y="807181"/>
            <a:chExt cx="7750700" cy="3250469"/>
          </a:xfrm>
        </p:grpSpPr>
        <p:sp>
          <p:nvSpPr>
            <p:cNvPr id="7" name="矩形 6"/>
            <p:cNvSpPr/>
            <p:nvPr/>
          </p:nvSpPr>
          <p:spPr>
            <a:xfrm>
              <a:off x="5085277" y="807181"/>
              <a:ext cx="333768" cy="469457"/>
            </a:xfrm>
            <a:prstGeom prst="rect">
              <a:avLst/>
            </a:prstGeom>
            <a:noFill/>
          </p:spPr>
          <p:txBody>
            <a:bodyPr wrap="square" lIns="91440" tIns="45720" rIns="91440" bIns="45720">
              <a:spAutoFit/>
            </a:bodyPr>
            <a:lstStyle/>
            <a:p>
              <a:pPr algn="ctr"/>
              <a:r>
                <a:rPr lang="en-US" altLang="zh-CN" sz="2400" i="1" dirty="0">
                  <a:ln w="0"/>
                  <a:effectLst>
                    <a:outerShdw blurRad="38100" dist="19050" dir="2700000" algn="tl" rotWithShape="0">
                      <a:schemeClr val="dk1">
                        <a:alpha val="40000"/>
                      </a:schemeClr>
                    </a:outerShdw>
                  </a:effectLst>
                </a:rPr>
                <a:t>w</a:t>
              </a:r>
              <a:endParaRPr lang="zh-CN" altLang="en-US" sz="2400" b="0" i="1" cap="none" spc="0" dirty="0">
                <a:ln w="0"/>
                <a:solidFill>
                  <a:schemeClr val="tx1"/>
                </a:solidFill>
                <a:effectLst>
                  <a:outerShdw blurRad="38100" dist="19050" dir="2700000" algn="tl" rotWithShape="0">
                    <a:schemeClr val="dk1">
                      <a:alpha val="40000"/>
                    </a:schemeClr>
                  </a:outerShdw>
                </a:effectLst>
              </a:endParaRPr>
            </a:p>
          </p:txBody>
        </p:sp>
        <p:sp>
          <p:nvSpPr>
            <p:cNvPr id="8" name="矩形 7"/>
            <p:cNvSpPr/>
            <p:nvPr/>
          </p:nvSpPr>
          <p:spPr>
            <a:xfrm>
              <a:off x="1111553" y="1442965"/>
              <a:ext cx="304891" cy="461665"/>
            </a:xfrm>
            <a:prstGeom prst="rect">
              <a:avLst/>
            </a:prstGeom>
            <a:noFill/>
          </p:spPr>
          <p:txBody>
            <a:bodyPr wrap="none" lIns="91440" tIns="45720" rIns="91440" bIns="45720">
              <a:spAutoFit/>
            </a:bodyPr>
            <a:lstStyle/>
            <a:p>
              <a:pPr algn="ctr"/>
              <a:r>
                <a:rPr lang="en-US" altLang="zh-CN" sz="2400" b="0" cap="none" spc="0" dirty="0">
                  <a:ln w="0"/>
                  <a:solidFill>
                    <a:schemeClr val="tx1"/>
                  </a:solidFill>
                  <a:effectLst>
                    <a:outerShdw blurRad="38100" dist="19050" dir="2700000" algn="tl" rotWithShape="0">
                      <a:schemeClr val="dk1">
                        <a:alpha val="40000"/>
                      </a:schemeClr>
                    </a:outerShdw>
                  </a:effectLst>
                </a:rPr>
                <a:t>s</a:t>
              </a:r>
              <a:endParaRPr lang="zh-CN" altLang="en-US" sz="2400" b="0" cap="none" spc="0" dirty="0">
                <a:ln w="0"/>
                <a:solidFill>
                  <a:schemeClr val="tx1"/>
                </a:solidFill>
                <a:effectLst>
                  <a:outerShdw blurRad="38100" dist="19050" dir="2700000" algn="tl" rotWithShape="0">
                    <a:schemeClr val="dk1">
                      <a:alpha val="40000"/>
                    </a:schemeClr>
                  </a:outerShdw>
                </a:effectLst>
              </a:endParaRPr>
            </a:p>
          </p:txBody>
        </p:sp>
        <p:sp>
          <p:nvSpPr>
            <p:cNvPr id="9" name="矩形 8"/>
            <p:cNvSpPr/>
            <p:nvPr/>
          </p:nvSpPr>
          <p:spPr>
            <a:xfrm>
              <a:off x="1117928" y="2240629"/>
              <a:ext cx="287258" cy="461665"/>
            </a:xfrm>
            <a:prstGeom prst="rect">
              <a:avLst/>
            </a:prstGeom>
            <a:noFill/>
          </p:spPr>
          <p:txBody>
            <a:bodyPr wrap="none" lIns="91440" tIns="45720" rIns="91440" bIns="45720">
              <a:spAutoFit/>
            </a:bodyPr>
            <a:lstStyle/>
            <a:p>
              <a:pPr algn="ctr"/>
              <a:r>
                <a:rPr lang="en-US" altLang="zh-CN" sz="2400" b="0" cap="none" spc="0" dirty="0">
                  <a:ln w="0"/>
                  <a:solidFill>
                    <a:schemeClr val="tx1"/>
                  </a:solidFill>
                  <a:effectLst>
                    <a:outerShdw blurRad="38100" dist="19050" dir="2700000" algn="tl" rotWithShape="0">
                      <a:schemeClr val="dk1">
                        <a:alpha val="40000"/>
                      </a:schemeClr>
                    </a:outerShdw>
                  </a:effectLst>
                </a:rPr>
                <a:t>t</a:t>
              </a:r>
              <a:endParaRPr lang="zh-CN" altLang="en-US" sz="2400" b="0" cap="none" spc="0" dirty="0">
                <a:ln w="0"/>
                <a:solidFill>
                  <a:schemeClr val="tx1"/>
                </a:solidFill>
                <a:effectLst>
                  <a:outerShdw blurRad="38100" dist="19050" dir="2700000" algn="tl" rotWithShape="0">
                    <a:schemeClr val="dk1">
                      <a:alpha val="40000"/>
                    </a:schemeClr>
                  </a:outerShdw>
                </a:effectLst>
              </a:endParaRPr>
            </a:p>
          </p:txBody>
        </p:sp>
        <p:sp>
          <p:nvSpPr>
            <p:cNvPr id="10" name="矩形 9"/>
            <p:cNvSpPr/>
            <p:nvPr/>
          </p:nvSpPr>
          <p:spPr>
            <a:xfrm>
              <a:off x="1628407" y="1490303"/>
              <a:ext cx="2216973" cy="37931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a:t>
              </a:r>
              <a:endParaRPr lang="zh-CN" altLang="en-US" b="1" dirty="0">
                <a:solidFill>
                  <a:schemeClr val="tx1"/>
                </a:solidFill>
              </a:endParaRPr>
            </a:p>
          </p:txBody>
        </p:sp>
        <p:sp>
          <p:nvSpPr>
            <p:cNvPr id="11" name="矩形 10"/>
            <p:cNvSpPr/>
            <p:nvPr/>
          </p:nvSpPr>
          <p:spPr>
            <a:xfrm>
              <a:off x="3833426" y="1490303"/>
              <a:ext cx="526561" cy="378908"/>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b="1" dirty="0">
                <a:solidFill>
                  <a:schemeClr val="tx1"/>
                </a:solidFill>
              </a:endParaRPr>
            </a:p>
          </p:txBody>
        </p:sp>
        <p:sp>
          <p:nvSpPr>
            <p:cNvPr id="12" name="矩形 11"/>
            <p:cNvSpPr/>
            <p:nvPr/>
          </p:nvSpPr>
          <p:spPr>
            <a:xfrm>
              <a:off x="3312804" y="2330120"/>
              <a:ext cx="526561" cy="37462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a:t>
              </a:r>
              <a:endParaRPr lang="zh-CN" altLang="en-US" b="1" dirty="0">
                <a:solidFill>
                  <a:schemeClr val="tx1"/>
                </a:solidFill>
              </a:endParaRPr>
            </a:p>
          </p:txBody>
        </p:sp>
        <p:sp>
          <p:nvSpPr>
            <p:cNvPr id="13" name="矩形 12"/>
            <p:cNvSpPr/>
            <p:nvPr/>
          </p:nvSpPr>
          <p:spPr>
            <a:xfrm>
              <a:off x="3839365" y="2323668"/>
              <a:ext cx="526561" cy="381081"/>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b="1" dirty="0">
                <a:solidFill>
                  <a:schemeClr val="tx1"/>
                </a:solidFill>
              </a:endParaRPr>
            </a:p>
          </p:txBody>
        </p:sp>
        <p:sp>
          <p:nvSpPr>
            <p:cNvPr id="14" name="矩形 13"/>
            <p:cNvSpPr/>
            <p:nvPr/>
          </p:nvSpPr>
          <p:spPr>
            <a:xfrm>
              <a:off x="4359987" y="1490303"/>
              <a:ext cx="1192283" cy="37890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b="1" i="1" dirty="0">
                  <a:solidFill>
                    <a:schemeClr val="tx1"/>
                  </a:solidFill>
                </a:rPr>
                <a:t>……</a:t>
              </a:r>
              <a:endParaRPr lang="zh-CN" altLang="en-US" b="1" i="1" dirty="0">
                <a:solidFill>
                  <a:schemeClr val="tx1"/>
                </a:solidFill>
              </a:endParaRPr>
            </a:p>
          </p:txBody>
        </p:sp>
        <p:sp>
          <p:nvSpPr>
            <p:cNvPr id="15" name="矩形 14"/>
            <p:cNvSpPr/>
            <p:nvPr/>
          </p:nvSpPr>
          <p:spPr>
            <a:xfrm>
              <a:off x="5547006" y="1493863"/>
              <a:ext cx="526561" cy="37178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b="1" i="1" dirty="0" err="1">
                  <a:solidFill>
                    <a:schemeClr val="tx1"/>
                  </a:solidFill>
                </a:rPr>
                <a:t>wb</a:t>
              </a:r>
              <a:endParaRPr lang="zh-CN" altLang="en-US" b="1" i="1" dirty="0">
                <a:solidFill>
                  <a:schemeClr val="tx1"/>
                </a:solidFill>
              </a:endParaRPr>
            </a:p>
          </p:txBody>
        </p:sp>
        <p:sp>
          <p:nvSpPr>
            <p:cNvPr id="16" name="矩形 15"/>
            <p:cNvSpPr/>
            <p:nvPr/>
          </p:nvSpPr>
          <p:spPr>
            <a:xfrm>
              <a:off x="4365924" y="2327229"/>
              <a:ext cx="1180331" cy="37890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i="1" dirty="0">
                  <a:solidFill>
                    <a:schemeClr val="tx1"/>
                  </a:solidFill>
                </a:rPr>
                <a:t>……</a:t>
              </a:r>
              <a:endParaRPr lang="zh-CN" altLang="en-US" b="1" i="1" dirty="0">
                <a:solidFill>
                  <a:schemeClr val="tx1"/>
                </a:solidFill>
              </a:endParaRPr>
            </a:p>
          </p:txBody>
        </p:sp>
        <p:sp>
          <p:nvSpPr>
            <p:cNvPr id="17" name="矩形 16"/>
            <p:cNvSpPr/>
            <p:nvPr/>
          </p:nvSpPr>
          <p:spPr>
            <a:xfrm>
              <a:off x="5546253" y="2330120"/>
              <a:ext cx="526561" cy="37361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i="1" dirty="0">
                  <a:solidFill>
                    <a:schemeClr val="tx1"/>
                  </a:solidFill>
                </a:rPr>
                <a:t>tb</a:t>
              </a:r>
              <a:endParaRPr lang="zh-CN" altLang="en-US" b="1" i="1" dirty="0">
                <a:solidFill>
                  <a:schemeClr val="tx1"/>
                </a:solidFill>
              </a:endParaRPr>
            </a:p>
          </p:txBody>
        </p:sp>
        <p:cxnSp>
          <p:nvCxnSpPr>
            <p:cNvPr id="18" name="直接箭头连接符 17"/>
            <p:cNvCxnSpPr>
              <a:stCxn id="11" idx="2"/>
              <a:endCxn id="13" idx="0"/>
            </p:cNvCxnSpPr>
            <p:nvPr/>
          </p:nvCxnSpPr>
          <p:spPr>
            <a:xfrm>
              <a:off x="4096707" y="1869211"/>
              <a:ext cx="5939" cy="454457"/>
            </a:xfrm>
            <a:prstGeom prst="straightConnector1">
              <a:avLst/>
            </a:prstGeom>
            <a:ln w="28575">
              <a:headEnd type="triangle"/>
              <a:tailEnd type="triangle"/>
            </a:ln>
          </p:spPr>
          <p:style>
            <a:lnRef idx="1">
              <a:schemeClr val="dk1"/>
            </a:lnRef>
            <a:fillRef idx="0">
              <a:schemeClr val="dk1"/>
            </a:fillRef>
            <a:effectRef idx="0">
              <a:schemeClr val="dk1"/>
            </a:effectRef>
            <a:fontRef idx="minor">
              <a:schemeClr val="tx1"/>
            </a:fontRef>
          </p:style>
        </p:cxnSp>
        <p:sp>
          <p:nvSpPr>
            <p:cNvPr id="19" name="矩形 18"/>
            <p:cNvSpPr/>
            <p:nvPr/>
          </p:nvSpPr>
          <p:spPr>
            <a:xfrm>
              <a:off x="4085465" y="1933119"/>
              <a:ext cx="543739" cy="307777"/>
            </a:xfrm>
            <a:prstGeom prst="rect">
              <a:avLst/>
            </a:prstGeom>
            <a:noFill/>
          </p:spPr>
          <p:txBody>
            <a:bodyPr wrap="none" lIns="91440" tIns="45720" rIns="91440" bIns="45720">
              <a:spAutoFit/>
            </a:bodyPr>
            <a:lstStyle/>
            <a:p>
              <a:pPr algn="ctr"/>
              <a:r>
                <a:rPr lang="zh-CN" altLang="en-US" sz="1400" b="0" cap="none" spc="0" dirty="0">
                  <a:ln w="0"/>
                  <a:solidFill>
                    <a:schemeClr val="tx1"/>
                  </a:solidFill>
                  <a:effectLst>
                    <a:outerShdw blurRad="38100" dist="19050" dir="2700000" algn="tl" rotWithShape="0">
                      <a:schemeClr val="dk1">
                        <a:alpha val="40000"/>
                      </a:schemeClr>
                    </a:outerShdw>
                  </a:effectLst>
                </a:rPr>
                <a:t>失配</a:t>
              </a:r>
              <a:endParaRPr lang="zh-CN" altLang="en-US" sz="1400" b="0" cap="none" spc="0" dirty="0">
                <a:ln w="0"/>
                <a:solidFill>
                  <a:schemeClr val="tx1"/>
                </a:solidFill>
                <a:effectLst>
                  <a:outerShdw blurRad="38100" dist="19050" dir="2700000" algn="tl" rotWithShape="0">
                    <a:schemeClr val="dk1">
                      <a:alpha val="40000"/>
                    </a:schemeClr>
                  </a:outerShdw>
                </a:effectLst>
              </a:endParaRPr>
            </a:p>
          </p:txBody>
        </p:sp>
        <p:sp>
          <p:nvSpPr>
            <p:cNvPr id="20" name="左大括号 19"/>
            <p:cNvSpPr/>
            <p:nvPr/>
          </p:nvSpPr>
          <p:spPr>
            <a:xfrm rot="5400000">
              <a:off x="5161808" y="523073"/>
              <a:ext cx="154540" cy="1703685"/>
            </a:xfrm>
            <a:prstGeom prst="leftBrace">
              <a:avLst>
                <a:gd name="adj1" fmla="val 68510"/>
                <a:gd name="adj2" fmla="val 48097"/>
              </a:avLst>
            </a:prstGeom>
            <a:ln w="28575"/>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21" name="矩形 20"/>
            <p:cNvSpPr/>
            <p:nvPr/>
          </p:nvSpPr>
          <p:spPr>
            <a:xfrm>
              <a:off x="1092075" y="3186723"/>
              <a:ext cx="374846" cy="461665"/>
            </a:xfrm>
            <a:prstGeom prst="rect">
              <a:avLst/>
            </a:prstGeom>
            <a:noFill/>
          </p:spPr>
          <p:txBody>
            <a:bodyPr wrap="none" lIns="91440" tIns="45720" rIns="91440" bIns="45720">
              <a:spAutoFit/>
            </a:bodyPr>
            <a:lstStyle/>
            <a:p>
              <a:pPr algn="ctr"/>
              <a:r>
                <a:rPr lang="en-US" altLang="zh-CN" sz="2400" dirty="0">
                  <a:ln w="0"/>
                  <a:effectLst>
                    <a:outerShdw blurRad="38100" dist="19050" dir="2700000" algn="tl" rotWithShape="0">
                      <a:schemeClr val="dk1">
                        <a:alpha val="40000"/>
                      </a:schemeClr>
                    </a:outerShdw>
                  </a:effectLst>
                </a:rPr>
                <a:t>t</a:t>
              </a:r>
              <a:r>
                <a:rPr lang="en-US" altLang="zh-CN" sz="2400" b="0" cap="none" spc="0" dirty="0">
                  <a:ln w="0"/>
                  <a:solidFill>
                    <a:schemeClr val="tx1"/>
                  </a:solidFill>
                  <a:effectLst>
                    <a:outerShdw blurRad="38100" dist="19050" dir="2700000" algn="tl" rotWithShape="0">
                      <a:schemeClr val="dk1">
                        <a:alpha val="40000"/>
                      </a:schemeClr>
                    </a:outerShdw>
                  </a:effectLst>
                </a:rPr>
                <a:t>’</a:t>
              </a:r>
              <a:endParaRPr lang="zh-CN" altLang="en-US" sz="2400" b="0" cap="none" spc="0" dirty="0">
                <a:ln w="0"/>
                <a:solidFill>
                  <a:schemeClr val="tx1"/>
                </a:solidFill>
                <a:effectLst>
                  <a:outerShdw blurRad="38100" dist="19050" dir="2700000" algn="tl" rotWithShape="0">
                    <a:schemeClr val="dk1">
                      <a:alpha val="40000"/>
                    </a:schemeClr>
                  </a:outerShdw>
                </a:effectLst>
              </a:endParaRPr>
            </a:p>
          </p:txBody>
        </p:sp>
        <p:sp>
          <p:nvSpPr>
            <p:cNvPr id="22" name="左大括号 21"/>
            <p:cNvSpPr/>
            <p:nvPr/>
          </p:nvSpPr>
          <p:spPr>
            <a:xfrm rot="16200000">
              <a:off x="5177620" y="1947204"/>
              <a:ext cx="117331" cy="1673061"/>
            </a:xfrm>
            <a:prstGeom prst="leftBrace">
              <a:avLst>
                <a:gd name="adj1" fmla="val 68510"/>
                <a:gd name="adj2" fmla="val 48097"/>
              </a:avLst>
            </a:prstGeom>
            <a:ln w="28575"/>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23" name="矩形 22"/>
            <p:cNvSpPr/>
            <p:nvPr/>
          </p:nvSpPr>
          <p:spPr>
            <a:xfrm>
              <a:off x="4900116" y="2844654"/>
              <a:ext cx="601094" cy="461665"/>
            </a:xfrm>
            <a:prstGeom prst="rect">
              <a:avLst/>
            </a:prstGeom>
            <a:noFill/>
          </p:spPr>
          <p:txBody>
            <a:bodyPr wrap="square" lIns="91440" tIns="45720" rIns="91440" bIns="45720">
              <a:spAutoFit/>
            </a:bodyPr>
            <a:lstStyle/>
            <a:p>
              <a:pPr algn="ctr"/>
              <a:r>
                <a:rPr lang="en-US" altLang="zh-CN" sz="2400" b="0" i="1" cap="none" spc="0" dirty="0">
                  <a:ln w="0"/>
                  <a:solidFill>
                    <a:schemeClr val="tx1"/>
                  </a:solidFill>
                  <a:effectLst>
                    <a:outerShdw blurRad="38100" dist="19050" dir="2700000" algn="tl" rotWithShape="0">
                      <a:schemeClr val="dk1">
                        <a:alpha val="40000"/>
                      </a:schemeClr>
                    </a:outerShdw>
                  </a:effectLst>
                </a:rPr>
                <a:t>v</a:t>
              </a:r>
              <a:endParaRPr lang="zh-CN" altLang="en-US" sz="2400" b="0" i="1" cap="none" spc="0" dirty="0">
                <a:ln w="0"/>
                <a:solidFill>
                  <a:schemeClr val="tx1"/>
                </a:solidFill>
                <a:effectLst>
                  <a:outerShdw blurRad="38100" dist="19050" dir="2700000" algn="tl" rotWithShape="0">
                    <a:schemeClr val="dk1">
                      <a:alpha val="40000"/>
                    </a:schemeClr>
                  </a:outerShdw>
                </a:effectLst>
              </a:endParaRPr>
            </a:p>
          </p:txBody>
        </p:sp>
        <p:cxnSp>
          <p:nvCxnSpPr>
            <p:cNvPr id="24" name="直接连接符 23"/>
            <p:cNvCxnSpPr/>
            <p:nvPr/>
          </p:nvCxnSpPr>
          <p:spPr>
            <a:xfrm flipH="1">
              <a:off x="2767765" y="1865648"/>
              <a:ext cx="23736" cy="2067281"/>
            </a:xfrm>
            <a:prstGeom prst="line">
              <a:avLst/>
            </a:prstGeom>
            <a:ln w="19050">
              <a:prstDash val="lgDash"/>
            </a:ln>
          </p:spPr>
          <p:style>
            <a:lnRef idx="1">
              <a:schemeClr val="dk1"/>
            </a:lnRef>
            <a:fillRef idx="0">
              <a:schemeClr val="dk1"/>
            </a:fillRef>
            <a:effectRef idx="0">
              <a:schemeClr val="dk1"/>
            </a:effectRef>
            <a:fontRef idx="minor">
              <a:schemeClr val="tx1"/>
            </a:fontRef>
          </p:style>
        </p:cxnSp>
        <p:cxnSp>
          <p:nvCxnSpPr>
            <p:cNvPr id="25" name="直接箭头连接符 24"/>
            <p:cNvCxnSpPr>
              <a:endCxn id="32" idx="1"/>
            </p:cNvCxnSpPr>
            <p:nvPr/>
          </p:nvCxnSpPr>
          <p:spPr>
            <a:xfrm>
              <a:off x="2791501" y="3427612"/>
              <a:ext cx="2761398" cy="19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26" name="矩形 25"/>
            <p:cNvSpPr/>
            <p:nvPr/>
          </p:nvSpPr>
          <p:spPr>
            <a:xfrm>
              <a:off x="3268674" y="3423769"/>
              <a:ext cx="1631442" cy="307777"/>
            </a:xfrm>
            <a:prstGeom prst="rect">
              <a:avLst/>
            </a:prstGeom>
            <a:noFill/>
          </p:spPr>
          <p:txBody>
            <a:bodyPr wrap="square" lIns="91440" tIns="45720" rIns="91440" bIns="45720">
              <a:spAutoFit/>
            </a:bodyPr>
            <a:lstStyle/>
            <a:p>
              <a:pPr algn="ctr"/>
              <a:r>
                <a:rPr lang="zh-CN" altLang="en-US" sz="1400" dirty="0">
                  <a:ln w="0"/>
                  <a:effectLst>
                    <a:outerShdw blurRad="38100" dist="19050" dir="2700000" algn="tl" rotWithShape="0">
                      <a:schemeClr val="dk1">
                        <a:alpha val="40000"/>
                      </a:schemeClr>
                    </a:outerShdw>
                  </a:effectLst>
                </a:rPr>
                <a:t>右移至</a:t>
              </a:r>
              <a:r>
                <a:rPr lang="en-US" altLang="zh-CN" sz="1400" dirty="0">
                  <a:ln w="0"/>
                  <a:effectLst>
                    <a:outerShdw blurRad="38100" dist="19050" dir="2700000" algn="tl" rotWithShape="0">
                      <a:schemeClr val="dk1">
                        <a:alpha val="40000"/>
                      </a:schemeClr>
                    </a:outerShdw>
                  </a:effectLst>
                </a:rPr>
                <a:t>ta</a:t>
              </a:r>
              <a:r>
                <a:rPr lang="zh-CN" altLang="en-US" sz="1400" dirty="0">
                  <a:ln w="0"/>
                  <a:effectLst>
                    <a:outerShdw blurRad="38100" dist="19050" dir="2700000" algn="tl" rotWithShape="0">
                      <a:schemeClr val="dk1">
                        <a:alpha val="40000"/>
                      </a:schemeClr>
                    </a:outerShdw>
                  </a:effectLst>
                </a:rPr>
                <a:t>与</a:t>
              </a:r>
              <a:r>
                <a:rPr lang="en-US" altLang="zh-CN" sz="1400" dirty="0" err="1">
                  <a:ln w="0"/>
                  <a:effectLst>
                    <a:outerShdw blurRad="38100" dist="19050" dir="2700000" algn="tl" rotWithShape="0">
                      <a:schemeClr val="dk1">
                        <a:alpha val="40000"/>
                      </a:schemeClr>
                    </a:outerShdw>
                  </a:effectLst>
                </a:rPr>
                <a:t>wb</a:t>
              </a:r>
              <a:r>
                <a:rPr lang="zh-CN" altLang="en-US" sz="1400" dirty="0">
                  <a:ln w="0"/>
                  <a:effectLst>
                    <a:outerShdw blurRad="38100" dist="19050" dir="2700000" algn="tl" rotWithShape="0">
                      <a:schemeClr val="dk1">
                        <a:alpha val="40000"/>
                      </a:schemeClr>
                    </a:outerShdw>
                  </a:effectLst>
                </a:rPr>
                <a:t>对齐</a:t>
              </a:r>
              <a:endParaRPr lang="zh-CN" altLang="en-US" sz="1400" b="0" cap="none" spc="0" dirty="0">
                <a:ln w="0"/>
                <a:solidFill>
                  <a:schemeClr val="tx1"/>
                </a:solidFill>
                <a:effectLst>
                  <a:outerShdw blurRad="38100" dist="19050" dir="2700000" algn="tl" rotWithShape="0">
                    <a:schemeClr val="dk1">
                      <a:alpha val="40000"/>
                    </a:schemeClr>
                  </a:outerShdw>
                </a:effectLst>
              </a:endParaRPr>
            </a:p>
          </p:txBody>
        </p:sp>
        <p:sp>
          <p:nvSpPr>
            <p:cNvPr id="27" name="矩形 26"/>
            <p:cNvSpPr/>
            <p:nvPr/>
          </p:nvSpPr>
          <p:spPr>
            <a:xfrm>
              <a:off x="2782938" y="2328679"/>
              <a:ext cx="526561" cy="37361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i="1" dirty="0">
                  <a:solidFill>
                    <a:schemeClr val="tx1"/>
                  </a:solidFill>
                </a:rPr>
                <a:t>ta</a:t>
              </a:r>
              <a:endParaRPr lang="zh-CN" altLang="en-US" b="1" i="1" dirty="0">
                <a:solidFill>
                  <a:schemeClr val="tx1"/>
                </a:solidFill>
              </a:endParaRPr>
            </a:p>
          </p:txBody>
        </p:sp>
        <p:sp>
          <p:nvSpPr>
            <p:cNvPr id="28" name="矩形 27"/>
            <p:cNvSpPr/>
            <p:nvPr/>
          </p:nvSpPr>
          <p:spPr>
            <a:xfrm>
              <a:off x="6082765" y="3242437"/>
              <a:ext cx="526561" cy="37462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a:t>
              </a:r>
              <a:endParaRPr lang="zh-CN" altLang="en-US" b="1" dirty="0">
                <a:solidFill>
                  <a:schemeClr val="tx1"/>
                </a:solidFill>
              </a:endParaRPr>
            </a:p>
          </p:txBody>
        </p:sp>
        <p:sp>
          <p:nvSpPr>
            <p:cNvPr id="29" name="矩形 28"/>
            <p:cNvSpPr/>
            <p:nvPr/>
          </p:nvSpPr>
          <p:spPr>
            <a:xfrm>
              <a:off x="6609326" y="3238158"/>
              <a:ext cx="526561" cy="37890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i="1" dirty="0">
                <a:solidFill>
                  <a:schemeClr val="tx1"/>
                </a:solidFill>
              </a:endParaRPr>
            </a:p>
          </p:txBody>
        </p:sp>
        <p:sp>
          <p:nvSpPr>
            <p:cNvPr id="30" name="矩形 29"/>
            <p:cNvSpPr/>
            <p:nvPr/>
          </p:nvSpPr>
          <p:spPr>
            <a:xfrm>
              <a:off x="7135885" y="3239546"/>
              <a:ext cx="1180331" cy="37890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i="1" dirty="0">
                  <a:solidFill>
                    <a:schemeClr val="tx1"/>
                  </a:solidFill>
                </a:rPr>
                <a:t>……</a:t>
              </a:r>
              <a:endParaRPr lang="zh-CN" altLang="en-US" b="1" i="1" dirty="0">
                <a:solidFill>
                  <a:schemeClr val="tx1"/>
                </a:solidFill>
              </a:endParaRPr>
            </a:p>
          </p:txBody>
        </p:sp>
        <p:sp>
          <p:nvSpPr>
            <p:cNvPr id="31" name="矩形 30"/>
            <p:cNvSpPr/>
            <p:nvPr/>
          </p:nvSpPr>
          <p:spPr>
            <a:xfrm>
              <a:off x="8316214" y="3242437"/>
              <a:ext cx="526561" cy="37361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i="1" dirty="0">
                  <a:solidFill>
                    <a:schemeClr val="tx1"/>
                  </a:solidFill>
                </a:rPr>
                <a:t>tb</a:t>
              </a:r>
              <a:endParaRPr lang="zh-CN" altLang="en-US" b="1" i="1" dirty="0">
                <a:solidFill>
                  <a:schemeClr val="tx1"/>
                </a:solidFill>
              </a:endParaRPr>
            </a:p>
          </p:txBody>
        </p:sp>
        <p:sp>
          <p:nvSpPr>
            <p:cNvPr id="32" name="矩形 31"/>
            <p:cNvSpPr/>
            <p:nvPr/>
          </p:nvSpPr>
          <p:spPr>
            <a:xfrm>
              <a:off x="5552899" y="3240996"/>
              <a:ext cx="526561" cy="37361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i="1" dirty="0">
                  <a:solidFill>
                    <a:schemeClr val="tx1"/>
                  </a:solidFill>
                </a:rPr>
                <a:t>ta</a:t>
              </a:r>
              <a:endParaRPr lang="zh-CN" altLang="en-US" b="1" i="1" dirty="0">
                <a:solidFill>
                  <a:schemeClr val="tx1"/>
                </a:solidFill>
              </a:endParaRPr>
            </a:p>
          </p:txBody>
        </p:sp>
        <p:cxnSp>
          <p:nvCxnSpPr>
            <p:cNvPr id="33" name="直接连接符 32"/>
            <p:cNvCxnSpPr/>
            <p:nvPr/>
          </p:nvCxnSpPr>
          <p:spPr>
            <a:xfrm>
              <a:off x="5547006" y="997672"/>
              <a:ext cx="0" cy="3015343"/>
            </a:xfrm>
            <a:prstGeom prst="line">
              <a:avLst/>
            </a:prstGeom>
            <a:ln w="19050">
              <a:prstDash val="lgDash"/>
            </a:ln>
          </p:spPr>
          <p:style>
            <a:lnRef idx="1">
              <a:schemeClr val="dk1"/>
            </a:lnRef>
            <a:fillRef idx="0">
              <a:schemeClr val="dk1"/>
            </a:fillRef>
            <a:effectRef idx="0">
              <a:schemeClr val="dk1"/>
            </a:effectRef>
            <a:fontRef idx="minor">
              <a:schemeClr val="tx1"/>
            </a:fontRef>
          </p:style>
        </p:cxnSp>
        <p:cxnSp>
          <p:nvCxnSpPr>
            <p:cNvPr id="34" name="直接连接符 33"/>
            <p:cNvCxnSpPr/>
            <p:nvPr/>
          </p:nvCxnSpPr>
          <p:spPr>
            <a:xfrm>
              <a:off x="6073377" y="1041909"/>
              <a:ext cx="9016" cy="3015741"/>
            </a:xfrm>
            <a:prstGeom prst="line">
              <a:avLst/>
            </a:prstGeom>
            <a:ln w="19050">
              <a:prstDash val="lgDash"/>
            </a:ln>
          </p:spPr>
          <p:style>
            <a:lnRef idx="1">
              <a:schemeClr val="dk1"/>
            </a:lnRef>
            <a:fillRef idx="0">
              <a:schemeClr val="dk1"/>
            </a:fillRef>
            <a:effectRef idx="0">
              <a:schemeClr val="dk1"/>
            </a:effectRef>
            <a:fontRef idx="minor">
              <a:schemeClr val="tx1"/>
            </a:fontRef>
          </p:style>
        </p:cxnSp>
      </p:gr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2800" dirty="0"/>
              <a:t>BM</a:t>
            </a:r>
            <a:r>
              <a:rPr lang="zh-CN" altLang="en-US" sz="2800" dirty="0"/>
              <a:t>算法</a:t>
            </a:r>
            <a:r>
              <a:rPr lang="en-US" altLang="zh-CN" sz="2800" dirty="0"/>
              <a:t>*</a:t>
            </a:r>
            <a:endParaRPr lang="zh-CN" altLang="en-US" dirty="0"/>
          </a:p>
        </p:txBody>
      </p:sp>
      <p:sp>
        <p:nvSpPr>
          <p:cNvPr id="3" name="副标题 2"/>
          <p:cNvSpPr>
            <a:spLocks noGrp="1"/>
          </p:cNvSpPr>
          <p:nvPr>
            <p:ph type="subTitle" idx="1"/>
          </p:nvPr>
        </p:nvSpPr>
        <p:spPr/>
        <p:txBody>
          <a:bodyPr/>
          <a:lstStyle/>
          <a:p>
            <a:r>
              <a:rPr lang="en-US" altLang="zh-CN" dirty="0"/>
              <a:t>4.4  </a:t>
            </a:r>
            <a:r>
              <a:rPr lang="zh-CN" altLang="en-US" dirty="0"/>
              <a:t>字符串的模式匹配</a:t>
            </a:r>
            <a:endParaRPr lang="zh-CN" altLang="en-US" dirty="0"/>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endParaRPr lang="zh-CN" altLang="en-US" dirty="0"/>
          </a:p>
        </p:txBody>
      </p:sp>
      <p:sp>
        <p:nvSpPr>
          <p:cNvPr id="5" name="内容占位符 4"/>
          <p:cNvSpPr>
            <a:spLocks noGrp="1"/>
          </p:cNvSpPr>
          <p:nvPr>
            <p:ph idx="11"/>
          </p:nvPr>
        </p:nvSpPr>
        <p:spPr>
          <a:xfrm>
            <a:off x="584225" y="1800225"/>
            <a:ext cx="11055325" cy="5057775"/>
          </a:xfrm>
        </p:spPr>
        <p:txBody>
          <a:bodyPr>
            <a:normAutofit/>
          </a:bodyPr>
          <a:lstStyle/>
          <a:p>
            <a:pPr>
              <a:lnSpc>
                <a:spcPct val="110000"/>
              </a:lnSpc>
            </a:pPr>
            <a:r>
              <a:rPr lang="zh-CN" altLang="en-US" b="1" dirty="0"/>
              <a:t>坏字符规则实现</a:t>
            </a:r>
            <a:r>
              <a:rPr lang="zh-CN" altLang="en-US" dirty="0"/>
              <a:t>：</a:t>
            </a:r>
            <a:endParaRPr lang="en-US" altLang="zh-CN" dirty="0"/>
          </a:p>
          <a:p>
            <a:pPr>
              <a:lnSpc>
                <a:spcPct val="110000"/>
              </a:lnSpc>
            </a:pPr>
            <a:r>
              <a:rPr lang="zh-CN" altLang="en-US" dirty="0"/>
              <a:t>坏字符规则中的关键在于获取模式串</a:t>
            </a:r>
            <a:r>
              <a:rPr lang="en-US" altLang="zh-CN" dirty="0"/>
              <a:t>t</a:t>
            </a:r>
            <a:r>
              <a:rPr lang="zh-CN" altLang="en-US" dirty="0"/>
              <a:t>最右边与坏字符相等的字符的位置，朴素的处理方法复杂度过高，可考虑对模式串进行预处理，使用一个数组（</a:t>
            </a:r>
            <a:r>
              <a:rPr lang="en-US" altLang="zh-CN" dirty="0"/>
              <a:t>right</a:t>
            </a:r>
            <a:r>
              <a:rPr lang="zh-CN" altLang="en-US" dirty="0"/>
              <a:t>数组）来记录每个字符在模式串最右边的位置，通过这种方式，遍历一次模式串，使用</a:t>
            </a:r>
            <a:r>
              <a:rPr lang="en-US" altLang="zh-CN" dirty="0"/>
              <a:t>O(n)</a:t>
            </a:r>
            <a:r>
              <a:rPr lang="zh-CN" altLang="en-US" dirty="0"/>
              <a:t>的时间即可完成。</a:t>
            </a:r>
            <a:endParaRPr lang="en-US" altLang="zh-CN" dirty="0"/>
          </a:p>
          <a:p>
            <a:pPr>
              <a:lnSpc>
                <a:spcPct val="110000"/>
              </a:lnSpc>
            </a:pPr>
            <a:endParaRPr lang="en-US" altLang="zh-CN" dirty="0"/>
          </a:p>
          <a:p>
            <a:pPr>
              <a:lnSpc>
                <a:spcPct val="110000"/>
              </a:lnSpc>
            </a:pPr>
            <a:r>
              <a:rPr lang="zh-CN" altLang="en-US" dirty="0"/>
              <a:t>散列表思想：考虑字符串中只包含常见字符的情况，每个字符长度为</a:t>
            </a:r>
            <a:r>
              <a:rPr lang="en-US" altLang="zh-CN" dirty="0"/>
              <a:t>1</a:t>
            </a:r>
            <a:r>
              <a:rPr lang="zh-CN" altLang="en-US" dirty="0"/>
              <a:t>字节，所有字符都在</a:t>
            </a:r>
            <a:r>
              <a:rPr lang="en-US" altLang="zh-CN" dirty="0"/>
              <a:t>ASCII</a:t>
            </a:r>
            <a:r>
              <a:rPr lang="zh-CN" altLang="en-US" dirty="0"/>
              <a:t>码表的表示范围内。那么可以将</a:t>
            </a:r>
            <a:r>
              <a:rPr lang="en-US" altLang="zh-CN" dirty="0"/>
              <a:t>right</a:t>
            </a:r>
            <a:r>
              <a:rPr lang="zh-CN" altLang="en-US" dirty="0"/>
              <a:t>数组长度设置为</a:t>
            </a:r>
            <a:r>
              <a:rPr lang="en-US" altLang="zh-CN" dirty="0"/>
              <a:t>256(ASCII</a:t>
            </a:r>
            <a:r>
              <a:rPr lang="zh-CN" altLang="en-US" dirty="0"/>
              <a:t>码的范围为</a:t>
            </a:r>
            <a:r>
              <a:rPr lang="en-US" altLang="zh-CN" dirty="0"/>
              <a:t>0~255</a:t>
            </a:r>
            <a:r>
              <a:rPr lang="zh-CN" altLang="en-US" dirty="0"/>
              <a:t>，表示</a:t>
            </a:r>
            <a:r>
              <a:rPr lang="en-US" altLang="zh-CN" dirty="0"/>
              <a:t>256</a:t>
            </a:r>
            <a:r>
              <a:rPr lang="zh-CN" altLang="en-US" dirty="0"/>
              <a:t>个不同的常见字符</a:t>
            </a:r>
            <a:r>
              <a:rPr lang="en-US" altLang="zh-CN" dirty="0"/>
              <a:t>)</a:t>
            </a:r>
            <a:r>
              <a:rPr lang="zh-CN" altLang="en-US" dirty="0"/>
              <a:t>，用字符的</a:t>
            </a:r>
            <a:r>
              <a:rPr lang="en-US" altLang="zh-CN" dirty="0"/>
              <a:t>ASCII</a:t>
            </a:r>
            <a:r>
              <a:rPr lang="zh-CN" altLang="en-US" dirty="0"/>
              <a:t>码作为数组下标，记录每个字符在模式串中最右边的位置。</a:t>
            </a:r>
            <a:endParaRPr lang="en-US" altLang="zh-CN"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2800" dirty="0"/>
              <a:t>BM</a:t>
            </a:r>
            <a:r>
              <a:rPr lang="zh-CN" altLang="en-US" sz="2800" dirty="0"/>
              <a:t>算法</a:t>
            </a:r>
            <a:r>
              <a:rPr lang="en-US" altLang="zh-CN" sz="2800" dirty="0"/>
              <a:t>*</a:t>
            </a:r>
            <a:endParaRPr lang="zh-CN" altLang="en-US" dirty="0"/>
          </a:p>
        </p:txBody>
      </p:sp>
      <p:sp>
        <p:nvSpPr>
          <p:cNvPr id="3" name="副标题 2"/>
          <p:cNvSpPr>
            <a:spLocks noGrp="1"/>
          </p:cNvSpPr>
          <p:nvPr>
            <p:ph type="subTitle" idx="1"/>
          </p:nvPr>
        </p:nvSpPr>
        <p:spPr/>
        <p:txBody>
          <a:bodyPr/>
          <a:lstStyle/>
          <a:p>
            <a:r>
              <a:rPr lang="en-US" altLang="zh-CN" dirty="0"/>
              <a:t>4.4  </a:t>
            </a:r>
            <a:r>
              <a:rPr lang="zh-CN" altLang="en-US" dirty="0"/>
              <a:t>字符串的模式匹配</a:t>
            </a:r>
            <a:endParaRPr lang="zh-CN" altLang="en-US" dirty="0"/>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endParaRPr lang="zh-CN" altLang="en-US" dirty="0"/>
          </a:p>
        </p:txBody>
      </p:sp>
      <p:sp>
        <p:nvSpPr>
          <p:cNvPr id="5" name="内容占位符 4"/>
          <p:cNvSpPr>
            <a:spLocks noGrp="1"/>
          </p:cNvSpPr>
          <p:nvPr>
            <p:ph idx="11"/>
          </p:nvPr>
        </p:nvSpPr>
        <p:spPr>
          <a:xfrm>
            <a:off x="584225" y="1276350"/>
            <a:ext cx="11055325" cy="5057775"/>
          </a:xfrm>
        </p:spPr>
        <p:txBody>
          <a:bodyPr>
            <a:normAutofit lnSpcReduction="10000"/>
          </a:bodyPr>
          <a:lstStyle/>
          <a:p>
            <a:pPr>
              <a:lnSpc>
                <a:spcPct val="110000"/>
              </a:lnSpc>
            </a:pPr>
            <a:r>
              <a:rPr lang="zh-CN" altLang="en-US" b="1" dirty="0"/>
              <a:t>好后缀规则实现</a:t>
            </a:r>
            <a:r>
              <a:rPr lang="zh-CN" altLang="en-US" dirty="0"/>
              <a:t>：</a:t>
            </a:r>
            <a:endParaRPr lang="en-US" altLang="zh-CN" dirty="0"/>
          </a:p>
          <a:p>
            <a:pPr>
              <a:lnSpc>
                <a:spcPct val="110000"/>
              </a:lnSpc>
            </a:pPr>
            <a:r>
              <a:rPr lang="zh-CN" altLang="en-US" dirty="0"/>
              <a:t>          ①在模式串中查找与好后缀匹配的另一个子串</a:t>
            </a:r>
            <a:endParaRPr lang="en-US" altLang="zh-CN" dirty="0"/>
          </a:p>
          <a:p>
            <a:pPr>
              <a:lnSpc>
                <a:spcPct val="110000"/>
              </a:lnSpc>
            </a:pPr>
            <a:r>
              <a:rPr lang="zh-CN" altLang="en-US" dirty="0"/>
              <a:t>          ②在好后缀的后缀集合中，找到最长的与模式串的某前缀匹配的后缀。</a:t>
            </a:r>
            <a:endParaRPr lang="zh-CN" altLang="en-US" dirty="0"/>
          </a:p>
          <a:p>
            <a:pPr>
              <a:lnSpc>
                <a:spcPct val="110000"/>
              </a:lnSpc>
            </a:pPr>
            <a:r>
              <a:rPr lang="zh-CN" altLang="en-US" dirty="0"/>
              <a:t>可先对模式串的所有后缀进行预处理，对每个后缀，从右向左查找第一次出现与后缀匹配的子串，并使用数组记录该子串的起始位置，记该数组为好后缀规则下的</a:t>
            </a:r>
            <a:r>
              <a:rPr lang="en-US" altLang="zh-CN" dirty="0"/>
              <a:t>right</a:t>
            </a:r>
            <a:r>
              <a:rPr lang="zh-CN" altLang="en-US" dirty="0"/>
              <a:t>数组。</a:t>
            </a:r>
            <a:endParaRPr lang="en-US" altLang="zh-CN" dirty="0"/>
          </a:p>
          <a:p>
            <a:pPr>
              <a:lnSpc>
                <a:spcPct val="110000"/>
              </a:lnSpc>
            </a:pPr>
            <a:endParaRPr lang="en-US" altLang="zh-CN" dirty="0"/>
          </a:p>
          <a:p>
            <a:pPr>
              <a:lnSpc>
                <a:spcPct val="110000"/>
              </a:lnSpc>
            </a:pPr>
            <a:endParaRPr lang="en-US" altLang="zh-CN" dirty="0"/>
          </a:p>
          <a:p>
            <a:pPr>
              <a:lnSpc>
                <a:spcPct val="110000"/>
              </a:lnSpc>
            </a:pPr>
            <a:endParaRPr lang="en-US" altLang="zh-CN" dirty="0"/>
          </a:p>
          <a:p>
            <a:pPr>
              <a:lnSpc>
                <a:spcPct val="110000"/>
              </a:lnSpc>
            </a:pPr>
            <a:endParaRPr lang="en-US" altLang="zh-CN" dirty="0"/>
          </a:p>
          <a:p>
            <a:pPr>
              <a:lnSpc>
                <a:spcPct val="110000"/>
              </a:lnSpc>
            </a:pPr>
            <a:endParaRPr lang="en-US" altLang="zh-CN" dirty="0"/>
          </a:p>
          <a:p>
            <a:pPr>
              <a:lnSpc>
                <a:spcPct val="110000"/>
              </a:lnSpc>
            </a:pPr>
            <a:endParaRPr lang="en-US" altLang="zh-CN" dirty="0"/>
          </a:p>
          <a:p>
            <a:pPr>
              <a:lnSpc>
                <a:spcPct val="110000"/>
              </a:lnSpc>
            </a:pPr>
            <a:r>
              <a:rPr lang="zh-CN" altLang="en-US" dirty="0"/>
              <a:t>可以通过已求得的</a:t>
            </a:r>
            <a:r>
              <a:rPr lang="en-US" altLang="zh-CN" dirty="0"/>
              <a:t>right</a:t>
            </a:r>
            <a:r>
              <a:rPr lang="zh-CN" altLang="en-US" dirty="0"/>
              <a:t>数组找到好后缀中最长的与模式串的某前缀匹配的后缀</a:t>
            </a:r>
            <a:endParaRPr lang="zh-CN" altLang="en-US" dirty="0"/>
          </a:p>
          <a:p>
            <a:pPr>
              <a:lnSpc>
                <a:spcPct val="110000"/>
              </a:lnSpc>
            </a:pPr>
            <a:endParaRPr lang="en-US" altLang="zh-CN" dirty="0"/>
          </a:p>
        </p:txBody>
      </p:sp>
      <p:pic>
        <p:nvPicPr>
          <p:cNvPr id="30" name="图片 29"/>
          <p:cNvPicPr>
            <a:picLocks noChangeAspect="1"/>
          </p:cNvPicPr>
          <p:nvPr/>
        </p:nvPicPr>
        <p:blipFill>
          <a:blip r:embed="rId1"/>
          <a:stretch>
            <a:fillRect/>
          </a:stretch>
        </p:blipFill>
        <p:spPr>
          <a:xfrm>
            <a:off x="3346767" y="3320415"/>
            <a:ext cx="5372927" cy="2464637"/>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2800" dirty="0"/>
              <a:t>4.2  </a:t>
            </a:r>
            <a:r>
              <a:rPr lang="zh-CN" altLang="en-US" sz="2800" dirty="0"/>
              <a:t>字符串的定义与结构</a:t>
            </a:r>
            <a:endParaRPr lang="zh-CN" altLang="en-US" dirty="0"/>
          </a:p>
        </p:txBody>
      </p:sp>
      <p:sp>
        <p:nvSpPr>
          <p:cNvPr id="3" name="副标题 2"/>
          <p:cNvSpPr>
            <a:spLocks noGrp="1"/>
          </p:cNvSpPr>
          <p:nvPr>
            <p:ph type="subTitle" idx="1"/>
          </p:nvPr>
        </p:nvSpPr>
        <p:spPr/>
        <p:txBody>
          <a:bodyPr/>
          <a:lstStyle/>
          <a:p>
            <a:r>
              <a:rPr lang="en-US" altLang="zh-CN" dirty="0"/>
              <a:t>4.2   </a:t>
            </a:r>
            <a:r>
              <a:rPr lang="zh-CN" altLang="en-US" dirty="0"/>
              <a:t>字符串的定义与结构</a:t>
            </a:r>
            <a:endParaRPr lang="zh-CN" altLang="en-US" dirty="0"/>
          </a:p>
          <a:p>
            <a:endParaRPr lang="zh-CN" altLang="en-US" dirty="0"/>
          </a:p>
        </p:txBody>
      </p:sp>
      <p:sp>
        <p:nvSpPr>
          <p:cNvPr id="4" name="文本占位符 3"/>
          <p:cNvSpPr>
            <a:spLocks noGrp="1"/>
          </p:cNvSpPr>
          <p:nvPr>
            <p:ph type="body" idx="10"/>
          </p:nvPr>
        </p:nvSpPr>
        <p:spPr/>
        <p:txBody>
          <a:bodyPr/>
          <a:lstStyle/>
          <a:p>
            <a:r>
              <a:rPr lang="zh-CN" altLang="en-US" dirty="0"/>
              <a:t>数据结构</a:t>
            </a:r>
            <a:endParaRPr lang="zh-CN" altLang="en-US" dirty="0"/>
          </a:p>
        </p:txBody>
      </p:sp>
      <p:sp>
        <p:nvSpPr>
          <p:cNvPr id="5" name="内容占位符 4"/>
          <p:cNvSpPr>
            <a:spLocks noGrp="1"/>
          </p:cNvSpPr>
          <p:nvPr>
            <p:ph idx="11"/>
          </p:nvPr>
        </p:nvSpPr>
        <p:spPr>
          <a:xfrm>
            <a:off x="584225" y="1276350"/>
            <a:ext cx="11055325" cy="5057775"/>
          </a:xfrm>
        </p:spPr>
        <p:txBody>
          <a:bodyPr>
            <a:normAutofit/>
          </a:bodyPr>
          <a:lstStyle/>
          <a:p>
            <a:pPr>
              <a:lnSpc>
                <a:spcPct val="110000"/>
              </a:lnSpc>
            </a:pPr>
            <a:r>
              <a:rPr lang="zh-CN" altLang="en-US" sz="2400" b="1" dirty="0"/>
              <a:t>字符串：</a:t>
            </a:r>
            <a:r>
              <a:rPr lang="zh-CN" altLang="en-US" sz="2400" dirty="0"/>
              <a:t>一种在数据元素的组成上具有一定约束条件的线性表，即要求组成线性表的所有数据元素都是字符。</a:t>
            </a:r>
            <a:endParaRPr lang="en-US" altLang="zh-CN" sz="2400" dirty="0"/>
          </a:p>
          <a:p>
            <a:pPr>
              <a:lnSpc>
                <a:spcPct val="110000"/>
              </a:lnSpc>
            </a:pPr>
            <a:endParaRPr lang="en-US" altLang="zh-CN" sz="2400" dirty="0"/>
          </a:p>
          <a:p>
            <a:pPr>
              <a:lnSpc>
                <a:spcPct val="110000"/>
              </a:lnSpc>
            </a:pPr>
            <a:r>
              <a:rPr lang="zh-CN" altLang="en-US" sz="2400" dirty="0"/>
              <a:t>字符串一般记为</a:t>
            </a:r>
            <a:r>
              <a:rPr lang="en-US" altLang="zh-CN" sz="2400" dirty="0"/>
              <a:t>s="s1s2…</a:t>
            </a:r>
            <a:r>
              <a:rPr lang="en-US" altLang="zh-CN" sz="2400" dirty="0" err="1"/>
              <a:t>sn</a:t>
            </a:r>
            <a:r>
              <a:rPr lang="en-US" altLang="zh-CN" sz="2400" dirty="0"/>
              <a:t>"(n&gt;0)</a:t>
            </a:r>
            <a:r>
              <a:rPr lang="zh-CN" altLang="en-US" sz="2400" dirty="0"/>
              <a:t>或∅，其中</a:t>
            </a:r>
            <a:r>
              <a:rPr lang="en-US" altLang="zh-CN" sz="2400" dirty="0"/>
              <a:t>s</a:t>
            </a:r>
            <a:r>
              <a:rPr lang="zh-CN" altLang="en-US" sz="2400" dirty="0"/>
              <a:t>为字符串名，双引号为字符串的定界符，双引号之间的内容是字符串的值，</a:t>
            </a:r>
            <a:r>
              <a:rPr lang="en-US" altLang="zh-CN" sz="2400" dirty="0" err="1"/>
              <a:t>si</a:t>
            </a:r>
            <a:r>
              <a:rPr lang="zh-CN" altLang="en-US" sz="2400" dirty="0"/>
              <a:t>（</a:t>
            </a:r>
            <a:r>
              <a:rPr lang="en-US" altLang="zh-CN" sz="2400" dirty="0"/>
              <a:t>1≤i≤n</a:t>
            </a:r>
            <a:r>
              <a:rPr lang="zh-CN" altLang="en-US" sz="2400" dirty="0"/>
              <a:t>）可以是字母、数字或其他字符，</a:t>
            </a:r>
            <a:r>
              <a:rPr lang="en-US" altLang="zh-CN" sz="2400" dirty="0"/>
              <a:t>n</a:t>
            </a:r>
            <a:r>
              <a:rPr lang="zh-CN" altLang="en-US" sz="2400" dirty="0"/>
              <a:t>为字符串长度。∅表示空串，空串的长度为</a:t>
            </a:r>
            <a:r>
              <a:rPr lang="en-US" altLang="zh-CN" sz="2400" dirty="0"/>
              <a:t>0</a:t>
            </a:r>
            <a:r>
              <a:rPr lang="zh-CN" altLang="en-US" sz="2400" dirty="0"/>
              <a:t>。</a:t>
            </a:r>
            <a:endParaRPr lang="en-US" altLang="zh-CN" sz="2400" dirty="0"/>
          </a:p>
          <a:p>
            <a:pPr>
              <a:lnSpc>
                <a:spcPct val="110000"/>
              </a:lnSpc>
            </a:pPr>
            <a:r>
              <a:rPr lang="zh-CN" altLang="en-US" sz="2400" dirty="0"/>
              <a:t>字符串中任意个连续的字符组成的子序列称为该字符串的</a:t>
            </a:r>
            <a:r>
              <a:rPr lang="zh-CN" altLang="en-US" sz="2400" b="1" dirty="0"/>
              <a:t>子串。</a:t>
            </a:r>
            <a:r>
              <a:rPr lang="zh-CN" altLang="en-US" sz="2400" dirty="0"/>
              <a:t>如长度为</a:t>
            </a:r>
            <a:r>
              <a:rPr lang="en-US" altLang="zh-CN" sz="2400" dirty="0"/>
              <a:t>4</a:t>
            </a:r>
            <a:r>
              <a:rPr lang="zh-CN" altLang="en-US" sz="2400" dirty="0"/>
              <a:t>的字符串</a:t>
            </a:r>
            <a:r>
              <a:rPr lang="en-US" altLang="zh-CN" sz="2400" dirty="0"/>
              <a:t>s="</a:t>
            </a:r>
            <a:r>
              <a:rPr lang="en-US" altLang="zh-CN" sz="2400" dirty="0" err="1"/>
              <a:t>abcd</a:t>
            </a:r>
            <a:r>
              <a:rPr lang="en-US" altLang="zh-CN" sz="2400" dirty="0"/>
              <a:t>"</a:t>
            </a:r>
            <a:r>
              <a:rPr lang="zh-CN" altLang="en-US" sz="2400" dirty="0"/>
              <a:t>，其子串包括</a:t>
            </a:r>
            <a:r>
              <a:rPr lang="en-US" altLang="zh-CN" sz="2400" dirty="0"/>
              <a:t>"a"</a:t>
            </a:r>
            <a:r>
              <a:rPr lang="zh-CN" altLang="en-US" sz="2400" dirty="0"/>
              <a:t>、</a:t>
            </a:r>
            <a:r>
              <a:rPr lang="en-US" altLang="zh-CN" sz="2400" dirty="0"/>
              <a:t>"ab"</a:t>
            </a:r>
            <a:r>
              <a:rPr lang="zh-CN" altLang="en-US" sz="2400" dirty="0"/>
              <a:t>、</a:t>
            </a:r>
            <a:r>
              <a:rPr lang="en-US" altLang="zh-CN" sz="2400" dirty="0"/>
              <a:t>"</a:t>
            </a:r>
            <a:r>
              <a:rPr lang="en-US" altLang="zh-CN" sz="2400" dirty="0" err="1"/>
              <a:t>abc</a:t>
            </a:r>
            <a:r>
              <a:rPr lang="en-US" altLang="zh-CN" sz="2400" dirty="0"/>
              <a:t>"</a:t>
            </a:r>
            <a:r>
              <a:rPr lang="zh-CN" altLang="en-US" sz="2400" dirty="0"/>
              <a:t>、</a:t>
            </a:r>
            <a:r>
              <a:rPr lang="en-US" altLang="zh-CN" sz="2400" dirty="0"/>
              <a:t>"</a:t>
            </a:r>
            <a:r>
              <a:rPr lang="en-US" altLang="zh-CN" sz="2400" dirty="0" err="1"/>
              <a:t>abcd</a:t>
            </a:r>
            <a:r>
              <a:rPr lang="en-US" altLang="zh-CN" sz="2400" dirty="0"/>
              <a:t>"</a:t>
            </a:r>
            <a:r>
              <a:rPr lang="zh-CN" altLang="en-US" sz="2400" dirty="0"/>
              <a:t>、</a:t>
            </a:r>
            <a:r>
              <a:rPr lang="en-US" altLang="zh-CN" sz="2400" dirty="0"/>
              <a:t>"b"</a:t>
            </a:r>
            <a:r>
              <a:rPr lang="zh-CN" altLang="en-US" sz="2400" dirty="0"/>
              <a:t>、</a:t>
            </a:r>
            <a:r>
              <a:rPr lang="en-US" altLang="zh-CN" sz="2400" dirty="0"/>
              <a:t>"</a:t>
            </a:r>
            <a:r>
              <a:rPr lang="en-US" altLang="zh-CN" sz="2400" dirty="0" err="1"/>
              <a:t>bc</a:t>
            </a:r>
            <a:r>
              <a:rPr lang="en-US" altLang="zh-CN" sz="2400" dirty="0"/>
              <a:t>"</a:t>
            </a:r>
            <a:r>
              <a:rPr lang="zh-CN" altLang="en-US" sz="2400" dirty="0"/>
              <a:t>、</a:t>
            </a:r>
            <a:r>
              <a:rPr lang="en-US" altLang="zh-CN" sz="2400" dirty="0"/>
              <a:t>"</a:t>
            </a:r>
            <a:r>
              <a:rPr lang="en-US" altLang="zh-CN" sz="2400" dirty="0" err="1"/>
              <a:t>bcd</a:t>
            </a:r>
            <a:r>
              <a:rPr lang="en-US" altLang="zh-CN" sz="2400" dirty="0"/>
              <a:t>"</a:t>
            </a:r>
            <a:r>
              <a:rPr lang="zh-CN" altLang="en-US" sz="2400" dirty="0"/>
              <a:t>、</a:t>
            </a:r>
            <a:r>
              <a:rPr lang="en-US" altLang="zh-CN" sz="2400" dirty="0"/>
              <a:t>"c"</a:t>
            </a:r>
            <a:r>
              <a:rPr lang="zh-CN" altLang="en-US" sz="2400" dirty="0"/>
              <a:t>、</a:t>
            </a:r>
            <a:r>
              <a:rPr lang="en-US" altLang="zh-CN" sz="2400" dirty="0"/>
              <a:t>"cd"</a:t>
            </a:r>
            <a:r>
              <a:rPr lang="zh-CN" altLang="en-US" sz="2400" dirty="0"/>
              <a:t>、</a:t>
            </a:r>
            <a:r>
              <a:rPr lang="en-US" altLang="zh-CN" sz="2400" dirty="0"/>
              <a:t>"d"</a:t>
            </a:r>
            <a:r>
              <a:rPr lang="zh-CN" altLang="en-US" sz="2400" dirty="0"/>
              <a:t>、</a:t>
            </a:r>
            <a:r>
              <a:rPr lang="en-US" altLang="zh-CN" sz="2400" dirty="0"/>
              <a:t>""</a:t>
            </a:r>
            <a:r>
              <a:rPr lang="zh-CN" altLang="en-US" sz="2400" dirty="0"/>
              <a:t>（空字符串）。</a:t>
            </a:r>
            <a:endParaRPr lang="en-US" altLang="zh-CN" sz="2400" dirty="0"/>
          </a:p>
          <a:p>
            <a:pPr>
              <a:lnSpc>
                <a:spcPct val="110000"/>
              </a:lnSpc>
            </a:pPr>
            <a:endParaRPr lang="en-US" altLang="zh-CN" sz="2400"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2800" dirty="0"/>
              <a:t>BM</a:t>
            </a:r>
            <a:r>
              <a:rPr lang="zh-CN" altLang="en-US" sz="2800" dirty="0"/>
              <a:t>算法</a:t>
            </a:r>
            <a:r>
              <a:rPr lang="en-US" altLang="zh-CN" sz="2800" dirty="0"/>
              <a:t>*</a:t>
            </a:r>
            <a:endParaRPr lang="zh-CN" altLang="en-US" dirty="0"/>
          </a:p>
        </p:txBody>
      </p:sp>
      <p:sp>
        <p:nvSpPr>
          <p:cNvPr id="3" name="副标题 2"/>
          <p:cNvSpPr>
            <a:spLocks noGrp="1"/>
          </p:cNvSpPr>
          <p:nvPr>
            <p:ph type="subTitle" idx="1"/>
          </p:nvPr>
        </p:nvSpPr>
        <p:spPr/>
        <p:txBody>
          <a:bodyPr/>
          <a:lstStyle/>
          <a:p>
            <a:r>
              <a:rPr lang="en-US" altLang="zh-CN" dirty="0"/>
              <a:t>4.4  </a:t>
            </a:r>
            <a:r>
              <a:rPr lang="zh-CN" altLang="en-US" dirty="0"/>
              <a:t>字符串的模式匹配</a:t>
            </a:r>
            <a:endParaRPr lang="zh-CN" altLang="en-US" dirty="0"/>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endParaRPr lang="zh-CN" altLang="en-US" dirty="0"/>
          </a:p>
        </p:txBody>
      </p:sp>
      <p:sp>
        <p:nvSpPr>
          <p:cNvPr id="5" name="内容占位符 4"/>
          <p:cNvSpPr>
            <a:spLocks noGrp="1"/>
          </p:cNvSpPr>
          <p:nvPr>
            <p:ph idx="11"/>
          </p:nvPr>
        </p:nvSpPr>
        <p:spPr>
          <a:xfrm>
            <a:off x="584225" y="1124682"/>
            <a:ext cx="11055325" cy="5209443"/>
          </a:xfrm>
        </p:spPr>
        <p:txBody>
          <a:bodyPr>
            <a:normAutofit/>
          </a:bodyPr>
          <a:lstStyle/>
          <a:p>
            <a:pPr>
              <a:lnSpc>
                <a:spcPct val="110000"/>
              </a:lnSpc>
            </a:pPr>
            <a:r>
              <a:rPr lang="zh-CN" altLang="en-US" dirty="0"/>
              <a:t>假设在某个位置失配时，基于“坏字符规则”需要将模式串右移</a:t>
            </a:r>
            <a:r>
              <a:rPr lang="en-US" altLang="zh-CN" dirty="0"/>
              <a:t>a</a:t>
            </a:r>
            <a:r>
              <a:rPr lang="zh-CN" altLang="en-US" dirty="0"/>
              <a:t>位，基于“好后缀规则”需要将模式串右移</a:t>
            </a:r>
            <a:r>
              <a:rPr lang="en-US" altLang="zh-CN" dirty="0"/>
              <a:t>b</a:t>
            </a:r>
            <a:r>
              <a:rPr lang="zh-CN" altLang="en-US" dirty="0"/>
              <a:t>位，那么为了更快完成模式匹配，避免“坏字符规则”可能会出现的向右移动负数位的情况，在</a:t>
            </a:r>
            <a:r>
              <a:rPr lang="en-US" altLang="zh-CN" dirty="0"/>
              <a:t>BM</a:t>
            </a:r>
            <a:r>
              <a:rPr lang="zh-CN" altLang="en-US" dirty="0"/>
              <a:t>算法中，选择</a:t>
            </a:r>
            <a:r>
              <a:rPr lang="en-US" altLang="zh-CN" dirty="0"/>
              <a:t>a</a:t>
            </a:r>
            <a:r>
              <a:rPr lang="zh-CN" altLang="en-US" dirty="0"/>
              <a:t>和</a:t>
            </a:r>
            <a:r>
              <a:rPr lang="en-US" altLang="zh-CN" dirty="0"/>
              <a:t>b</a:t>
            </a:r>
            <a:r>
              <a:rPr lang="zh-CN" altLang="en-US" dirty="0"/>
              <a:t>中较大的作为右移位数。</a:t>
            </a:r>
            <a:endParaRPr lang="en-US" altLang="zh-CN" dirty="0"/>
          </a:p>
          <a:p>
            <a:pPr>
              <a:lnSpc>
                <a:spcPct val="110000"/>
              </a:lnSpc>
            </a:pPr>
            <a:endParaRPr lang="en-US" altLang="zh-CN" b="1" dirty="0"/>
          </a:p>
          <a:p>
            <a:pPr>
              <a:lnSpc>
                <a:spcPct val="110000"/>
              </a:lnSpc>
            </a:pPr>
            <a:r>
              <a:rPr lang="zh-CN" altLang="en-US" b="1" dirty="0"/>
              <a:t>时间复杂度分析</a:t>
            </a:r>
            <a:r>
              <a:rPr lang="zh-CN" altLang="en-US" dirty="0"/>
              <a:t>：</a:t>
            </a:r>
            <a:endParaRPr lang="en-US" altLang="zh-CN" dirty="0"/>
          </a:p>
          <a:p>
            <a:pPr>
              <a:lnSpc>
                <a:spcPct val="110000"/>
              </a:lnSpc>
            </a:pPr>
            <a:r>
              <a:rPr lang="zh-CN" altLang="en-US" dirty="0"/>
              <a:t>预处理阶段：目标串长度为</a:t>
            </a:r>
            <a:r>
              <a:rPr lang="en-US" altLang="zh-CN" dirty="0"/>
              <a:t>n</a:t>
            </a:r>
            <a:r>
              <a:rPr lang="zh-CN" altLang="en-US" dirty="0"/>
              <a:t>，模式串长度为</a:t>
            </a:r>
            <a:r>
              <a:rPr lang="en-US" altLang="zh-CN" dirty="0"/>
              <a:t>m</a:t>
            </a:r>
            <a:r>
              <a:rPr lang="zh-CN" altLang="en-US" dirty="0"/>
              <a:t>。求坏字符规则和好后缀规则</a:t>
            </a:r>
            <a:r>
              <a:rPr lang="en-US" altLang="zh-CN" dirty="0"/>
              <a:t>right</a:t>
            </a:r>
            <a:r>
              <a:rPr lang="zh-CN" altLang="en-US" dirty="0"/>
              <a:t>数组的复杂度均为</a:t>
            </a:r>
            <a:r>
              <a:rPr lang="en-US" altLang="zh-CN" dirty="0"/>
              <a:t>O(m)</a:t>
            </a:r>
            <a:r>
              <a:rPr lang="zh-CN" altLang="en-US" dirty="0"/>
              <a:t>。所以</a:t>
            </a:r>
            <a:r>
              <a:rPr lang="en-US" altLang="zh-CN" dirty="0"/>
              <a:t>BM</a:t>
            </a:r>
            <a:r>
              <a:rPr lang="zh-CN" altLang="en-US" dirty="0"/>
              <a:t>算法中对模式串进行预处理的复杂度为</a:t>
            </a:r>
            <a:r>
              <a:rPr lang="en-US" altLang="zh-CN" dirty="0"/>
              <a:t>O(m)</a:t>
            </a:r>
            <a:r>
              <a:rPr lang="zh-CN" altLang="en-US" dirty="0"/>
              <a:t>。</a:t>
            </a:r>
            <a:endParaRPr lang="zh-CN" altLang="en-US" dirty="0"/>
          </a:p>
          <a:p>
            <a:pPr>
              <a:lnSpc>
                <a:spcPct val="110000"/>
              </a:lnSpc>
            </a:pPr>
            <a:r>
              <a:rPr lang="zh-CN" altLang="en-US" dirty="0"/>
              <a:t>匹配阶段：最坏情况复杂度为</a:t>
            </a:r>
            <a:r>
              <a:rPr lang="en-US" altLang="zh-CN" dirty="0"/>
              <a:t>O(n)</a:t>
            </a:r>
            <a:r>
              <a:rPr lang="zh-CN" altLang="en-US" dirty="0"/>
              <a:t>。</a:t>
            </a:r>
            <a:endParaRPr lang="en-US" altLang="zh-CN" dirty="0"/>
          </a:p>
          <a:p>
            <a:pPr>
              <a:lnSpc>
                <a:spcPct val="110000"/>
              </a:lnSpc>
            </a:pPr>
            <a:endParaRPr lang="en-US" altLang="zh-CN" dirty="0"/>
          </a:p>
          <a:p>
            <a:pPr>
              <a:lnSpc>
                <a:spcPct val="110000"/>
              </a:lnSpc>
            </a:pPr>
            <a:r>
              <a:rPr lang="zh-CN" altLang="en-US" dirty="0"/>
              <a:t>总体上</a:t>
            </a:r>
            <a:r>
              <a:rPr lang="en-US" altLang="zh-CN" dirty="0"/>
              <a:t>BM</a:t>
            </a:r>
            <a:r>
              <a:rPr lang="zh-CN" altLang="en-US" dirty="0"/>
              <a:t>算法的最坏情况复杂度为</a:t>
            </a:r>
            <a:r>
              <a:rPr lang="en-US" altLang="zh-CN" b="1" dirty="0"/>
              <a:t>O(</a:t>
            </a:r>
            <a:r>
              <a:rPr lang="en-US" altLang="zh-CN" b="1" dirty="0" err="1"/>
              <a:t>n+m</a:t>
            </a:r>
            <a:r>
              <a:rPr lang="en-US" altLang="zh-CN" b="1" dirty="0"/>
              <a:t>)</a:t>
            </a:r>
            <a:r>
              <a:rPr lang="zh-CN" altLang="en-US" dirty="0"/>
              <a:t>。</a:t>
            </a:r>
            <a:endParaRPr lang="zh-CN" altLang="en-US" dirty="0"/>
          </a:p>
          <a:p>
            <a:pPr>
              <a:lnSpc>
                <a:spcPct val="110000"/>
              </a:lnSpc>
            </a:pPr>
            <a:endParaRPr lang="en-US" altLang="zh-CN"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2800" dirty="0"/>
              <a:t>KR</a:t>
            </a:r>
            <a:r>
              <a:rPr lang="zh-CN" altLang="en-US" sz="2800" dirty="0"/>
              <a:t>算法</a:t>
            </a:r>
            <a:r>
              <a:rPr lang="en-US" altLang="zh-CN" sz="2800" dirty="0"/>
              <a:t>*</a:t>
            </a:r>
            <a:endParaRPr lang="zh-CN" altLang="en-US" dirty="0"/>
          </a:p>
        </p:txBody>
      </p:sp>
      <p:sp>
        <p:nvSpPr>
          <p:cNvPr id="3" name="副标题 2"/>
          <p:cNvSpPr>
            <a:spLocks noGrp="1"/>
          </p:cNvSpPr>
          <p:nvPr>
            <p:ph type="subTitle" idx="1"/>
          </p:nvPr>
        </p:nvSpPr>
        <p:spPr/>
        <p:txBody>
          <a:bodyPr/>
          <a:lstStyle/>
          <a:p>
            <a:r>
              <a:rPr lang="en-US" altLang="zh-CN" dirty="0"/>
              <a:t>4.4  </a:t>
            </a:r>
            <a:r>
              <a:rPr lang="zh-CN" altLang="en-US" dirty="0"/>
              <a:t>字符串的模式匹配</a:t>
            </a:r>
            <a:endParaRPr lang="zh-CN" altLang="en-US" dirty="0"/>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endParaRPr lang="zh-CN" altLang="en-US" dirty="0"/>
          </a:p>
        </p:txBody>
      </p:sp>
      <p:sp>
        <p:nvSpPr>
          <p:cNvPr id="5" name="内容占位符 4"/>
          <p:cNvSpPr>
            <a:spLocks noGrp="1"/>
          </p:cNvSpPr>
          <p:nvPr>
            <p:ph idx="11"/>
          </p:nvPr>
        </p:nvSpPr>
        <p:spPr>
          <a:xfrm>
            <a:off x="584225" y="1276350"/>
            <a:ext cx="6068035" cy="5057775"/>
          </a:xfrm>
        </p:spPr>
        <p:txBody>
          <a:bodyPr>
            <a:normAutofit/>
          </a:bodyPr>
          <a:lstStyle/>
          <a:p>
            <a:pPr>
              <a:lnSpc>
                <a:spcPct val="110000"/>
              </a:lnSpc>
            </a:pPr>
            <a:r>
              <a:rPr lang="en-US" altLang="zh-CN" dirty="0"/>
              <a:t>KR</a:t>
            </a:r>
            <a:r>
              <a:rPr lang="zh-CN" altLang="en-US" dirty="0"/>
              <a:t>（</a:t>
            </a:r>
            <a:r>
              <a:rPr lang="en-US" altLang="zh-CN" dirty="0"/>
              <a:t>Karp-Rabin</a:t>
            </a:r>
            <a:r>
              <a:rPr lang="zh-CN" altLang="en-US" dirty="0"/>
              <a:t>）算法是在朴素的模式匹配算法</a:t>
            </a:r>
            <a:r>
              <a:rPr lang="en-US" altLang="zh-CN" dirty="0"/>
              <a:t>BF</a:t>
            </a:r>
            <a:r>
              <a:rPr lang="zh-CN" altLang="en-US" dirty="0"/>
              <a:t>算法基础上引入散列值比较进行加速，避免对字符串的重复比较</a:t>
            </a:r>
            <a:endParaRPr lang="en-US" altLang="zh-CN" dirty="0"/>
          </a:p>
          <a:p>
            <a:pPr>
              <a:lnSpc>
                <a:spcPct val="110000"/>
              </a:lnSpc>
            </a:pPr>
            <a:r>
              <a:rPr lang="zh-CN" altLang="en-US" b="1" dirty="0"/>
              <a:t>算法思想</a:t>
            </a:r>
            <a:r>
              <a:rPr lang="zh-CN" altLang="en-US" dirty="0"/>
              <a:t>：将目标串</a:t>
            </a:r>
            <a:r>
              <a:rPr lang="en-US" altLang="zh-CN" dirty="0"/>
              <a:t>s</a:t>
            </a:r>
            <a:r>
              <a:rPr lang="zh-CN" altLang="en-US" dirty="0"/>
              <a:t>的每个长度为</a:t>
            </a:r>
            <a:r>
              <a:rPr lang="en-US" altLang="zh-CN" dirty="0"/>
              <a:t>m</a:t>
            </a:r>
            <a:r>
              <a:rPr lang="zh-CN" altLang="en-US" dirty="0"/>
              <a:t>的子串的散列值与模式串</a:t>
            </a:r>
            <a:r>
              <a:rPr lang="en-US" altLang="zh-CN" dirty="0"/>
              <a:t>t</a:t>
            </a:r>
            <a:r>
              <a:rPr lang="zh-CN" altLang="en-US" dirty="0"/>
              <a:t>的散列值比较，如果散列值相同再将子串与模式串逐位比对。</a:t>
            </a:r>
            <a:endParaRPr lang="en-US" altLang="zh-CN" dirty="0"/>
          </a:p>
          <a:p>
            <a:pPr>
              <a:lnSpc>
                <a:spcPct val="110000"/>
              </a:lnSpc>
            </a:pPr>
            <a:endParaRPr lang="en-US" altLang="zh-CN" b="1" dirty="0"/>
          </a:p>
          <a:p>
            <a:pPr>
              <a:lnSpc>
                <a:spcPct val="110000"/>
              </a:lnSpc>
            </a:pPr>
            <a:r>
              <a:rPr lang="zh-CN" altLang="en-US" b="1" dirty="0"/>
              <a:t>时间复杂度</a:t>
            </a:r>
            <a:r>
              <a:rPr lang="zh-CN" altLang="en-US" dirty="0"/>
              <a:t>：目标串</a:t>
            </a:r>
            <a:r>
              <a:rPr lang="en-US" altLang="zh-CN" dirty="0"/>
              <a:t>s</a:t>
            </a:r>
            <a:r>
              <a:rPr lang="zh-CN" altLang="en-US" dirty="0"/>
              <a:t>长度为</a:t>
            </a:r>
            <a:r>
              <a:rPr lang="en-US" altLang="zh-CN" dirty="0"/>
              <a:t>n</a:t>
            </a:r>
            <a:r>
              <a:rPr lang="zh-CN" altLang="en-US" dirty="0"/>
              <a:t>，模式串</a:t>
            </a:r>
            <a:r>
              <a:rPr lang="en-US" altLang="zh-CN" dirty="0"/>
              <a:t>t</a:t>
            </a:r>
            <a:r>
              <a:rPr lang="zh-CN" altLang="en-US" dirty="0"/>
              <a:t>长度为</a:t>
            </a:r>
            <a:r>
              <a:rPr lang="en-US" altLang="zh-CN" dirty="0"/>
              <a:t>m</a:t>
            </a:r>
            <a:r>
              <a:rPr lang="zh-CN" altLang="en-US" dirty="0"/>
              <a:t>。选择恰当的散列函数，</a:t>
            </a:r>
            <a:r>
              <a:rPr lang="zh-CN" altLang="en-US" b="1" dirty="0"/>
              <a:t>最好情况下为</a:t>
            </a:r>
            <a:r>
              <a:rPr lang="en-US" altLang="zh-CN" b="1" dirty="0"/>
              <a:t>O(1)</a:t>
            </a:r>
            <a:r>
              <a:rPr lang="zh-CN" altLang="en-US" b="1" dirty="0"/>
              <a:t> </a:t>
            </a:r>
            <a:r>
              <a:rPr lang="zh-CN" altLang="en-US" dirty="0"/>
              <a:t>。</a:t>
            </a:r>
            <a:r>
              <a:rPr lang="en-US" altLang="zh-CN" dirty="0"/>
              <a:t>KR</a:t>
            </a:r>
            <a:r>
              <a:rPr lang="zh-CN" altLang="en-US" dirty="0"/>
              <a:t>算法</a:t>
            </a:r>
            <a:r>
              <a:rPr lang="zh-CN" altLang="en-US" b="1" dirty="0"/>
              <a:t>最坏情况下为</a:t>
            </a:r>
            <a:r>
              <a:rPr lang="en-US" altLang="zh-CN" b="1" dirty="0"/>
              <a:t>O(nm)</a:t>
            </a:r>
            <a:r>
              <a:rPr lang="zh-CN" altLang="en-US" dirty="0"/>
              <a:t>，但最坏情况极少出现，总体上，</a:t>
            </a:r>
            <a:r>
              <a:rPr lang="en-US" altLang="zh-CN" dirty="0"/>
              <a:t>KR</a:t>
            </a:r>
            <a:r>
              <a:rPr lang="zh-CN" altLang="en-US" dirty="0"/>
              <a:t>算法的效率较高。</a:t>
            </a:r>
            <a:endParaRPr lang="en-US" altLang="zh-CN" dirty="0"/>
          </a:p>
        </p:txBody>
      </p:sp>
      <p:sp>
        <p:nvSpPr>
          <p:cNvPr id="6" name="任意多边形: 形状 5"/>
          <p:cNvSpPr/>
          <p:nvPr/>
        </p:nvSpPr>
        <p:spPr>
          <a:xfrm>
            <a:off x="6652260" y="1021080"/>
            <a:ext cx="5303880" cy="5732106"/>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eaLnBrk="0" fontAlgn="base" hangingPunct="0">
              <a:spcBef>
                <a:spcPct val="0"/>
              </a:spcBef>
              <a:spcAft>
                <a:spcPct val="0"/>
              </a:spcAft>
            </a:pPr>
            <a:r>
              <a:rPr lang="zh-CN" altLang="zh-CN" sz="1400" dirty="0">
                <a:latin typeface="微软雅黑" panose="020B0503020204020204" pitchFamily="34" charset="-122"/>
                <a:ea typeface="微软雅黑" panose="020B0503020204020204" pitchFamily="34" charset="-122"/>
              </a:rPr>
              <a:t>————————————————————</a:t>
            </a:r>
            <a:r>
              <a:rPr lang="en-US" altLang="zh-CN" sz="1400" dirty="0">
                <a:latin typeface="微软雅黑" panose="020B0503020204020204" pitchFamily="34" charset="-122"/>
                <a:ea typeface="微软雅黑" panose="020B0503020204020204" pitchFamily="34" charset="-122"/>
              </a:rPr>
              <a:t>————</a:t>
            </a:r>
            <a:endParaRPr lang="en-US" altLang="zh-CN" sz="1400"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zh-CN" altLang="en-US" sz="1400" dirty="0">
                <a:latin typeface="微软雅黑" panose="020B0503020204020204" pitchFamily="34" charset="-122"/>
                <a:ea typeface="微软雅黑" panose="020B0503020204020204" pitchFamily="34" charset="-122"/>
              </a:rPr>
              <a:t>算法</a:t>
            </a:r>
            <a:r>
              <a:rPr lang="en-US" altLang="zh-CN" sz="1400" dirty="0">
                <a:latin typeface="微软雅黑" panose="020B0503020204020204" pitchFamily="34" charset="-122"/>
                <a:ea typeface="微软雅黑" panose="020B0503020204020204" pitchFamily="34" charset="-122"/>
              </a:rPr>
              <a:t>4-15  </a:t>
            </a:r>
            <a:r>
              <a:rPr lang="zh-CN" altLang="en-US" sz="1400" dirty="0">
                <a:latin typeface="微软雅黑" panose="020B0503020204020204" pitchFamily="34" charset="-122"/>
                <a:ea typeface="微软雅黑" panose="020B0503020204020204" pitchFamily="34" charset="-122"/>
              </a:rPr>
              <a:t>字符串模式匹配的</a:t>
            </a:r>
            <a:r>
              <a:rPr lang="en-US" altLang="zh-CN" sz="1400" dirty="0">
                <a:latin typeface="微软雅黑" panose="020B0503020204020204" pitchFamily="34" charset="-122"/>
                <a:ea typeface="微软雅黑" panose="020B0503020204020204" pitchFamily="34" charset="-122"/>
              </a:rPr>
              <a:t>KR</a:t>
            </a:r>
            <a:r>
              <a:rPr lang="zh-CN" altLang="en-US" sz="1400" dirty="0">
                <a:latin typeface="微软雅黑" panose="020B0503020204020204" pitchFamily="34" charset="-122"/>
                <a:ea typeface="微软雅黑" panose="020B0503020204020204" pitchFamily="34" charset="-122"/>
              </a:rPr>
              <a:t>算法</a:t>
            </a:r>
            <a:r>
              <a:rPr lang="en-US" altLang="zh-CN" sz="1400" dirty="0" err="1">
                <a:latin typeface="微软雅黑" panose="020B0503020204020204" pitchFamily="34" charset="-122"/>
                <a:ea typeface="微软雅黑" panose="020B0503020204020204" pitchFamily="34" charset="-122"/>
              </a:rPr>
              <a:t>PatternMatchKR</a:t>
            </a:r>
            <a:r>
              <a:rPr lang="en-US" altLang="zh-CN" sz="1400" dirty="0">
                <a:latin typeface="微软雅黑" panose="020B0503020204020204" pitchFamily="34" charset="-122"/>
                <a:ea typeface="微软雅黑" panose="020B0503020204020204" pitchFamily="34" charset="-122"/>
              </a:rPr>
              <a:t> (</a:t>
            </a:r>
            <a:r>
              <a:rPr lang="en-US" altLang="zh-CN" sz="1400" dirty="0" err="1">
                <a:latin typeface="微软雅黑" panose="020B0503020204020204" pitchFamily="34" charset="-122"/>
                <a:ea typeface="微软雅黑" panose="020B0503020204020204" pitchFamily="34" charset="-122"/>
              </a:rPr>
              <a:t>s,t</a:t>
            </a:r>
            <a:r>
              <a:rPr lang="en-US" altLang="zh-CN" sz="1400" dirty="0">
                <a:latin typeface="微软雅黑" panose="020B0503020204020204" pitchFamily="34" charset="-122"/>
                <a:ea typeface="微软雅黑" panose="020B0503020204020204" pitchFamily="34" charset="-122"/>
              </a:rPr>
              <a:t>)</a:t>
            </a:r>
            <a:endParaRPr lang="en-US" altLang="zh-CN" sz="1400"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zh-CN" altLang="zh-CN" sz="1400" dirty="0">
                <a:latin typeface="微软雅黑" panose="020B0503020204020204" pitchFamily="34" charset="-122"/>
                <a:ea typeface="微软雅黑" panose="020B0503020204020204" pitchFamily="34" charset="-122"/>
              </a:rPr>
              <a:t>————————————————————</a:t>
            </a:r>
            <a:r>
              <a:rPr lang="en-US" altLang="zh-CN" sz="1400" dirty="0">
                <a:latin typeface="微软雅黑" panose="020B0503020204020204" pitchFamily="34" charset="-122"/>
                <a:ea typeface="微软雅黑" panose="020B0503020204020204" pitchFamily="34" charset="-122"/>
              </a:rPr>
              <a:t>————</a:t>
            </a:r>
            <a:endParaRPr lang="en-US" altLang="zh-CN" sz="1400"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zh-CN" altLang="en-US" sz="1400" dirty="0">
                <a:latin typeface="微软雅黑" panose="020B0503020204020204" pitchFamily="34" charset="-122"/>
                <a:ea typeface="微软雅黑" panose="020B0503020204020204" pitchFamily="34" charset="-122"/>
              </a:rPr>
              <a:t>输入：目标串</a:t>
            </a:r>
            <a:r>
              <a:rPr lang="en-US" altLang="zh-CN" sz="1400" dirty="0">
                <a:latin typeface="微软雅黑" panose="020B0503020204020204" pitchFamily="34" charset="-122"/>
                <a:ea typeface="微软雅黑" panose="020B0503020204020204" pitchFamily="34" charset="-122"/>
              </a:rPr>
              <a:t>s</a:t>
            </a:r>
            <a:r>
              <a:rPr lang="zh-CN" altLang="en-US" sz="1400" dirty="0">
                <a:latin typeface="微软雅黑" panose="020B0503020204020204" pitchFamily="34" charset="-122"/>
                <a:ea typeface="微软雅黑" panose="020B0503020204020204" pitchFamily="34" charset="-122"/>
              </a:rPr>
              <a:t>，模式串</a:t>
            </a:r>
            <a:r>
              <a:rPr lang="en-US" altLang="zh-CN" sz="1400" dirty="0">
                <a:latin typeface="微软雅黑" panose="020B0503020204020204" pitchFamily="34" charset="-122"/>
                <a:ea typeface="微软雅黑" panose="020B0503020204020204" pitchFamily="34" charset="-122"/>
              </a:rPr>
              <a:t>t</a:t>
            </a:r>
            <a:endParaRPr lang="en-US" altLang="zh-CN" sz="1400"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zh-CN" altLang="en-US" sz="1400" dirty="0">
                <a:latin typeface="微软雅黑" panose="020B0503020204020204" pitchFamily="34" charset="-122"/>
                <a:ea typeface="微软雅黑" panose="020B0503020204020204" pitchFamily="34" charset="-122"/>
              </a:rPr>
              <a:t>输出：匹配成功返回首个有效位移，匹配失败返回</a:t>
            </a:r>
            <a:r>
              <a:rPr lang="en-US" altLang="zh-CN" sz="1400" dirty="0">
                <a:latin typeface="微软雅黑" panose="020B0503020204020204" pitchFamily="34" charset="-122"/>
                <a:ea typeface="微软雅黑" panose="020B0503020204020204" pitchFamily="34" charset="-122"/>
              </a:rPr>
              <a:t>NIL</a:t>
            </a:r>
            <a:endParaRPr lang="en-US" altLang="zh-CN" sz="1400"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en-US" altLang="zh-CN" sz="1400" dirty="0">
                <a:latin typeface="微软雅黑" panose="020B0503020204020204" pitchFamily="34" charset="-122"/>
                <a:ea typeface="微软雅黑" panose="020B0503020204020204" pitchFamily="34" charset="-122"/>
              </a:rPr>
              <a:t>n ← </a:t>
            </a:r>
            <a:r>
              <a:rPr lang="en-US" altLang="zh-CN" sz="1400" dirty="0" err="1">
                <a:latin typeface="微软雅黑" panose="020B0503020204020204" pitchFamily="34" charset="-122"/>
                <a:ea typeface="微软雅黑" panose="020B0503020204020204" pitchFamily="34" charset="-122"/>
              </a:rPr>
              <a:t>s.length</a:t>
            </a:r>
            <a:endParaRPr lang="en-US" altLang="zh-CN" sz="1400"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en-US" altLang="zh-CN" sz="1400" dirty="0">
                <a:latin typeface="微软雅黑" panose="020B0503020204020204" pitchFamily="34" charset="-122"/>
                <a:ea typeface="微软雅黑" panose="020B0503020204020204" pitchFamily="34" charset="-122"/>
              </a:rPr>
              <a:t>m ← </a:t>
            </a:r>
            <a:r>
              <a:rPr lang="en-US" altLang="zh-CN" sz="1400" dirty="0" err="1">
                <a:latin typeface="微软雅黑" panose="020B0503020204020204" pitchFamily="34" charset="-122"/>
                <a:ea typeface="微软雅黑" panose="020B0503020204020204" pitchFamily="34" charset="-122"/>
              </a:rPr>
              <a:t>t.length</a:t>
            </a:r>
            <a:endParaRPr lang="en-US" altLang="zh-CN" sz="1400"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en-US" altLang="zh-CN" sz="1400" dirty="0" err="1">
                <a:latin typeface="微软雅黑" panose="020B0503020204020204" pitchFamily="34" charset="-122"/>
                <a:ea typeface="微软雅黑" panose="020B0503020204020204" pitchFamily="34" charset="-122"/>
              </a:rPr>
              <a:t>ht</a:t>
            </a:r>
            <a:r>
              <a:rPr lang="en-US" altLang="zh-CN" sz="1400" dirty="0">
                <a:latin typeface="微软雅黑" panose="020B0503020204020204" pitchFamily="34" charset="-122"/>
                <a:ea typeface="微软雅黑" panose="020B0503020204020204" pitchFamily="34" charset="-122"/>
              </a:rPr>
              <a:t> ←</a:t>
            </a:r>
            <a:r>
              <a:rPr lang="zh-CN" altLang="en-US" sz="1400" dirty="0">
                <a:latin typeface="微软雅黑" panose="020B0503020204020204" pitchFamily="34" charset="-122"/>
                <a:ea typeface="微软雅黑" panose="020B0503020204020204" pitchFamily="34" charset="-122"/>
              </a:rPr>
              <a:t>模式串</a:t>
            </a:r>
            <a:r>
              <a:rPr lang="en-US" altLang="zh-CN" sz="1400" dirty="0">
                <a:latin typeface="微软雅黑" panose="020B0503020204020204" pitchFamily="34" charset="-122"/>
                <a:ea typeface="微软雅黑" panose="020B0503020204020204" pitchFamily="34" charset="-122"/>
              </a:rPr>
              <a:t>t</a:t>
            </a:r>
            <a:r>
              <a:rPr lang="zh-CN" altLang="en-US" sz="1400" dirty="0">
                <a:latin typeface="微软雅黑" panose="020B0503020204020204" pitchFamily="34" charset="-122"/>
                <a:ea typeface="微软雅黑" panose="020B0503020204020204" pitchFamily="34" charset="-122"/>
              </a:rPr>
              <a:t>的散列值   </a:t>
            </a:r>
            <a:r>
              <a:rPr lang="en-US" altLang="zh-CN" sz="1400" dirty="0">
                <a:latin typeface="微软雅黑" panose="020B0503020204020204" pitchFamily="34" charset="-122"/>
                <a:ea typeface="微软雅黑" panose="020B0503020204020204" pitchFamily="34" charset="-122"/>
              </a:rPr>
              <a:t>//</a:t>
            </a:r>
            <a:r>
              <a:rPr lang="zh-CN" altLang="en-US" sz="1400" dirty="0">
                <a:latin typeface="微软雅黑" panose="020B0503020204020204" pitchFamily="34" charset="-122"/>
                <a:ea typeface="微软雅黑" panose="020B0503020204020204" pitchFamily="34" charset="-122"/>
              </a:rPr>
              <a:t>这里不对字符串散列进行具体实现，只用变量代替</a:t>
            </a:r>
            <a:endParaRPr lang="zh-CN" altLang="en-US" sz="1400"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en-US" altLang="zh-CN" sz="1400" dirty="0">
                <a:latin typeface="微软雅黑" panose="020B0503020204020204" pitchFamily="34" charset="-122"/>
                <a:ea typeface="微软雅黑" panose="020B0503020204020204" pitchFamily="34" charset="-122"/>
              </a:rPr>
              <a:t>p ← NIL</a:t>
            </a:r>
            <a:endParaRPr lang="en-US" altLang="zh-CN" sz="1400"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en-US" altLang="zh-CN" sz="1400" dirty="0">
                <a:latin typeface="微软雅黑" panose="020B0503020204020204" pitchFamily="34" charset="-122"/>
                <a:ea typeface="微软雅黑" panose="020B0503020204020204" pitchFamily="34" charset="-122"/>
              </a:rPr>
              <a:t>for i←0 to n-m do</a:t>
            </a:r>
            <a:endParaRPr lang="en-US" altLang="zh-CN" sz="1400"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en-US" altLang="zh-CN" sz="1400" dirty="0">
                <a:latin typeface="微软雅黑" panose="020B0503020204020204" pitchFamily="34" charset="-122"/>
                <a:ea typeface="微软雅黑" panose="020B0503020204020204" pitchFamily="34" charset="-122"/>
              </a:rPr>
              <a:t>|  </a:t>
            </a:r>
            <a:r>
              <a:rPr lang="en-US" altLang="zh-CN" sz="1400" dirty="0" err="1">
                <a:latin typeface="微软雅黑" panose="020B0503020204020204" pitchFamily="34" charset="-122"/>
                <a:ea typeface="微软雅黑" panose="020B0503020204020204" pitchFamily="34" charset="-122"/>
              </a:rPr>
              <a:t>hs</a:t>
            </a:r>
            <a:r>
              <a:rPr lang="en-US" altLang="zh-CN" sz="1400" dirty="0">
                <a:latin typeface="微软雅黑" panose="020B0503020204020204" pitchFamily="34" charset="-122"/>
                <a:ea typeface="微软雅黑" panose="020B0503020204020204" pitchFamily="34" charset="-122"/>
              </a:rPr>
              <a:t> ← </a:t>
            </a:r>
            <a:r>
              <a:rPr lang="zh-CN" altLang="en-US" sz="1400" dirty="0">
                <a:latin typeface="微软雅黑" panose="020B0503020204020204" pitchFamily="34" charset="-122"/>
                <a:ea typeface="微软雅黑" panose="020B0503020204020204" pitchFamily="34" charset="-122"/>
              </a:rPr>
              <a:t>主串</a:t>
            </a:r>
            <a:r>
              <a:rPr lang="en-US" altLang="zh-CN" sz="1400" dirty="0">
                <a:latin typeface="微软雅黑" panose="020B0503020204020204" pitchFamily="34" charset="-122"/>
                <a:ea typeface="微软雅黑" panose="020B0503020204020204" pitchFamily="34" charset="-122"/>
              </a:rPr>
              <a:t>s</a:t>
            </a:r>
            <a:r>
              <a:rPr lang="zh-CN" altLang="en-US" sz="1400" dirty="0">
                <a:latin typeface="微软雅黑" panose="020B0503020204020204" pitchFamily="34" charset="-122"/>
                <a:ea typeface="微软雅黑" panose="020B0503020204020204" pitchFamily="34" charset="-122"/>
              </a:rPr>
              <a:t>以</a:t>
            </a:r>
            <a:r>
              <a:rPr lang="en-US" altLang="zh-CN" sz="1400" dirty="0" err="1">
                <a:latin typeface="微软雅黑" panose="020B0503020204020204" pitchFamily="34" charset="-122"/>
                <a:ea typeface="微软雅黑" panose="020B0503020204020204" pitchFamily="34" charset="-122"/>
              </a:rPr>
              <a:t>i</a:t>
            </a:r>
            <a:r>
              <a:rPr lang="zh-CN" altLang="en-US" sz="1400" dirty="0">
                <a:latin typeface="微软雅黑" panose="020B0503020204020204" pitchFamily="34" charset="-122"/>
                <a:ea typeface="微软雅黑" panose="020B0503020204020204" pitchFamily="34" charset="-122"/>
              </a:rPr>
              <a:t>为第一个位置、长度为</a:t>
            </a:r>
            <a:r>
              <a:rPr lang="en-US" altLang="zh-CN" sz="1400" dirty="0">
                <a:latin typeface="微软雅黑" panose="020B0503020204020204" pitchFamily="34" charset="-122"/>
                <a:ea typeface="微软雅黑" panose="020B0503020204020204" pitchFamily="34" charset="-122"/>
              </a:rPr>
              <a:t>m</a:t>
            </a:r>
            <a:r>
              <a:rPr lang="zh-CN" altLang="en-US" sz="1400" dirty="0">
                <a:latin typeface="微软雅黑" panose="020B0503020204020204" pitchFamily="34" charset="-122"/>
                <a:ea typeface="微软雅黑" panose="020B0503020204020204" pitchFamily="34" charset="-122"/>
              </a:rPr>
              <a:t>的散列值</a:t>
            </a:r>
            <a:endParaRPr lang="zh-CN" altLang="en-US" sz="1400"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en-US" altLang="zh-CN" sz="1400" dirty="0">
                <a:latin typeface="微软雅黑" panose="020B0503020204020204" pitchFamily="34" charset="-122"/>
                <a:ea typeface="微软雅黑" panose="020B0503020204020204" pitchFamily="34" charset="-122"/>
              </a:rPr>
              <a:t>|  if </a:t>
            </a:r>
            <a:r>
              <a:rPr lang="en-US" altLang="zh-CN" sz="1400" dirty="0" err="1">
                <a:latin typeface="微软雅黑" panose="020B0503020204020204" pitchFamily="34" charset="-122"/>
                <a:ea typeface="微软雅黑" panose="020B0503020204020204" pitchFamily="34" charset="-122"/>
              </a:rPr>
              <a:t>hs</a:t>
            </a:r>
            <a:r>
              <a:rPr lang="en-US" altLang="zh-CN" sz="1400" dirty="0">
                <a:latin typeface="微软雅黑" panose="020B0503020204020204" pitchFamily="34" charset="-122"/>
                <a:ea typeface="微软雅黑" panose="020B0503020204020204" pitchFamily="34" charset="-122"/>
              </a:rPr>
              <a:t> = </a:t>
            </a:r>
            <a:r>
              <a:rPr lang="en-US" altLang="zh-CN" sz="1400" dirty="0" err="1">
                <a:latin typeface="微软雅黑" panose="020B0503020204020204" pitchFamily="34" charset="-122"/>
                <a:ea typeface="微软雅黑" panose="020B0503020204020204" pitchFamily="34" charset="-122"/>
              </a:rPr>
              <a:t>ht</a:t>
            </a:r>
            <a:r>
              <a:rPr lang="en-US" altLang="zh-CN" sz="1400" dirty="0">
                <a:latin typeface="微软雅黑" panose="020B0503020204020204" pitchFamily="34" charset="-122"/>
                <a:ea typeface="微软雅黑" panose="020B0503020204020204" pitchFamily="34" charset="-122"/>
              </a:rPr>
              <a:t> then</a:t>
            </a:r>
            <a:endParaRPr lang="en-US" altLang="zh-CN" sz="1400"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en-US" altLang="zh-CN" sz="1400" dirty="0">
                <a:latin typeface="微软雅黑" panose="020B0503020204020204" pitchFamily="34" charset="-122"/>
                <a:ea typeface="微软雅黑" panose="020B0503020204020204" pitchFamily="34" charset="-122"/>
              </a:rPr>
              <a:t>|  |     j ← 0</a:t>
            </a:r>
            <a:endParaRPr lang="en-US" altLang="zh-CN" sz="1400"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en-US" altLang="zh-CN" sz="1400" dirty="0">
                <a:latin typeface="微软雅黑" panose="020B0503020204020204" pitchFamily="34" charset="-122"/>
                <a:ea typeface="微软雅黑" panose="020B0503020204020204" pitchFamily="34" charset="-122"/>
              </a:rPr>
              <a:t>|  |  while j &lt; m </a:t>
            </a:r>
            <a:r>
              <a:rPr lang="zh-CN" altLang="en-US" sz="1400" dirty="0">
                <a:latin typeface="微软雅黑" panose="020B0503020204020204" pitchFamily="34" charset="-122"/>
                <a:ea typeface="微软雅黑" panose="020B0503020204020204" pitchFamily="34" charset="-122"/>
              </a:rPr>
              <a:t>且  </a:t>
            </a:r>
            <a:r>
              <a:rPr lang="en-US" altLang="zh-CN" sz="1400" dirty="0" err="1">
                <a:latin typeface="微软雅黑" panose="020B0503020204020204" pitchFamily="34" charset="-122"/>
                <a:ea typeface="微软雅黑" panose="020B0503020204020204" pitchFamily="34" charset="-122"/>
              </a:rPr>
              <a:t>s.data</a:t>
            </a:r>
            <a:r>
              <a:rPr lang="en-US" altLang="zh-CN" sz="1400" dirty="0">
                <a:latin typeface="微软雅黑" panose="020B0503020204020204" pitchFamily="34" charset="-122"/>
                <a:ea typeface="微软雅黑" panose="020B0503020204020204" pitchFamily="34" charset="-122"/>
              </a:rPr>
              <a:t>[</a:t>
            </a:r>
            <a:r>
              <a:rPr lang="en-US" altLang="zh-CN" sz="1400" dirty="0" err="1">
                <a:latin typeface="微软雅黑" panose="020B0503020204020204" pitchFamily="34" charset="-122"/>
                <a:ea typeface="微软雅黑" panose="020B0503020204020204" pitchFamily="34" charset="-122"/>
              </a:rPr>
              <a:t>i+j</a:t>
            </a:r>
            <a:r>
              <a:rPr lang="en-US" altLang="zh-CN" sz="1400" dirty="0">
                <a:latin typeface="微软雅黑" panose="020B0503020204020204" pitchFamily="34" charset="-122"/>
                <a:ea typeface="微软雅黑" panose="020B0503020204020204" pitchFamily="34" charset="-122"/>
              </a:rPr>
              <a:t>] = </a:t>
            </a:r>
            <a:r>
              <a:rPr lang="en-US" altLang="zh-CN" sz="1400" dirty="0" err="1">
                <a:latin typeface="微软雅黑" panose="020B0503020204020204" pitchFamily="34" charset="-122"/>
                <a:ea typeface="微软雅黑" panose="020B0503020204020204" pitchFamily="34" charset="-122"/>
              </a:rPr>
              <a:t>t.data</a:t>
            </a:r>
            <a:r>
              <a:rPr lang="en-US" altLang="zh-CN" sz="1400" dirty="0">
                <a:latin typeface="微软雅黑" panose="020B0503020204020204" pitchFamily="34" charset="-122"/>
                <a:ea typeface="微软雅黑" panose="020B0503020204020204" pitchFamily="34" charset="-122"/>
              </a:rPr>
              <a:t>[j] do</a:t>
            </a:r>
            <a:endParaRPr lang="en-US" altLang="zh-CN" sz="1400"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en-US" altLang="zh-CN" sz="1400" dirty="0">
                <a:latin typeface="微软雅黑" panose="020B0503020204020204" pitchFamily="34" charset="-122"/>
                <a:ea typeface="微软雅黑" panose="020B0503020204020204" pitchFamily="34" charset="-122"/>
              </a:rPr>
              <a:t>|  |  |  j ← j+1</a:t>
            </a:r>
            <a:endParaRPr lang="en-US" altLang="zh-CN" sz="1400"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en-US" altLang="zh-CN" sz="1400" dirty="0">
                <a:latin typeface="微软雅黑" panose="020B0503020204020204" pitchFamily="34" charset="-122"/>
                <a:ea typeface="微软雅黑" panose="020B0503020204020204" pitchFamily="34" charset="-122"/>
              </a:rPr>
              <a:t>|  |  end</a:t>
            </a:r>
            <a:endParaRPr lang="en-US" altLang="zh-CN" sz="1400"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en-US" altLang="zh-CN" sz="1400" dirty="0">
                <a:latin typeface="微软雅黑" panose="020B0503020204020204" pitchFamily="34" charset="-122"/>
                <a:ea typeface="微软雅黑" panose="020B0503020204020204" pitchFamily="34" charset="-122"/>
              </a:rPr>
              <a:t>|  |  if j = m then</a:t>
            </a:r>
            <a:endParaRPr lang="en-US" altLang="zh-CN" sz="1400"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en-US" altLang="zh-CN" sz="1400" dirty="0">
                <a:latin typeface="微软雅黑" panose="020B0503020204020204" pitchFamily="34" charset="-122"/>
                <a:ea typeface="微软雅黑" panose="020B0503020204020204" pitchFamily="34" charset="-122"/>
              </a:rPr>
              <a:t>|  |  |  p = </a:t>
            </a:r>
            <a:r>
              <a:rPr lang="en-US" altLang="zh-CN" sz="1400" dirty="0" err="1">
                <a:latin typeface="微软雅黑" panose="020B0503020204020204" pitchFamily="34" charset="-122"/>
                <a:ea typeface="微软雅黑" panose="020B0503020204020204" pitchFamily="34" charset="-122"/>
              </a:rPr>
              <a:t>i</a:t>
            </a:r>
            <a:endParaRPr lang="en-US" altLang="zh-CN" sz="1400"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en-US" altLang="zh-CN" sz="1400" dirty="0">
                <a:latin typeface="微软雅黑" panose="020B0503020204020204" pitchFamily="34" charset="-122"/>
                <a:ea typeface="微软雅黑" panose="020B0503020204020204" pitchFamily="34" charset="-122"/>
              </a:rPr>
              <a:t>|  |  |  break</a:t>
            </a:r>
            <a:endParaRPr lang="en-US" altLang="zh-CN" sz="1400"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en-US" altLang="zh-CN" sz="1400" dirty="0">
                <a:latin typeface="微软雅黑" panose="020B0503020204020204" pitchFamily="34" charset="-122"/>
                <a:ea typeface="微软雅黑" panose="020B0503020204020204" pitchFamily="34" charset="-122"/>
              </a:rPr>
              <a:t>|  |  end</a:t>
            </a:r>
            <a:endParaRPr lang="en-US" altLang="zh-CN" sz="1400"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en-US" altLang="zh-CN" sz="1400" dirty="0">
                <a:latin typeface="微软雅黑" panose="020B0503020204020204" pitchFamily="34" charset="-122"/>
                <a:ea typeface="微软雅黑" panose="020B0503020204020204" pitchFamily="34" charset="-122"/>
              </a:rPr>
              <a:t>|  end</a:t>
            </a:r>
            <a:endParaRPr lang="en-US" altLang="zh-CN" sz="1400"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en-US" altLang="zh-CN" sz="1400" dirty="0">
                <a:latin typeface="微软雅黑" panose="020B0503020204020204" pitchFamily="34" charset="-122"/>
                <a:ea typeface="微软雅黑" panose="020B0503020204020204" pitchFamily="34" charset="-122"/>
              </a:rPr>
              <a:t>end</a:t>
            </a:r>
            <a:endParaRPr lang="en-US" altLang="zh-CN" sz="1400"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en-US" altLang="zh-CN" sz="1400" dirty="0">
                <a:latin typeface="微软雅黑" panose="020B0503020204020204" pitchFamily="34" charset="-122"/>
                <a:ea typeface="微软雅黑" panose="020B0503020204020204" pitchFamily="34" charset="-122"/>
              </a:rPr>
              <a:t>return p</a:t>
            </a:r>
            <a:endParaRPr lang="en-US" altLang="zh-CN" sz="1400" dirty="0">
              <a:latin typeface="微软雅黑" panose="020B0503020204020204" pitchFamily="34" charset="-122"/>
              <a:ea typeface="微软雅黑" panose="020B0503020204020204" pitchFamily="34" charset="-122"/>
            </a:endParaRPr>
          </a:p>
          <a:p>
            <a:pPr eaLnBrk="0" fontAlgn="base" hangingPunct="0">
              <a:spcBef>
                <a:spcPct val="0"/>
              </a:spcBef>
              <a:spcAft>
                <a:spcPct val="0"/>
              </a:spcAft>
            </a:pPr>
            <a:r>
              <a:rPr lang="zh-CN" altLang="zh-CN" sz="1400" dirty="0">
                <a:latin typeface="微软雅黑" panose="020B0503020204020204" pitchFamily="34" charset="-122"/>
                <a:ea typeface="微软雅黑" panose="020B0503020204020204" pitchFamily="34" charset="-122"/>
              </a:rPr>
              <a:t>————————————————————</a:t>
            </a:r>
            <a:r>
              <a:rPr lang="en-US" altLang="zh-CN" sz="1400" dirty="0">
                <a:latin typeface="微软雅黑" panose="020B0503020204020204" pitchFamily="34" charset="-122"/>
                <a:ea typeface="微软雅黑" panose="020B0503020204020204" pitchFamily="34" charset="-122"/>
              </a:rPr>
              <a:t>————</a:t>
            </a:r>
            <a:endParaRPr lang="en-US" altLang="zh-CN" sz="1400" dirty="0">
              <a:latin typeface="微软雅黑" panose="020B0503020204020204" pitchFamily="34" charset="-122"/>
              <a:ea typeface="微软雅黑" panose="020B0503020204020204" pitchFamily="34" charset="-122"/>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2800" dirty="0"/>
              <a:t>Sunday</a:t>
            </a:r>
            <a:r>
              <a:rPr lang="zh-CN" altLang="en-US" sz="2800" dirty="0"/>
              <a:t>算法</a:t>
            </a:r>
            <a:r>
              <a:rPr lang="en-US" altLang="zh-CN" sz="2800" dirty="0"/>
              <a:t>*</a:t>
            </a:r>
            <a:endParaRPr lang="zh-CN" altLang="en-US" dirty="0"/>
          </a:p>
        </p:txBody>
      </p:sp>
      <p:sp>
        <p:nvSpPr>
          <p:cNvPr id="3" name="副标题 2"/>
          <p:cNvSpPr>
            <a:spLocks noGrp="1"/>
          </p:cNvSpPr>
          <p:nvPr>
            <p:ph type="subTitle" idx="1"/>
          </p:nvPr>
        </p:nvSpPr>
        <p:spPr/>
        <p:txBody>
          <a:bodyPr/>
          <a:lstStyle/>
          <a:p>
            <a:r>
              <a:rPr lang="en-US" altLang="zh-CN" dirty="0"/>
              <a:t>4.4  </a:t>
            </a:r>
            <a:r>
              <a:rPr lang="zh-CN" altLang="en-US" dirty="0"/>
              <a:t>字符串的模式匹配</a:t>
            </a:r>
            <a:endParaRPr lang="zh-CN" altLang="en-US" dirty="0"/>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endParaRPr lang="zh-CN" altLang="en-US" dirty="0"/>
          </a:p>
        </p:txBody>
      </p:sp>
      <p:sp>
        <p:nvSpPr>
          <p:cNvPr id="5" name="内容占位符 4"/>
          <p:cNvSpPr>
            <a:spLocks noGrp="1"/>
          </p:cNvSpPr>
          <p:nvPr>
            <p:ph idx="11"/>
          </p:nvPr>
        </p:nvSpPr>
        <p:spPr>
          <a:xfrm>
            <a:off x="584225" y="1276350"/>
            <a:ext cx="11055325" cy="5057775"/>
          </a:xfrm>
        </p:spPr>
        <p:txBody>
          <a:bodyPr>
            <a:normAutofit/>
          </a:bodyPr>
          <a:lstStyle/>
          <a:p>
            <a:pPr>
              <a:lnSpc>
                <a:spcPct val="110000"/>
              </a:lnSpc>
            </a:pPr>
            <a:r>
              <a:rPr lang="en-US" altLang="zh-CN" dirty="0"/>
              <a:t>Sunday</a:t>
            </a:r>
            <a:r>
              <a:rPr lang="zh-CN" altLang="en-US" dirty="0"/>
              <a:t>算法是</a:t>
            </a:r>
            <a:r>
              <a:rPr lang="en-US" altLang="zh-CN" dirty="0"/>
              <a:t>Daniel </a:t>
            </a:r>
            <a:r>
              <a:rPr lang="en-US" altLang="zh-CN" dirty="0" err="1"/>
              <a:t>M.Sunday</a:t>
            </a:r>
            <a:r>
              <a:rPr lang="zh-CN" altLang="en-US" dirty="0"/>
              <a:t>于</a:t>
            </a:r>
            <a:r>
              <a:rPr lang="en-US" altLang="zh-CN" dirty="0"/>
              <a:t>1990</a:t>
            </a:r>
            <a:r>
              <a:rPr lang="zh-CN" altLang="en-US" dirty="0"/>
              <a:t>年提出的一种字符串模式匹配算法，与</a:t>
            </a:r>
            <a:r>
              <a:rPr lang="en-US" altLang="zh-CN" dirty="0"/>
              <a:t>KMP</a:t>
            </a:r>
            <a:r>
              <a:rPr lang="zh-CN" altLang="en-US" dirty="0"/>
              <a:t>算法相同，</a:t>
            </a:r>
            <a:r>
              <a:rPr lang="en-US" altLang="zh-CN" dirty="0"/>
              <a:t> </a:t>
            </a:r>
            <a:r>
              <a:rPr lang="zh-CN" altLang="en-US" dirty="0"/>
              <a:t>也是在</a:t>
            </a:r>
            <a:r>
              <a:rPr lang="en-US" altLang="zh-CN" dirty="0"/>
              <a:t>BF</a:t>
            </a:r>
            <a:r>
              <a:rPr lang="zh-CN" altLang="en-US" dirty="0"/>
              <a:t>算法基础上改进的算法。</a:t>
            </a:r>
            <a:endParaRPr lang="en-US" altLang="zh-CN" dirty="0"/>
          </a:p>
          <a:p>
            <a:pPr>
              <a:lnSpc>
                <a:spcPct val="110000"/>
              </a:lnSpc>
            </a:pPr>
            <a:r>
              <a:rPr lang="zh-CN" altLang="en-US" b="1" dirty="0"/>
              <a:t>算法思想</a:t>
            </a:r>
            <a:r>
              <a:rPr lang="zh-CN" altLang="en-US" dirty="0"/>
              <a:t>：出现失配时，不同于朴素算法那样只把模式串</a:t>
            </a:r>
            <a:r>
              <a:rPr lang="en-US" altLang="zh-CN" dirty="0"/>
              <a:t>t</a:t>
            </a:r>
            <a:r>
              <a:rPr lang="zh-CN" altLang="en-US" dirty="0"/>
              <a:t>右移一位，而是根据目标串</a:t>
            </a:r>
            <a:r>
              <a:rPr lang="en-US" altLang="zh-CN" dirty="0"/>
              <a:t>s</a:t>
            </a:r>
            <a:r>
              <a:rPr lang="zh-CN" altLang="en-US" dirty="0"/>
              <a:t>此时与模式串</a:t>
            </a:r>
            <a:r>
              <a:rPr lang="en-US" altLang="zh-CN" dirty="0"/>
              <a:t>t</a:t>
            </a:r>
            <a:r>
              <a:rPr lang="zh-CN" altLang="en-US" dirty="0"/>
              <a:t>末尾字符对齐位置的下一位字符在模式串</a:t>
            </a:r>
            <a:r>
              <a:rPr lang="en-US" altLang="zh-CN" dirty="0"/>
              <a:t>t</a:t>
            </a:r>
            <a:r>
              <a:rPr lang="zh-CN" altLang="en-US" dirty="0"/>
              <a:t>中出现的情况来决定如何将模式串右移。</a:t>
            </a:r>
            <a:endParaRPr lang="en-US" altLang="zh-CN" dirty="0"/>
          </a:p>
        </p:txBody>
      </p:sp>
      <p:grpSp>
        <p:nvGrpSpPr>
          <p:cNvPr id="6" name="组合 5"/>
          <p:cNvGrpSpPr/>
          <p:nvPr/>
        </p:nvGrpSpPr>
        <p:grpSpPr>
          <a:xfrm>
            <a:off x="2427870" y="3017100"/>
            <a:ext cx="7074270" cy="2807396"/>
            <a:chOff x="2873474" y="1301750"/>
            <a:chExt cx="9248676" cy="3670300"/>
          </a:xfrm>
        </p:grpSpPr>
        <p:sp>
          <p:nvSpPr>
            <p:cNvPr id="7" name="矩形 6"/>
            <p:cNvSpPr/>
            <p:nvPr/>
          </p:nvSpPr>
          <p:spPr>
            <a:xfrm>
              <a:off x="2899635" y="1813316"/>
              <a:ext cx="304891" cy="461665"/>
            </a:xfrm>
            <a:prstGeom prst="rect">
              <a:avLst/>
            </a:prstGeom>
            <a:noFill/>
          </p:spPr>
          <p:txBody>
            <a:bodyPr wrap="none" lIns="91440" tIns="45720" rIns="91440" bIns="45720">
              <a:spAutoFit/>
            </a:bodyPr>
            <a:lstStyle/>
            <a:p>
              <a:pPr algn="ctr"/>
              <a:r>
                <a:rPr lang="en-US" altLang="zh-CN" sz="2400" b="0" cap="none" spc="0" dirty="0">
                  <a:ln w="0"/>
                  <a:solidFill>
                    <a:schemeClr val="tx1"/>
                  </a:solidFill>
                  <a:effectLst>
                    <a:outerShdw blurRad="38100" dist="19050" dir="2700000" algn="tl" rotWithShape="0">
                      <a:schemeClr val="dk1">
                        <a:alpha val="40000"/>
                      </a:schemeClr>
                    </a:outerShdw>
                  </a:effectLst>
                </a:rPr>
                <a:t>s</a:t>
              </a:r>
              <a:endParaRPr lang="zh-CN" altLang="en-US" sz="2400" b="0" cap="none" spc="0" dirty="0">
                <a:ln w="0"/>
                <a:solidFill>
                  <a:schemeClr val="tx1"/>
                </a:solidFill>
                <a:effectLst>
                  <a:outerShdw blurRad="38100" dist="19050" dir="2700000" algn="tl" rotWithShape="0">
                    <a:schemeClr val="dk1">
                      <a:alpha val="40000"/>
                    </a:schemeClr>
                  </a:outerShdw>
                </a:effectLst>
              </a:endParaRPr>
            </a:p>
          </p:txBody>
        </p:sp>
        <p:sp>
          <p:nvSpPr>
            <p:cNvPr id="8" name="矩形 7"/>
            <p:cNvSpPr/>
            <p:nvPr/>
          </p:nvSpPr>
          <p:spPr>
            <a:xfrm>
              <a:off x="2926085" y="2781599"/>
              <a:ext cx="287258" cy="461665"/>
            </a:xfrm>
            <a:prstGeom prst="rect">
              <a:avLst/>
            </a:prstGeom>
            <a:noFill/>
          </p:spPr>
          <p:txBody>
            <a:bodyPr wrap="none" lIns="91440" tIns="45720" rIns="91440" bIns="45720">
              <a:spAutoFit/>
            </a:bodyPr>
            <a:lstStyle/>
            <a:p>
              <a:pPr algn="ctr"/>
              <a:r>
                <a:rPr lang="en-US" altLang="zh-CN" sz="2400" b="0" cap="none" spc="0" dirty="0">
                  <a:ln w="0"/>
                  <a:solidFill>
                    <a:schemeClr val="tx1"/>
                  </a:solidFill>
                  <a:effectLst>
                    <a:outerShdw blurRad="38100" dist="19050" dir="2700000" algn="tl" rotWithShape="0">
                      <a:schemeClr val="dk1">
                        <a:alpha val="40000"/>
                      </a:schemeClr>
                    </a:outerShdw>
                  </a:effectLst>
                </a:rPr>
                <a:t>t</a:t>
              </a:r>
              <a:endParaRPr lang="zh-CN" altLang="en-US" sz="2400" b="0" cap="none" spc="0" dirty="0">
                <a:ln w="0"/>
                <a:solidFill>
                  <a:schemeClr val="tx1"/>
                </a:solidFill>
                <a:effectLst>
                  <a:outerShdw blurRad="38100" dist="19050" dir="2700000" algn="tl" rotWithShape="0">
                    <a:schemeClr val="dk1">
                      <a:alpha val="40000"/>
                    </a:schemeClr>
                  </a:outerShdw>
                </a:effectLst>
              </a:endParaRPr>
            </a:p>
          </p:txBody>
        </p:sp>
        <p:sp>
          <p:nvSpPr>
            <p:cNvPr id="9" name="矩形 8"/>
            <p:cNvSpPr/>
            <p:nvPr/>
          </p:nvSpPr>
          <p:spPr>
            <a:xfrm>
              <a:off x="3366602" y="1890818"/>
              <a:ext cx="1043492" cy="38341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a:t>
              </a:r>
              <a:endParaRPr lang="zh-CN" altLang="en-US" b="1" dirty="0">
                <a:solidFill>
                  <a:schemeClr val="tx1"/>
                </a:solidFill>
              </a:endParaRPr>
            </a:p>
          </p:txBody>
        </p:sp>
        <p:sp>
          <p:nvSpPr>
            <p:cNvPr id="10" name="矩形 9"/>
            <p:cNvSpPr/>
            <p:nvPr/>
          </p:nvSpPr>
          <p:spPr>
            <a:xfrm>
              <a:off x="4410093" y="1890818"/>
              <a:ext cx="526561" cy="38341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a</a:t>
              </a:r>
              <a:endParaRPr lang="zh-CN" altLang="en-US" b="1" dirty="0">
                <a:solidFill>
                  <a:schemeClr val="tx1"/>
                </a:solidFill>
              </a:endParaRPr>
            </a:p>
          </p:txBody>
        </p:sp>
        <p:sp>
          <p:nvSpPr>
            <p:cNvPr id="11" name="矩形 10"/>
            <p:cNvSpPr/>
            <p:nvPr/>
          </p:nvSpPr>
          <p:spPr>
            <a:xfrm>
              <a:off x="4936654" y="1890818"/>
              <a:ext cx="526561" cy="38341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b="1" dirty="0">
                  <a:solidFill>
                    <a:schemeClr val="tx1"/>
                  </a:solidFill>
                </a:rPr>
                <a:t>c</a:t>
              </a:r>
              <a:endParaRPr lang="zh-CN" altLang="en-US" b="1" dirty="0">
                <a:solidFill>
                  <a:schemeClr val="tx1"/>
                </a:solidFill>
              </a:endParaRPr>
            </a:p>
          </p:txBody>
        </p:sp>
        <p:sp>
          <p:nvSpPr>
            <p:cNvPr id="12" name="矩形 11"/>
            <p:cNvSpPr/>
            <p:nvPr/>
          </p:nvSpPr>
          <p:spPr>
            <a:xfrm>
              <a:off x="5463215" y="1890818"/>
              <a:ext cx="526561" cy="383412"/>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b="1" dirty="0">
                  <a:solidFill>
                    <a:schemeClr val="tx1"/>
                  </a:solidFill>
                </a:rPr>
                <a:t>c</a:t>
              </a:r>
              <a:endParaRPr lang="zh-CN" altLang="en-US" b="1" dirty="0">
                <a:solidFill>
                  <a:schemeClr val="tx1"/>
                </a:solidFill>
              </a:endParaRPr>
            </a:p>
          </p:txBody>
        </p:sp>
        <p:sp>
          <p:nvSpPr>
            <p:cNvPr id="13" name="矩形 12"/>
            <p:cNvSpPr/>
            <p:nvPr/>
          </p:nvSpPr>
          <p:spPr>
            <a:xfrm>
              <a:off x="4410093" y="2815839"/>
              <a:ext cx="526561" cy="37462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a</a:t>
              </a:r>
              <a:endParaRPr lang="zh-CN" altLang="en-US" b="1" dirty="0">
                <a:solidFill>
                  <a:schemeClr val="tx1"/>
                </a:solidFill>
              </a:endParaRPr>
            </a:p>
          </p:txBody>
        </p:sp>
        <p:sp>
          <p:nvSpPr>
            <p:cNvPr id="14" name="矩形 13"/>
            <p:cNvSpPr/>
            <p:nvPr/>
          </p:nvSpPr>
          <p:spPr>
            <a:xfrm>
              <a:off x="4936654" y="2815839"/>
              <a:ext cx="526561" cy="37462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c</a:t>
              </a:r>
              <a:endParaRPr lang="zh-CN" altLang="en-US" b="1" dirty="0">
                <a:solidFill>
                  <a:schemeClr val="tx1"/>
                </a:solidFill>
              </a:endParaRPr>
            </a:p>
          </p:txBody>
        </p:sp>
        <p:sp>
          <p:nvSpPr>
            <p:cNvPr id="15" name="矩形 14"/>
            <p:cNvSpPr/>
            <p:nvPr/>
          </p:nvSpPr>
          <p:spPr>
            <a:xfrm>
              <a:off x="5463215" y="2811332"/>
              <a:ext cx="526561" cy="376734"/>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b="1" dirty="0">
                  <a:solidFill>
                    <a:schemeClr val="tx1"/>
                  </a:solidFill>
                </a:rPr>
                <a:t>a</a:t>
              </a:r>
              <a:endParaRPr lang="zh-CN" altLang="en-US" b="1" dirty="0">
                <a:solidFill>
                  <a:schemeClr val="tx1"/>
                </a:solidFill>
              </a:endParaRPr>
            </a:p>
          </p:txBody>
        </p:sp>
        <p:sp>
          <p:nvSpPr>
            <p:cNvPr id="16" name="矩形 15"/>
            <p:cNvSpPr/>
            <p:nvPr/>
          </p:nvSpPr>
          <p:spPr>
            <a:xfrm>
              <a:off x="5989776" y="1890818"/>
              <a:ext cx="526561" cy="38341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b="1" dirty="0">
                  <a:solidFill>
                    <a:schemeClr val="tx1"/>
                  </a:solidFill>
                </a:rPr>
                <a:t>b</a:t>
              </a:r>
              <a:endParaRPr lang="zh-CN" altLang="en-US" b="1" dirty="0">
                <a:solidFill>
                  <a:schemeClr val="tx1"/>
                </a:solidFill>
              </a:endParaRPr>
            </a:p>
          </p:txBody>
        </p:sp>
        <p:sp>
          <p:nvSpPr>
            <p:cNvPr id="17" name="矩形 16"/>
            <p:cNvSpPr/>
            <p:nvPr/>
          </p:nvSpPr>
          <p:spPr>
            <a:xfrm>
              <a:off x="6516336" y="1894378"/>
              <a:ext cx="526561" cy="38210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b="1" dirty="0">
                  <a:solidFill>
                    <a:schemeClr val="bg1"/>
                  </a:solidFill>
                </a:rPr>
                <a:t>d</a:t>
              </a:r>
              <a:endParaRPr lang="zh-CN" altLang="en-US" b="1" dirty="0">
                <a:solidFill>
                  <a:schemeClr val="bg1"/>
                </a:solidFill>
              </a:endParaRPr>
            </a:p>
          </p:txBody>
        </p:sp>
        <p:sp>
          <p:nvSpPr>
            <p:cNvPr id="18" name="矩形 17"/>
            <p:cNvSpPr/>
            <p:nvPr/>
          </p:nvSpPr>
          <p:spPr>
            <a:xfrm>
              <a:off x="7042896" y="1890819"/>
              <a:ext cx="526561" cy="38697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b="1" dirty="0">
                  <a:solidFill>
                    <a:schemeClr val="tx1"/>
                  </a:solidFill>
                </a:rPr>
                <a:t>a</a:t>
              </a:r>
              <a:endParaRPr lang="zh-CN" altLang="en-US" b="1" dirty="0">
                <a:solidFill>
                  <a:schemeClr val="tx1"/>
                </a:solidFill>
              </a:endParaRPr>
            </a:p>
          </p:txBody>
        </p:sp>
        <p:sp>
          <p:nvSpPr>
            <p:cNvPr id="19" name="矩形 18"/>
            <p:cNvSpPr/>
            <p:nvPr/>
          </p:nvSpPr>
          <p:spPr>
            <a:xfrm>
              <a:off x="7569457" y="1894377"/>
              <a:ext cx="526561" cy="386972"/>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b="1" dirty="0">
                  <a:solidFill>
                    <a:schemeClr val="tx1"/>
                  </a:solidFill>
                </a:rPr>
                <a:t>b</a:t>
              </a:r>
              <a:endParaRPr lang="zh-CN" altLang="en-US" b="1" dirty="0">
                <a:solidFill>
                  <a:schemeClr val="tx1"/>
                </a:solidFill>
              </a:endParaRPr>
            </a:p>
          </p:txBody>
        </p:sp>
        <p:sp>
          <p:nvSpPr>
            <p:cNvPr id="20" name="矩形 19"/>
            <p:cNvSpPr/>
            <p:nvPr/>
          </p:nvSpPr>
          <p:spPr>
            <a:xfrm>
              <a:off x="5989774" y="2811332"/>
              <a:ext cx="526561" cy="37456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b</a:t>
              </a:r>
              <a:endParaRPr lang="zh-CN" altLang="en-US" b="1" dirty="0">
                <a:solidFill>
                  <a:schemeClr val="tx1"/>
                </a:solidFill>
              </a:endParaRPr>
            </a:p>
          </p:txBody>
        </p:sp>
        <p:cxnSp>
          <p:nvCxnSpPr>
            <p:cNvPr id="21" name="直接箭头连接符 20"/>
            <p:cNvCxnSpPr>
              <a:stCxn id="12" idx="2"/>
              <a:endCxn id="15" idx="0"/>
            </p:cNvCxnSpPr>
            <p:nvPr/>
          </p:nvCxnSpPr>
          <p:spPr>
            <a:xfrm>
              <a:off x="5726496" y="2274230"/>
              <a:ext cx="0" cy="537102"/>
            </a:xfrm>
            <a:prstGeom prst="straightConnector1">
              <a:avLst/>
            </a:prstGeom>
            <a:ln w="28575">
              <a:headEnd type="triangle"/>
              <a:tailEnd type="triangle"/>
            </a:ln>
          </p:spPr>
          <p:style>
            <a:lnRef idx="1">
              <a:schemeClr val="dk1"/>
            </a:lnRef>
            <a:fillRef idx="0">
              <a:schemeClr val="dk1"/>
            </a:fillRef>
            <a:effectRef idx="0">
              <a:schemeClr val="dk1"/>
            </a:effectRef>
            <a:fontRef idx="minor">
              <a:schemeClr val="tx1"/>
            </a:fontRef>
          </p:style>
        </p:cxnSp>
        <p:sp>
          <p:nvSpPr>
            <p:cNvPr id="22" name="矩形 21"/>
            <p:cNvSpPr/>
            <p:nvPr/>
          </p:nvSpPr>
          <p:spPr>
            <a:xfrm>
              <a:off x="5195455" y="2404699"/>
              <a:ext cx="543739" cy="307777"/>
            </a:xfrm>
            <a:prstGeom prst="rect">
              <a:avLst/>
            </a:prstGeom>
            <a:noFill/>
          </p:spPr>
          <p:txBody>
            <a:bodyPr wrap="none" lIns="91440" tIns="45720" rIns="91440" bIns="45720">
              <a:spAutoFit/>
            </a:bodyPr>
            <a:lstStyle/>
            <a:p>
              <a:pPr algn="ctr"/>
              <a:r>
                <a:rPr lang="zh-CN" altLang="en-US" sz="1400" b="0" cap="none" spc="0" dirty="0">
                  <a:ln w="0"/>
                  <a:solidFill>
                    <a:schemeClr val="tx1"/>
                  </a:solidFill>
                  <a:effectLst>
                    <a:outerShdw blurRad="38100" dist="19050" dir="2700000" algn="tl" rotWithShape="0">
                      <a:schemeClr val="dk1">
                        <a:alpha val="40000"/>
                      </a:schemeClr>
                    </a:outerShdw>
                  </a:effectLst>
                </a:rPr>
                <a:t>失配</a:t>
              </a:r>
              <a:endParaRPr lang="zh-CN" altLang="en-US" sz="1400" b="0" cap="none" spc="0" dirty="0">
                <a:ln w="0"/>
                <a:solidFill>
                  <a:schemeClr val="tx1"/>
                </a:solidFill>
                <a:effectLst>
                  <a:outerShdw blurRad="38100" dist="19050" dir="2700000" algn="tl" rotWithShape="0">
                    <a:schemeClr val="dk1">
                      <a:alpha val="40000"/>
                    </a:schemeClr>
                  </a:outerShdw>
                </a:effectLst>
              </a:endParaRPr>
            </a:p>
          </p:txBody>
        </p:sp>
        <p:sp>
          <p:nvSpPr>
            <p:cNvPr id="23" name="矩形 22"/>
            <p:cNvSpPr/>
            <p:nvPr/>
          </p:nvSpPr>
          <p:spPr>
            <a:xfrm>
              <a:off x="8096020" y="1895323"/>
              <a:ext cx="526561" cy="38341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a</a:t>
              </a:r>
              <a:endParaRPr lang="zh-CN" altLang="en-US" b="1" dirty="0">
                <a:solidFill>
                  <a:schemeClr val="tx1"/>
                </a:solidFill>
              </a:endParaRPr>
            </a:p>
          </p:txBody>
        </p:sp>
        <p:sp>
          <p:nvSpPr>
            <p:cNvPr id="24" name="矩形 23"/>
            <p:cNvSpPr/>
            <p:nvPr/>
          </p:nvSpPr>
          <p:spPr>
            <a:xfrm>
              <a:off x="10726800" y="1893068"/>
              <a:ext cx="1159328" cy="3882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a:t>
              </a:r>
              <a:endParaRPr lang="zh-CN" altLang="en-US" b="1" dirty="0">
                <a:solidFill>
                  <a:schemeClr val="tx1"/>
                </a:solidFill>
              </a:endParaRPr>
            </a:p>
          </p:txBody>
        </p:sp>
        <p:sp>
          <p:nvSpPr>
            <p:cNvPr id="25" name="矩形 24"/>
            <p:cNvSpPr/>
            <p:nvPr/>
          </p:nvSpPr>
          <p:spPr>
            <a:xfrm>
              <a:off x="8621906" y="1894377"/>
              <a:ext cx="526561" cy="38210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a</a:t>
              </a:r>
              <a:endParaRPr lang="zh-CN" altLang="en-US" b="1" dirty="0">
                <a:solidFill>
                  <a:schemeClr val="tx1"/>
                </a:solidFill>
              </a:endParaRPr>
            </a:p>
          </p:txBody>
        </p:sp>
        <p:sp>
          <p:nvSpPr>
            <p:cNvPr id="26" name="矩形 25"/>
            <p:cNvSpPr/>
            <p:nvPr/>
          </p:nvSpPr>
          <p:spPr>
            <a:xfrm>
              <a:off x="9148467" y="1890818"/>
              <a:ext cx="526561" cy="38776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b="1" dirty="0">
                  <a:solidFill>
                    <a:schemeClr val="bg1"/>
                  </a:solidFill>
                </a:rPr>
                <a:t>c</a:t>
              </a:r>
              <a:endParaRPr lang="zh-CN" altLang="en-US" b="1" dirty="0">
                <a:solidFill>
                  <a:schemeClr val="bg1"/>
                </a:solidFill>
              </a:endParaRPr>
            </a:p>
          </p:txBody>
        </p:sp>
        <p:sp>
          <p:nvSpPr>
            <p:cNvPr id="27" name="矩形 26"/>
            <p:cNvSpPr/>
            <p:nvPr/>
          </p:nvSpPr>
          <p:spPr>
            <a:xfrm>
              <a:off x="7042896" y="3519389"/>
              <a:ext cx="526561" cy="37462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a</a:t>
              </a:r>
              <a:endParaRPr lang="zh-CN" altLang="en-US" b="1" dirty="0">
                <a:solidFill>
                  <a:schemeClr val="tx1"/>
                </a:solidFill>
              </a:endParaRPr>
            </a:p>
          </p:txBody>
        </p:sp>
        <p:sp>
          <p:nvSpPr>
            <p:cNvPr id="28" name="矩形 27"/>
            <p:cNvSpPr/>
            <p:nvPr/>
          </p:nvSpPr>
          <p:spPr>
            <a:xfrm>
              <a:off x="7569457" y="3519389"/>
              <a:ext cx="526561" cy="374629"/>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b="1" dirty="0">
                  <a:solidFill>
                    <a:schemeClr val="tx1"/>
                  </a:solidFill>
                </a:rPr>
                <a:t>c</a:t>
              </a:r>
              <a:endParaRPr lang="zh-CN" altLang="en-US" b="1" dirty="0">
                <a:solidFill>
                  <a:schemeClr val="tx1"/>
                </a:solidFill>
              </a:endParaRPr>
            </a:p>
          </p:txBody>
        </p:sp>
        <p:sp>
          <p:nvSpPr>
            <p:cNvPr id="29" name="矩形 28"/>
            <p:cNvSpPr/>
            <p:nvPr/>
          </p:nvSpPr>
          <p:spPr>
            <a:xfrm>
              <a:off x="8096018" y="3514882"/>
              <a:ext cx="526561" cy="37673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a</a:t>
              </a:r>
              <a:endParaRPr lang="zh-CN" altLang="en-US" b="1" dirty="0">
                <a:solidFill>
                  <a:schemeClr val="tx1"/>
                </a:solidFill>
              </a:endParaRPr>
            </a:p>
          </p:txBody>
        </p:sp>
        <p:sp>
          <p:nvSpPr>
            <p:cNvPr id="30" name="矩形 29"/>
            <p:cNvSpPr/>
            <p:nvPr/>
          </p:nvSpPr>
          <p:spPr>
            <a:xfrm>
              <a:off x="8622577" y="3514882"/>
              <a:ext cx="526561" cy="37456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b</a:t>
              </a:r>
              <a:endParaRPr lang="zh-CN" altLang="en-US" b="1" dirty="0">
                <a:solidFill>
                  <a:schemeClr val="tx1"/>
                </a:solidFill>
              </a:endParaRPr>
            </a:p>
          </p:txBody>
        </p:sp>
        <p:sp>
          <p:nvSpPr>
            <p:cNvPr id="31" name="矩形 30"/>
            <p:cNvSpPr/>
            <p:nvPr/>
          </p:nvSpPr>
          <p:spPr>
            <a:xfrm>
              <a:off x="9674353" y="1890817"/>
              <a:ext cx="526561" cy="39053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a</a:t>
              </a:r>
              <a:endParaRPr lang="zh-CN" altLang="en-US" b="1" dirty="0">
                <a:solidFill>
                  <a:schemeClr val="tx1"/>
                </a:solidFill>
              </a:endParaRPr>
            </a:p>
          </p:txBody>
        </p:sp>
        <p:sp>
          <p:nvSpPr>
            <p:cNvPr id="32" name="矩形 31"/>
            <p:cNvSpPr/>
            <p:nvPr/>
          </p:nvSpPr>
          <p:spPr>
            <a:xfrm>
              <a:off x="10200915" y="1894376"/>
              <a:ext cx="526561" cy="38697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b="1" dirty="0">
                  <a:solidFill>
                    <a:schemeClr val="tx1"/>
                  </a:solidFill>
                </a:rPr>
                <a:t>b</a:t>
              </a:r>
              <a:endParaRPr lang="zh-CN" altLang="en-US" b="1" dirty="0">
                <a:solidFill>
                  <a:schemeClr val="tx1"/>
                </a:solidFill>
              </a:endParaRPr>
            </a:p>
          </p:txBody>
        </p:sp>
        <p:cxnSp>
          <p:nvCxnSpPr>
            <p:cNvPr id="33" name="直接箭头连接符 32"/>
            <p:cNvCxnSpPr>
              <a:stCxn id="19" idx="2"/>
              <a:endCxn id="28" idx="0"/>
            </p:cNvCxnSpPr>
            <p:nvPr/>
          </p:nvCxnSpPr>
          <p:spPr>
            <a:xfrm>
              <a:off x="7832738" y="2281349"/>
              <a:ext cx="0" cy="1238040"/>
            </a:xfrm>
            <a:prstGeom prst="straightConnector1">
              <a:avLst/>
            </a:prstGeom>
            <a:ln w="28575">
              <a:headEnd type="triangle"/>
              <a:tailEnd type="triangle"/>
            </a:ln>
          </p:spPr>
          <p:style>
            <a:lnRef idx="1">
              <a:schemeClr val="dk1"/>
            </a:lnRef>
            <a:fillRef idx="0">
              <a:schemeClr val="dk1"/>
            </a:fillRef>
            <a:effectRef idx="0">
              <a:schemeClr val="dk1"/>
            </a:effectRef>
            <a:fontRef idx="minor">
              <a:schemeClr val="tx1"/>
            </a:fontRef>
          </p:style>
        </p:cxnSp>
        <p:sp>
          <p:nvSpPr>
            <p:cNvPr id="34" name="矩形 33"/>
            <p:cNvSpPr/>
            <p:nvPr/>
          </p:nvSpPr>
          <p:spPr>
            <a:xfrm>
              <a:off x="7306178" y="2811332"/>
              <a:ext cx="543739" cy="307777"/>
            </a:xfrm>
            <a:prstGeom prst="rect">
              <a:avLst/>
            </a:prstGeom>
            <a:noFill/>
          </p:spPr>
          <p:txBody>
            <a:bodyPr wrap="square" lIns="91440" tIns="45720" rIns="91440" bIns="45720">
              <a:spAutoFit/>
            </a:bodyPr>
            <a:lstStyle/>
            <a:p>
              <a:pPr algn="ctr"/>
              <a:r>
                <a:rPr lang="zh-CN" altLang="en-US" sz="1400" b="0" cap="none" spc="0" dirty="0">
                  <a:ln w="0"/>
                  <a:solidFill>
                    <a:schemeClr val="tx1"/>
                  </a:solidFill>
                  <a:effectLst>
                    <a:outerShdw blurRad="38100" dist="19050" dir="2700000" algn="tl" rotWithShape="0">
                      <a:schemeClr val="dk1">
                        <a:alpha val="40000"/>
                      </a:schemeClr>
                    </a:outerShdw>
                  </a:effectLst>
                </a:rPr>
                <a:t>失配</a:t>
              </a:r>
              <a:endParaRPr lang="zh-CN" altLang="en-US" sz="1400" b="0" cap="none" spc="0" dirty="0">
                <a:ln w="0"/>
                <a:solidFill>
                  <a:schemeClr val="tx1"/>
                </a:solidFill>
                <a:effectLst>
                  <a:outerShdw blurRad="38100" dist="19050" dir="2700000" algn="tl" rotWithShape="0">
                    <a:schemeClr val="dk1">
                      <a:alpha val="40000"/>
                    </a:schemeClr>
                  </a:outerShdw>
                </a:effectLst>
              </a:endParaRPr>
            </a:p>
          </p:txBody>
        </p:sp>
        <p:sp>
          <p:nvSpPr>
            <p:cNvPr id="35" name="矩形 34"/>
            <p:cNvSpPr/>
            <p:nvPr/>
          </p:nvSpPr>
          <p:spPr>
            <a:xfrm>
              <a:off x="8620558" y="4294334"/>
              <a:ext cx="526561" cy="37462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a</a:t>
              </a:r>
              <a:endParaRPr lang="zh-CN" altLang="en-US" b="1" dirty="0">
                <a:solidFill>
                  <a:schemeClr val="tx1"/>
                </a:solidFill>
              </a:endParaRPr>
            </a:p>
          </p:txBody>
        </p:sp>
        <p:sp>
          <p:nvSpPr>
            <p:cNvPr id="36" name="矩形 35"/>
            <p:cNvSpPr/>
            <p:nvPr/>
          </p:nvSpPr>
          <p:spPr>
            <a:xfrm>
              <a:off x="9147119" y="4294334"/>
              <a:ext cx="526561" cy="37462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c</a:t>
              </a:r>
              <a:endParaRPr lang="zh-CN" altLang="en-US" b="1" dirty="0">
                <a:solidFill>
                  <a:schemeClr val="tx1"/>
                </a:solidFill>
              </a:endParaRPr>
            </a:p>
          </p:txBody>
        </p:sp>
        <p:sp>
          <p:nvSpPr>
            <p:cNvPr id="37" name="矩形 36"/>
            <p:cNvSpPr/>
            <p:nvPr/>
          </p:nvSpPr>
          <p:spPr>
            <a:xfrm>
              <a:off x="9673680" y="4289827"/>
              <a:ext cx="526561" cy="37673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a</a:t>
              </a:r>
              <a:endParaRPr lang="zh-CN" altLang="en-US" b="1" dirty="0">
                <a:solidFill>
                  <a:schemeClr val="tx1"/>
                </a:solidFill>
              </a:endParaRPr>
            </a:p>
          </p:txBody>
        </p:sp>
        <p:sp>
          <p:nvSpPr>
            <p:cNvPr id="38" name="矩形 37"/>
            <p:cNvSpPr/>
            <p:nvPr/>
          </p:nvSpPr>
          <p:spPr>
            <a:xfrm>
              <a:off x="10200239" y="4289827"/>
              <a:ext cx="526561" cy="37456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b</a:t>
              </a:r>
              <a:endParaRPr lang="zh-CN" altLang="en-US" b="1" dirty="0">
                <a:solidFill>
                  <a:schemeClr val="tx1"/>
                </a:solidFill>
              </a:endParaRPr>
            </a:p>
          </p:txBody>
        </p:sp>
        <p:cxnSp>
          <p:nvCxnSpPr>
            <p:cNvPr id="39" name="直接连接符 38"/>
            <p:cNvCxnSpPr/>
            <p:nvPr/>
          </p:nvCxnSpPr>
          <p:spPr>
            <a:xfrm>
              <a:off x="2926085" y="2647950"/>
              <a:ext cx="9196065" cy="0"/>
            </a:xfrm>
            <a:prstGeom prst="line">
              <a:avLst/>
            </a:prstGeom>
            <a:ln w="19050">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a:off x="2926085" y="3328659"/>
              <a:ext cx="9196065" cy="0"/>
            </a:xfrm>
            <a:prstGeom prst="line">
              <a:avLst/>
            </a:prstGeom>
            <a:ln w="19050">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a:off x="2899635" y="4062282"/>
              <a:ext cx="9196065" cy="0"/>
            </a:xfrm>
            <a:prstGeom prst="line">
              <a:avLst/>
            </a:prstGeom>
            <a:ln w="19050">
              <a:solidFill>
                <a:schemeClr val="tx1"/>
              </a:solidFill>
              <a:prstDash val="lgDash"/>
            </a:ln>
          </p:spPr>
          <p:style>
            <a:lnRef idx="1">
              <a:schemeClr val="accent1"/>
            </a:lnRef>
            <a:fillRef idx="0">
              <a:schemeClr val="accent1"/>
            </a:fillRef>
            <a:effectRef idx="0">
              <a:schemeClr val="accent1"/>
            </a:effectRef>
            <a:fontRef idx="minor">
              <a:schemeClr val="tx1"/>
            </a:fontRef>
          </p:style>
        </p:cxnSp>
        <p:sp>
          <p:nvSpPr>
            <p:cNvPr id="42" name="矩形 41"/>
            <p:cNvSpPr/>
            <p:nvPr/>
          </p:nvSpPr>
          <p:spPr>
            <a:xfrm>
              <a:off x="2873474" y="3551802"/>
              <a:ext cx="374846" cy="461665"/>
            </a:xfrm>
            <a:prstGeom prst="rect">
              <a:avLst/>
            </a:prstGeom>
            <a:noFill/>
          </p:spPr>
          <p:txBody>
            <a:bodyPr wrap="none" lIns="91440" tIns="45720" rIns="91440" bIns="45720">
              <a:spAutoFit/>
            </a:bodyPr>
            <a:lstStyle/>
            <a:p>
              <a:pPr algn="ctr"/>
              <a:r>
                <a:rPr lang="en-US" altLang="zh-CN" sz="2400" dirty="0">
                  <a:ln w="0"/>
                  <a:effectLst>
                    <a:outerShdw blurRad="38100" dist="19050" dir="2700000" algn="tl" rotWithShape="0">
                      <a:schemeClr val="dk1">
                        <a:alpha val="40000"/>
                      </a:schemeClr>
                    </a:outerShdw>
                  </a:effectLst>
                </a:rPr>
                <a:t>t</a:t>
              </a:r>
              <a:r>
                <a:rPr lang="en-US" altLang="zh-CN" sz="2400" b="0" cap="none" spc="0" dirty="0">
                  <a:ln w="0"/>
                  <a:solidFill>
                    <a:schemeClr val="tx1"/>
                  </a:solidFill>
                  <a:effectLst>
                    <a:outerShdw blurRad="38100" dist="19050" dir="2700000" algn="tl" rotWithShape="0">
                      <a:schemeClr val="dk1">
                        <a:alpha val="40000"/>
                      </a:schemeClr>
                    </a:outerShdw>
                  </a:effectLst>
                </a:rPr>
                <a:t>’</a:t>
              </a:r>
              <a:endParaRPr lang="zh-CN" altLang="en-US" sz="2400" b="0" cap="none" spc="0" dirty="0">
                <a:ln w="0"/>
                <a:solidFill>
                  <a:schemeClr val="tx1"/>
                </a:solidFill>
                <a:effectLst>
                  <a:outerShdw blurRad="38100" dist="19050" dir="2700000" algn="tl" rotWithShape="0">
                    <a:schemeClr val="dk1">
                      <a:alpha val="40000"/>
                    </a:schemeClr>
                  </a:outerShdw>
                </a:effectLst>
              </a:endParaRPr>
            </a:p>
          </p:txBody>
        </p:sp>
        <p:sp>
          <p:nvSpPr>
            <p:cNvPr id="43" name="矩形 42"/>
            <p:cNvSpPr/>
            <p:nvPr/>
          </p:nvSpPr>
          <p:spPr>
            <a:xfrm>
              <a:off x="2873474" y="4289252"/>
              <a:ext cx="451790" cy="461665"/>
            </a:xfrm>
            <a:prstGeom prst="rect">
              <a:avLst/>
            </a:prstGeom>
            <a:noFill/>
          </p:spPr>
          <p:txBody>
            <a:bodyPr wrap="none" lIns="91440" tIns="45720" rIns="91440" bIns="45720">
              <a:spAutoFit/>
            </a:bodyPr>
            <a:lstStyle/>
            <a:p>
              <a:pPr algn="ctr"/>
              <a:r>
                <a:rPr lang="en-US" altLang="zh-CN" sz="2400" dirty="0">
                  <a:ln w="0"/>
                  <a:effectLst>
                    <a:outerShdw blurRad="38100" dist="19050" dir="2700000" algn="tl" rotWithShape="0">
                      <a:schemeClr val="dk1">
                        <a:alpha val="40000"/>
                      </a:schemeClr>
                    </a:outerShdw>
                  </a:effectLst>
                </a:rPr>
                <a:t>t</a:t>
              </a:r>
              <a:r>
                <a:rPr lang="en-US" altLang="zh-CN" sz="2400" b="0" cap="none" spc="0" dirty="0">
                  <a:ln w="0"/>
                  <a:solidFill>
                    <a:schemeClr val="tx1"/>
                  </a:solidFill>
                  <a:effectLst>
                    <a:outerShdw blurRad="38100" dist="19050" dir="2700000" algn="tl" rotWithShape="0">
                      <a:schemeClr val="dk1">
                        <a:alpha val="40000"/>
                      </a:schemeClr>
                    </a:outerShdw>
                  </a:effectLst>
                </a:rPr>
                <a:t>’’</a:t>
              </a:r>
              <a:endParaRPr lang="zh-CN" altLang="en-US" sz="2400" b="0" cap="none" spc="0" dirty="0">
                <a:ln w="0"/>
                <a:solidFill>
                  <a:schemeClr val="tx1"/>
                </a:solidFill>
                <a:effectLst>
                  <a:outerShdw blurRad="38100" dist="19050" dir="2700000" algn="tl" rotWithShape="0">
                    <a:schemeClr val="dk1">
                      <a:alpha val="40000"/>
                    </a:schemeClr>
                  </a:outerShdw>
                </a:effectLst>
              </a:endParaRPr>
            </a:p>
          </p:txBody>
        </p:sp>
        <p:cxnSp>
          <p:nvCxnSpPr>
            <p:cNvPr id="44" name="直接连接符 43"/>
            <p:cNvCxnSpPr/>
            <p:nvPr/>
          </p:nvCxnSpPr>
          <p:spPr>
            <a:xfrm>
              <a:off x="7039385" y="1301750"/>
              <a:ext cx="2163" cy="3556000"/>
            </a:xfrm>
            <a:prstGeom prst="line">
              <a:avLst/>
            </a:prstGeom>
            <a:ln w="19050">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flipH="1">
              <a:off x="9144279" y="1301750"/>
              <a:ext cx="11152" cy="3670300"/>
            </a:xfrm>
            <a:prstGeom prst="line">
              <a:avLst/>
            </a:prstGeom>
            <a:ln w="19050">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46" name="直接箭头连接符 45"/>
            <p:cNvCxnSpPr/>
            <p:nvPr/>
          </p:nvCxnSpPr>
          <p:spPr>
            <a:xfrm>
              <a:off x="4410093" y="3726297"/>
              <a:ext cx="2642607"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47" name="直接箭头连接符 46"/>
            <p:cNvCxnSpPr/>
            <p:nvPr/>
          </p:nvCxnSpPr>
          <p:spPr>
            <a:xfrm>
              <a:off x="7052700" y="4477108"/>
              <a:ext cx="1567858"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48" name="矩形 47"/>
            <p:cNvSpPr/>
            <p:nvPr/>
          </p:nvSpPr>
          <p:spPr>
            <a:xfrm>
              <a:off x="5012082" y="3730895"/>
              <a:ext cx="1261885" cy="307777"/>
            </a:xfrm>
            <a:prstGeom prst="rect">
              <a:avLst/>
            </a:prstGeom>
            <a:noFill/>
          </p:spPr>
          <p:txBody>
            <a:bodyPr wrap="square" lIns="91440" tIns="45720" rIns="91440" bIns="45720">
              <a:spAutoFit/>
            </a:bodyPr>
            <a:lstStyle/>
            <a:p>
              <a:pPr algn="ctr"/>
              <a:r>
                <a:rPr lang="zh-CN" altLang="en-US" sz="1400" dirty="0">
                  <a:ln w="0"/>
                  <a:effectLst>
                    <a:outerShdw blurRad="38100" dist="19050" dir="2700000" algn="tl" rotWithShape="0">
                      <a:schemeClr val="dk1">
                        <a:alpha val="40000"/>
                      </a:schemeClr>
                    </a:outerShdw>
                  </a:effectLst>
                </a:rPr>
                <a:t>右移</a:t>
              </a:r>
              <a:r>
                <a:rPr lang="en-US" altLang="zh-CN" sz="1400" dirty="0">
                  <a:ln w="0"/>
                  <a:effectLst>
                    <a:outerShdw blurRad="38100" dist="19050" dir="2700000" algn="tl" rotWithShape="0">
                      <a:schemeClr val="dk1">
                        <a:alpha val="40000"/>
                      </a:schemeClr>
                    </a:outerShdw>
                  </a:effectLst>
                </a:rPr>
                <a:t>5</a:t>
              </a:r>
              <a:r>
                <a:rPr lang="zh-CN" altLang="en-US" sz="1400" dirty="0">
                  <a:ln w="0"/>
                  <a:effectLst>
                    <a:outerShdw blurRad="38100" dist="19050" dir="2700000" algn="tl" rotWithShape="0">
                      <a:schemeClr val="dk1">
                        <a:alpha val="40000"/>
                      </a:schemeClr>
                    </a:outerShdw>
                  </a:effectLst>
                </a:rPr>
                <a:t>位</a:t>
              </a:r>
              <a:endParaRPr lang="zh-CN" altLang="en-US" sz="1400" b="0" cap="none" spc="0" dirty="0">
                <a:ln w="0"/>
                <a:solidFill>
                  <a:schemeClr val="tx1"/>
                </a:solidFill>
                <a:effectLst>
                  <a:outerShdw blurRad="38100" dist="19050" dir="2700000" algn="tl" rotWithShape="0">
                    <a:schemeClr val="dk1">
                      <a:alpha val="40000"/>
                    </a:schemeClr>
                  </a:outerShdw>
                </a:effectLst>
              </a:endParaRPr>
            </a:p>
          </p:txBody>
        </p:sp>
        <p:sp>
          <p:nvSpPr>
            <p:cNvPr id="49" name="矩形 48"/>
            <p:cNvSpPr/>
            <p:nvPr/>
          </p:nvSpPr>
          <p:spPr>
            <a:xfrm>
              <a:off x="7210252" y="4505994"/>
              <a:ext cx="1261885" cy="307777"/>
            </a:xfrm>
            <a:prstGeom prst="rect">
              <a:avLst/>
            </a:prstGeom>
            <a:noFill/>
          </p:spPr>
          <p:txBody>
            <a:bodyPr wrap="square" lIns="91440" tIns="45720" rIns="91440" bIns="45720">
              <a:spAutoFit/>
            </a:bodyPr>
            <a:lstStyle/>
            <a:p>
              <a:pPr algn="ctr"/>
              <a:r>
                <a:rPr lang="zh-CN" altLang="en-US" sz="1400" dirty="0">
                  <a:ln w="0"/>
                  <a:effectLst>
                    <a:outerShdw blurRad="38100" dist="19050" dir="2700000" algn="tl" rotWithShape="0">
                      <a:schemeClr val="dk1">
                        <a:alpha val="40000"/>
                      </a:schemeClr>
                    </a:outerShdw>
                  </a:effectLst>
                </a:rPr>
                <a:t>右移</a:t>
              </a:r>
              <a:r>
                <a:rPr lang="en-US" altLang="zh-CN" sz="1400" dirty="0">
                  <a:ln w="0"/>
                  <a:effectLst>
                    <a:outerShdw blurRad="38100" dist="19050" dir="2700000" algn="tl" rotWithShape="0">
                      <a:schemeClr val="dk1">
                        <a:alpha val="40000"/>
                      </a:schemeClr>
                    </a:outerShdw>
                  </a:effectLst>
                </a:rPr>
                <a:t>3</a:t>
              </a:r>
              <a:r>
                <a:rPr lang="zh-CN" altLang="en-US" sz="1400" dirty="0">
                  <a:ln w="0"/>
                  <a:effectLst>
                    <a:outerShdw blurRad="38100" dist="19050" dir="2700000" algn="tl" rotWithShape="0">
                      <a:schemeClr val="dk1">
                        <a:alpha val="40000"/>
                      </a:schemeClr>
                    </a:outerShdw>
                  </a:effectLst>
                </a:rPr>
                <a:t>位</a:t>
              </a:r>
              <a:endParaRPr lang="zh-CN" altLang="en-US" sz="1400" b="0" cap="none" spc="0" dirty="0">
                <a:ln w="0"/>
                <a:solidFill>
                  <a:schemeClr val="tx1"/>
                </a:solidFill>
                <a:effectLst>
                  <a:outerShdw blurRad="38100" dist="19050" dir="2700000" algn="tl" rotWithShape="0">
                    <a:schemeClr val="dk1">
                      <a:alpha val="40000"/>
                    </a:schemeClr>
                  </a:outerShdw>
                </a:effectLst>
              </a:endParaRPr>
            </a:p>
          </p:txBody>
        </p:sp>
      </p:gr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2800" dirty="0"/>
              <a:t>Sunday</a:t>
            </a:r>
            <a:r>
              <a:rPr lang="zh-CN" altLang="en-US" sz="2800" dirty="0"/>
              <a:t>算法</a:t>
            </a:r>
            <a:r>
              <a:rPr lang="en-US" altLang="zh-CN" sz="2800" dirty="0"/>
              <a:t>*</a:t>
            </a:r>
            <a:endParaRPr lang="zh-CN" altLang="en-US" dirty="0"/>
          </a:p>
        </p:txBody>
      </p:sp>
      <p:sp>
        <p:nvSpPr>
          <p:cNvPr id="3" name="副标题 2"/>
          <p:cNvSpPr>
            <a:spLocks noGrp="1"/>
          </p:cNvSpPr>
          <p:nvPr>
            <p:ph type="subTitle" idx="1"/>
          </p:nvPr>
        </p:nvSpPr>
        <p:spPr/>
        <p:txBody>
          <a:bodyPr/>
          <a:lstStyle/>
          <a:p>
            <a:r>
              <a:rPr lang="en-US" altLang="zh-CN" dirty="0"/>
              <a:t>4.4  </a:t>
            </a:r>
            <a:r>
              <a:rPr lang="zh-CN" altLang="en-US" dirty="0"/>
              <a:t>字符串的模式匹配</a:t>
            </a:r>
            <a:endParaRPr lang="zh-CN" altLang="en-US" dirty="0"/>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endParaRPr lang="zh-CN" altLang="en-US" dirty="0"/>
          </a:p>
        </p:txBody>
      </p:sp>
      <p:sp>
        <p:nvSpPr>
          <p:cNvPr id="5" name="内容占位符 4"/>
          <p:cNvSpPr>
            <a:spLocks noGrp="1"/>
          </p:cNvSpPr>
          <p:nvPr>
            <p:ph idx="11"/>
          </p:nvPr>
        </p:nvSpPr>
        <p:spPr>
          <a:xfrm>
            <a:off x="584225" y="1276350"/>
            <a:ext cx="11055325" cy="5057775"/>
          </a:xfrm>
        </p:spPr>
        <p:txBody>
          <a:bodyPr>
            <a:normAutofit/>
          </a:bodyPr>
          <a:lstStyle/>
          <a:p>
            <a:pPr>
              <a:lnSpc>
                <a:spcPct val="110000"/>
              </a:lnSpc>
            </a:pPr>
            <a:r>
              <a:rPr lang="zh-CN" altLang="en-US" dirty="0"/>
              <a:t>为了能够快速查询某字符在模式串中的出现情况，设字符集中不同字符的数量为</a:t>
            </a:r>
            <a:r>
              <a:rPr lang="en-US" altLang="zh-CN" dirty="0" err="1"/>
              <a:t>kMaxSize</a:t>
            </a:r>
            <a:r>
              <a:rPr lang="zh-CN" altLang="en-US" dirty="0"/>
              <a:t>，可通过散列表的方法将字符集中所有字符映射为</a:t>
            </a:r>
            <a:r>
              <a:rPr lang="en-US" altLang="zh-CN" dirty="0"/>
              <a:t>0~kMaxSize-1</a:t>
            </a:r>
            <a:r>
              <a:rPr lang="zh-CN" altLang="en-US" dirty="0"/>
              <a:t>中的某个值（称散列值），而后将该散列值作为下标，通过数组形式存储模式串需要向右移动的位数，将该数组称为</a:t>
            </a:r>
            <a:r>
              <a:rPr lang="zh-CN" altLang="en-US" b="1" dirty="0"/>
              <a:t>偏移表，</a:t>
            </a:r>
            <a:r>
              <a:rPr lang="zh-CN" altLang="en-US" dirty="0"/>
              <a:t>记为</a:t>
            </a:r>
            <a:r>
              <a:rPr lang="en-US" altLang="zh-CN" dirty="0"/>
              <a:t>shift</a:t>
            </a:r>
            <a:r>
              <a:rPr lang="zh-CN" altLang="en-US" dirty="0"/>
              <a:t>：</a:t>
            </a:r>
            <a:endParaRPr lang="en-US" altLang="zh-CN" dirty="0"/>
          </a:p>
          <a:p>
            <a:pPr>
              <a:lnSpc>
                <a:spcPct val="110000"/>
              </a:lnSpc>
            </a:pPr>
            <a:endParaRPr lang="en-US" altLang="zh-CN" dirty="0"/>
          </a:p>
          <a:p>
            <a:pPr>
              <a:lnSpc>
                <a:spcPct val="110000"/>
              </a:lnSpc>
            </a:pPr>
            <a:endParaRPr lang="en-US" altLang="zh-CN" dirty="0"/>
          </a:p>
          <a:p>
            <a:pPr>
              <a:lnSpc>
                <a:spcPct val="110000"/>
              </a:lnSpc>
            </a:pPr>
            <a:endParaRPr lang="en-US" altLang="zh-CN" dirty="0"/>
          </a:p>
          <a:p>
            <a:pPr>
              <a:lnSpc>
                <a:spcPct val="110000"/>
              </a:lnSpc>
            </a:pPr>
            <a:endParaRPr lang="en-US" altLang="zh-CN" dirty="0"/>
          </a:p>
          <a:p>
            <a:pPr>
              <a:lnSpc>
                <a:spcPct val="110000"/>
              </a:lnSpc>
            </a:pPr>
            <a:r>
              <a:rPr lang="zh-CN" altLang="en-US" dirty="0"/>
              <a:t>其中</a:t>
            </a:r>
            <a:r>
              <a:rPr lang="en-US" altLang="zh-CN" dirty="0" err="1"/>
              <a:t>idx</a:t>
            </a:r>
            <a:r>
              <a:rPr lang="zh-CN" altLang="en-US" dirty="0"/>
              <a:t>为字符</a:t>
            </a:r>
            <a:r>
              <a:rPr lang="en-US" altLang="zh-CN" dirty="0"/>
              <a:t>c</a:t>
            </a:r>
            <a:r>
              <a:rPr lang="zh-CN" altLang="en-US" dirty="0"/>
              <a:t>通过散列函数映射成的整数</a:t>
            </a:r>
            <a:endParaRPr lang="en-US" altLang="zh-CN" dirty="0"/>
          </a:p>
        </p:txBody>
      </p:sp>
      <p:grpSp>
        <p:nvGrpSpPr>
          <p:cNvPr id="6" name="组合 5"/>
          <p:cNvGrpSpPr/>
          <p:nvPr/>
        </p:nvGrpSpPr>
        <p:grpSpPr>
          <a:xfrm>
            <a:off x="2716286" y="3015787"/>
            <a:ext cx="8027914" cy="826426"/>
            <a:chOff x="1710649" y="4759034"/>
            <a:chExt cx="6851460" cy="607172"/>
          </a:xfrm>
        </p:grpSpPr>
        <p:sp>
          <p:nvSpPr>
            <p:cNvPr id="7" name="文本框 6"/>
            <p:cNvSpPr txBox="1"/>
            <p:nvPr/>
          </p:nvSpPr>
          <p:spPr>
            <a:xfrm>
              <a:off x="5652655" y="4759034"/>
              <a:ext cx="2576945" cy="338554"/>
            </a:xfrm>
            <a:prstGeom prst="rect">
              <a:avLst/>
            </a:prstGeom>
            <a:noFill/>
          </p:spPr>
          <p:txBody>
            <a:bodyPr wrap="squar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如果字符</a:t>
              </a:r>
              <a:r>
                <a:rPr lang="en-US" altLang="zh-CN" sz="1600" i="1" dirty="0">
                  <a:latin typeface="Times New Roman" panose="02020603050405020304" pitchFamily="18" charset="0"/>
                  <a:ea typeface="宋体" panose="02010600030101010101" pitchFamily="2" charset="-122"/>
                  <a:cs typeface="Times New Roman" panose="02020603050405020304" pitchFamily="18" charset="0"/>
                </a:rPr>
                <a:t>c</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出现在模式串</a:t>
              </a:r>
              <a:r>
                <a:rPr lang="en-US" altLang="zh-CN" sz="1600" i="1" dirty="0">
                  <a:latin typeface="Times New Roman" panose="02020603050405020304" pitchFamily="18" charset="0"/>
                  <a:ea typeface="宋体" panose="02010600030101010101" pitchFamily="2" charset="-122"/>
                  <a:cs typeface="Times New Roman" panose="02020603050405020304" pitchFamily="18" charset="0"/>
                </a:rPr>
                <a:t>t</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中</a:t>
              </a:r>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8" name="文本框 7"/>
            <p:cNvSpPr txBox="1"/>
            <p:nvPr/>
          </p:nvSpPr>
          <p:spPr>
            <a:xfrm>
              <a:off x="5652655" y="5027652"/>
              <a:ext cx="2909454" cy="338554"/>
            </a:xfrm>
            <a:prstGeom prst="rect">
              <a:avLst/>
            </a:prstGeom>
            <a:noFill/>
          </p:spPr>
          <p:txBody>
            <a:bodyPr wrap="squar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如果字符</a:t>
              </a:r>
              <a:r>
                <a:rPr lang="en-US" altLang="zh-CN" sz="1600" i="1" dirty="0">
                  <a:latin typeface="Times New Roman" panose="02020603050405020304" pitchFamily="18" charset="0"/>
                  <a:ea typeface="宋体" panose="02010600030101010101" pitchFamily="2" charset="-122"/>
                  <a:cs typeface="Times New Roman" panose="02020603050405020304" pitchFamily="18" charset="0"/>
                </a:rPr>
                <a:t>c</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未出现在模式串</a:t>
              </a:r>
              <a:r>
                <a:rPr lang="en-US" altLang="zh-CN" sz="1600" i="1" dirty="0">
                  <a:latin typeface="Times New Roman" panose="02020603050405020304" pitchFamily="18" charset="0"/>
                  <a:ea typeface="宋体" panose="02010600030101010101" pitchFamily="2" charset="-122"/>
                  <a:cs typeface="Times New Roman" panose="02020603050405020304" pitchFamily="18" charset="0"/>
                </a:rPr>
                <a:t>t</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中</a:t>
              </a:r>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9" name="图片 8"/>
            <p:cNvPicPr>
              <a:picLocks noChangeAspect="1"/>
            </p:cNvPicPr>
            <p:nvPr/>
          </p:nvPicPr>
          <p:blipFill rotWithShape="1">
            <a:blip r:embed="rId1">
              <a:extLst>
                <a:ext uri="{28A0092B-C50C-407E-A947-70E740481C1C}">
                  <a14:useLocalDpi xmlns:a14="http://schemas.microsoft.com/office/drawing/2010/main" val="0"/>
                </a:ext>
              </a:extLst>
            </a:blip>
            <a:srcRect t="43733"/>
            <a:stretch>
              <a:fillRect/>
            </a:stretch>
          </p:blipFill>
          <p:spPr>
            <a:xfrm>
              <a:off x="1710649" y="4759034"/>
              <a:ext cx="4688230" cy="607172"/>
            </a:xfrm>
            <a:prstGeom prst="rect">
              <a:avLst/>
            </a:prstGeom>
          </p:spPr>
        </p:pic>
      </p:gr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2800" dirty="0"/>
              <a:t>Sunday</a:t>
            </a:r>
            <a:r>
              <a:rPr lang="zh-CN" altLang="en-US" sz="2800" dirty="0"/>
              <a:t>算法</a:t>
            </a:r>
            <a:r>
              <a:rPr lang="en-US" altLang="zh-CN" sz="2800" dirty="0"/>
              <a:t>*</a:t>
            </a:r>
            <a:endParaRPr lang="zh-CN" altLang="en-US" dirty="0"/>
          </a:p>
        </p:txBody>
      </p:sp>
      <p:sp>
        <p:nvSpPr>
          <p:cNvPr id="3" name="副标题 2"/>
          <p:cNvSpPr>
            <a:spLocks noGrp="1"/>
          </p:cNvSpPr>
          <p:nvPr>
            <p:ph type="subTitle" idx="1"/>
          </p:nvPr>
        </p:nvSpPr>
        <p:spPr/>
        <p:txBody>
          <a:bodyPr/>
          <a:lstStyle/>
          <a:p>
            <a:r>
              <a:rPr lang="en-US" altLang="zh-CN" dirty="0"/>
              <a:t>4.4  </a:t>
            </a:r>
            <a:r>
              <a:rPr lang="zh-CN" altLang="en-US" dirty="0"/>
              <a:t>字符串的模式匹配</a:t>
            </a:r>
            <a:endParaRPr lang="zh-CN" altLang="en-US" dirty="0"/>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endParaRPr lang="zh-CN" altLang="en-US" dirty="0"/>
          </a:p>
        </p:txBody>
      </p:sp>
      <p:sp>
        <p:nvSpPr>
          <p:cNvPr id="5" name="内容占位符 4"/>
          <p:cNvSpPr>
            <a:spLocks noGrp="1"/>
          </p:cNvSpPr>
          <p:nvPr>
            <p:ph idx="11"/>
          </p:nvPr>
        </p:nvSpPr>
        <p:spPr>
          <a:xfrm>
            <a:off x="317525" y="1358245"/>
            <a:ext cx="5991835" cy="5057775"/>
          </a:xfrm>
        </p:spPr>
        <p:txBody>
          <a:bodyPr>
            <a:normAutofit/>
          </a:bodyPr>
          <a:lstStyle/>
          <a:p>
            <a:pPr>
              <a:lnSpc>
                <a:spcPct val="110000"/>
              </a:lnSpc>
            </a:pPr>
            <a:r>
              <a:rPr lang="en-US" altLang="zh-CN" b="1" dirty="0"/>
              <a:t>Sunday</a:t>
            </a:r>
            <a:r>
              <a:rPr lang="zh-CN" altLang="en-US" b="1" dirty="0"/>
              <a:t>算法</a:t>
            </a:r>
            <a:r>
              <a:rPr lang="zh-CN" altLang="en-US" dirty="0"/>
              <a:t>：对于目标串</a:t>
            </a:r>
            <a:r>
              <a:rPr lang="en-US" altLang="zh-CN" dirty="0"/>
              <a:t>s</a:t>
            </a:r>
            <a:r>
              <a:rPr lang="zh-CN" altLang="en-US" dirty="0"/>
              <a:t>和模式串</a:t>
            </a:r>
            <a:r>
              <a:rPr lang="en-US" altLang="zh-CN" dirty="0"/>
              <a:t>t</a:t>
            </a:r>
            <a:r>
              <a:rPr lang="zh-CN" altLang="en-US" dirty="0"/>
              <a:t>，长度分别为</a:t>
            </a:r>
            <a:r>
              <a:rPr lang="en-US" altLang="zh-CN" dirty="0"/>
              <a:t>n</a:t>
            </a:r>
            <a:r>
              <a:rPr lang="zh-CN" altLang="en-US" dirty="0"/>
              <a:t>和</a:t>
            </a:r>
            <a:r>
              <a:rPr lang="en-US" altLang="zh-CN" dirty="0"/>
              <a:t>m</a:t>
            </a:r>
            <a:r>
              <a:rPr lang="zh-CN" altLang="en-US" dirty="0"/>
              <a:t>，从目标串</a:t>
            </a:r>
            <a:r>
              <a:rPr lang="en-US" altLang="zh-CN" dirty="0"/>
              <a:t>s</a:t>
            </a:r>
            <a:r>
              <a:rPr lang="zh-CN" altLang="en-US" dirty="0"/>
              <a:t>的第</a:t>
            </a:r>
            <a:r>
              <a:rPr lang="en-US" altLang="zh-CN" dirty="0"/>
              <a:t>0</a:t>
            </a:r>
            <a:r>
              <a:rPr lang="zh-CN" altLang="en-US" dirty="0"/>
              <a:t>位开始查询；假定当前查询索引为</a:t>
            </a:r>
            <a:r>
              <a:rPr lang="en-US" altLang="zh-CN" dirty="0" err="1"/>
              <a:t>i</a:t>
            </a:r>
            <a:r>
              <a:rPr lang="zh-CN" altLang="en-US" dirty="0"/>
              <a:t>，目标串中的待匹配字符串为子串</a:t>
            </a:r>
            <a:r>
              <a:rPr lang="en-US" altLang="zh-CN" dirty="0"/>
              <a:t>s[</a:t>
            </a:r>
            <a:r>
              <a:rPr lang="en-US" altLang="zh-CN" dirty="0" err="1"/>
              <a:t>i</a:t>
            </a:r>
            <a:r>
              <a:rPr lang="en-US" altLang="zh-CN" dirty="0"/>
              <a:t>...</a:t>
            </a:r>
            <a:r>
              <a:rPr lang="en-US" altLang="zh-CN" dirty="0" err="1"/>
              <a:t>i+m</a:t>
            </a:r>
            <a:r>
              <a:rPr lang="en-US" altLang="zh-CN" dirty="0"/>
              <a:t>]</a:t>
            </a:r>
            <a:r>
              <a:rPr lang="zh-CN" altLang="en-US" dirty="0"/>
              <a:t>，每次匹配从目标字符串中提取待匹配字符串与模式串进行匹配；若匹配，则返回当前查询索引</a:t>
            </a:r>
            <a:r>
              <a:rPr lang="en-US" altLang="zh-CN" dirty="0" err="1"/>
              <a:t>i</a:t>
            </a:r>
            <a:r>
              <a:rPr lang="zh-CN" altLang="en-US" dirty="0"/>
              <a:t>；若不匹配，则查看待匹配字符串的后一位字符</a:t>
            </a:r>
            <a:r>
              <a:rPr lang="en-US" altLang="zh-CN" dirty="0"/>
              <a:t>c</a:t>
            </a:r>
            <a:r>
              <a:rPr lang="zh-CN" altLang="en-US" dirty="0"/>
              <a:t>，将其通过合适的散列函数映射成一个整数</a:t>
            </a:r>
            <a:r>
              <a:rPr lang="en-US" altLang="zh-CN" dirty="0" err="1"/>
              <a:t>idx</a:t>
            </a:r>
            <a:r>
              <a:rPr lang="zh-CN" altLang="en-US" dirty="0"/>
              <a:t>；若</a:t>
            </a:r>
            <a:r>
              <a:rPr lang="en-US" altLang="zh-CN" dirty="0"/>
              <a:t>c</a:t>
            </a:r>
            <a:r>
              <a:rPr lang="zh-CN" altLang="en-US" dirty="0"/>
              <a:t>存在于模式串</a:t>
            </a:r>
            <a:r>
              <a:rPr lang="en-US" altLang="zh-CN" dirty="0"/>
              <a:t>t</a:t>
            </a:r>
            <a:r>
              <a:rPr lang="zh-CN" altLang="en-US" dirty="0"/>
              <a:t>中，则</a:t>
            </a:r>
            <a:r>
              <a:rPr lang="en-US" altLang="zh-CN" dirty="0" err="1"/>
              <a:t>i</a:t>
            </a:r>
            <a:r>
              <a:rPr lang="en-US" altLang="zh-CN" dirty="0"/>
              <a:t>=</a:t>
            </a:r>
            <a:r>
              <a:rPr lang="en-US" altLang="zh-CN" dirty="0" err="1"/>
              <a:t>i</a:t>
            </a:r>
            <a:r>
              <a:rPr lang="en-US" altLang="zh-CN" dirty="0"/>
              <a:t>+</a:t>
            </a:r>
            <a:r>
              <a:rPr lang="zh-CN" altLang="en-US" dirty="0"/>
              <a:t>偏移表</a:t>
            </a:r>
            <a:r>
              <a:rPr lang="en-US" altLang="zh-CN" dirty="0"/>
              <a:t>[</a:t>
            </a:r>
            <a:r>
              <a:rPr lang="en-US" altLang="zh-CN" dirty="0" err="1"/>
              <a:t>idx</a:t>
            </a:r>
            <a:r>
              <a:rPr lang="en-US" altLang="zh-CN" dirty="0"/>
              <a:t>]</a:t>
            </a:r>
            <a:r>
              <a:rPr lang="zh-CN" altLang="en-US" dirty="0"/>
              <a:t>，否则</a:t>
            </a:r>
            <a:r>
              <a:rPr lang="en-US" altLang="zh-CN" dirty="0" err="1"/>
              <a:t>i</a:t>
            </a:r>
            <a:r>
              <a:rPr lang="en-US" altLang="zh-CN" dirty="0"/>
              <a:t>=</a:t>
            </a:r>
            <a:r>
              <a:rPr lang="en-US" altLang="zh-CN" dirty="0" err="1"/>
              <a:t>i+m</a:t>
            </a:r>
            <a:r>
              <a:rPr lang="zh-CN" altLang="en-US" dirty="0"/>
              <a:t>。循环以上操作，直到</a:t>
            </a:r>
            <a:r>
              <a:rPr lang="en-US" altLang="zh-CN" dirty="0" err="1"/>
              <a:t>i+m</a:t>
            </a:r>
            <a:r>
              <a:rPr lang="en-US" altLang="zh-CN" dirty="0"/>
              <a:t>&gt;n</a:t>
            </a:r>
            <a:r>
              <a:rPr lang="zh-CN" altLang="en-US" dirty="0"/>
              <a:t>，即匹配到目标串的最末尾为止。</a:t>
            </a:r>
            <a:endParaRPr lang="en-US" altLang="zh-CN" dirty="0"/>
          </a:p>
          <a:p>
            <a:pPr>
              <a:lnSpc>
                <a:spcPct val="110000"/>
              </a:lnSpc>
            </a:pPr>
            <a:r>
              <a:rPr lang="zh-CN" altLang="en-US" b="1" dirty="0"/>
              <a:t>时间复杂度</a:t>
            </a:r>
            <a:r>
              <a:rPr lang="zh-CN" altLang="en-US" dirty="0"/>
              <a:t>：最坏情况时间复杂度为</a:t>
            </a:r>
            <a:r>
              <a:rPr lang="en-US" altLang="zh-CN" dirty="0"/>
              <a:t>O(nm)</a:t>
            </a:r>
            <a:r>
              <a:rPr lang="zh-CN" altLang="en-US" dirty="0"/>
              <a:t>。但其在随机数据下表现良好，也是一种较为常用的模式匹配方法。</a:t>
            </a:r>
            <a:endParaRPr lang="en-US" altLang="zh-CN" dirty="0"/>
          </a:p>
        </p:txBody>
      </p:sp>
      <p:sp>
        <p:nvSpPr>
          <p:cNvPr id="6" name="任意多边形: 形状 5"/>
          <p:cNvSpPr/>
          <p:nvPr/>
        </p:nvSpPr>
        <p:spPr>
          <a:xfrm>
            <a:off x="6462596" y="1083906"/>
            <a:ext cx="5350919" cy="5695268"/>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lvl="0" eaLnBrk="0" fontAlgn="base" hangingPunct="0">
              <a:spcBef>
                <a:spcPct val="0"/>
              </a:spcBef>
              <a:spcAft>
                <a:spcPct val="0"/>
              </a:spcAft>
            </a:pPr>
            <a:r>
              <a:rPr lang="zh-CN" altLang="en-US" sz="1200" dirty="0">
                <a:latin typeface="微软雅黑" panose="020B0503020204020204" pitchFamily="34" charset="-122"/>
                <a:ea typeface="微软雅黑" panose="020B0503020204020204" pitchFamily="34" charset="-122"/>
              </a:rPr>
              <a:t>算法</a:t>
            </a:r>
            <a:r>
              <a:rPr lang="en-US" altLang="zh-CN" sz="1200" dirty="0">
                <a:latin typeface="微软雅黑" panose="020B0503020204020204" pitchFamily="34" charset="-122"/>
                <a:ea typeface="微软雅黑" panose="020B0503020204020204" pitchFamily="34" charset="-122"/>
              </a:rPr>
              <a:t>4-16  </a:t>
            </a:r>
            <a:r>
              <a:rPr lang="zh-CN" altLang="en-US" sz="1200" dirty="0">
                <a:latin typeface="微软雅黑" panose="020B0503020204020204" pitchFamily="34" charset="-122"/>
                <a:ea typeface="微软雅黑" panose="020B0503020204020204" pitchFamily="34" charset="-122"/>
              </a:rPr>
              <a:t>字符串模式匹配的</a:t>
            </a:r>
            <a:r>
              <a:rPr lang="en-US" altLang="zh-CN" sz="1200" dirty="0">
                <a:latin typeface="微软雅黑" panose="020B0503020204020204" pitchFamily="34" charset="-122"/>
                <a:ea typeface="微软雅黑" panose="020B0503020204020204" pitchFamily="34" charset="-122"/>
              </a:rPr>
              <a:t>Sunday</a:t>
            </a:r>
            <a:r>
              <a:rPr lang="zh-CN" altLang="en-US" sz="1200" dirty="0">
                <a:latin typeface="微软雅黑" panose="020B0503020204020204" pitchFamily="34" charset="-122"/>
                <a:ea typeface="微软雅黑" panose="020B0503020204020204" pitchFamily="34" charset="-122"/>
              </a:rPr>
              <a:t>算法</a:t>
            </a:r>
            <a:r>
              <a:rPr lang="en-US" altLang="zh-CN" sz="1200" dirty="0" err="1">
                <a:latin typeface="微软雅黑" panose="020B0503020204020204" pitchFamily="34" charset="-122"/>
                <a:ea typeface="微软雅黑" panose="020B0503020204020204" pitchFamily="34" charset="-122"/>
              </a:rPr>
              <a:t>PatternMatchSunday</a:t>
            </a:r>
            <a:r>
              <a:rPr lang="en-US" altLang="zh-CN" sz="1200" dirty="0">
                <a:latin typeface="微软雅黑" panose="020B0503020204020204" pitchFamily="34" charset="-122"/>
                <a:ea typeface="微软雅黑" panose="020B0503020204020204" pitchFamily="34" charset="-122"/>
              </a:rPr>
              <a:t> (</a:t>
            </a:r>
            <a:r>
              <a:rPr lang="en-US" altLang="zh-CN" sz="1200" dirty="0" err="1">
                <a:latin typeface="微软雅黑" panose="020B0503020204020204" pitchFamily="34" charset="-122"/>
                <a:ea typeface="微软雅黑" panose="020B0503020204020204" pitchFamily="34" charset="-122"/>
              </a:rPr>
              <a:t>s,t</a:t>
            </a:r>
            <a:r>
              <a:rPr lang="en-US" altLang="zh-CN" sz="1200" dirty="0">
                <a:latin typeface="微软雅黑" panose="020B0503020204020204" pitchFamily="34" charset="-122"/>
                <a:ea typeface="微软雅黑" panose="020B0503020204020204" pitchFamily="34" charset="-122"/>
              </a:rPr>
              <a:t>)</a:t>
            </a:r>
            <a:endParaRPr lang="en-US" altLang="zh-CN" sz="1200"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zh-CN" altLang="zh-CN" sz="1200" dirty="0">
                <a:latin typeface="微软雅黑" panose="020B0503020204020204" pitchFamily="34" charset="-122"/>
                <a:ea typeface="微软雅黑" panose="020B0503020204020204" pitchFamily="34" charset="-122"/>
              </a:rPr>
              <a:t>————————————————————</a:t>
            </a:r>
            <a:r>
              <a:rPr lang="en-US" altLang="zh-CN" sz="1200" dirty="0">
                <a:latin typeface="微软雅黑" panose="020B0503020204020204" pitchFamily="34" charset="-122"/>
                <a:ea typeface="微软雅黑" panose="020B0503020204020204" pitchFamily="34" charset="-122"/>
              </a:rPr>
              <a:t>————</a:t>
            </a:r>
            <a:endParaRPr lang="en-US" altLang="zh-CN" sz="1200"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zh-CN" altLang="en-US" sz="1200" dirty="0">
                <a:latin typeface="微软雅黑" panose="020B0503020204020204" pitchFamily="34" charset="-122"/>
                <a:ea typeface="微软雅黑" panose="020B0503020204020204" pitchFamily="34" charset="-122"/>
              </a:rPr>
              <a:t>输入：目标串</a:t>
            </a:r>
            <a:r>
              <a:rPr lang="en-US" altLang="zh-CN" sz="1200" dirty="0">
                <a:latin typeface="微软雅黑" panose="020B0503020204020204" pitchFamily="34" charset="-122"/>
                <a:ea typeface="微软雅黑" panose="020B0503020204020204" pitchFamily="34" charset="-122"/>
              </a:rPr>
              <a:t>s</a:t>
            </a:r>
            <a:r>
              <a:rPr lang="zh-CN" altLang="en-US" sz="1200" dirty="0">
                <a:latin typeface="微软雅黑" panose="020B0503020204020204" pitchFamily="34" charset="-122"/>
                <a:ea typeface="微软雅黑" panose="020B0503020204020204" pitchFamily="34" charset="-122"/>
              </a:rPr>
              <a:t>，模式串</a:t>
            </a:r>
            <a:r>
              <a:rPr lang="en-US" altLang="zh-CN" sz="1200" dirty="0">
                <a:latin typeface="微软雅黑" panose="020B0503020204020204" pitchFamily="34" charset="-122"/>
                <a:ea typeface="微软雅黑" panose="020B0503020204020204" pitchFamily="34" charset="-122"/>
              </a:rPr>
              <a:t>t</a:t>
            </a:r>
            <a:endParaRPr lang="en-US" altLang="zh-CN" sz="1200"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zh-CN" altLang="en-US" sz="1200" dirty="0">
                <a:latin typeface="微软雅黑" panose="020B0503020204020204" pitchFamily="34" charset="-122"/>
                <a:ea typeface="微软雅黑" panose="020B0503020204020204" pitchFamily="34" charset="-122"/>
              </a:rPr>
              <a:t>输出：匹配成功返回首个有效位移，匹配失败返回</a:t>
            </a:r>
            <a:r>
              <a:rPr lang="en-US" altLang="zh-CN" sz="1200" dirty="0">
                <a:latin typeface="微软雅黑" panose="020B0503020204020204" pitchFamily="34" charset="-122"/>
                <a:ea typeface="微软雅黑" panose="020B0503020204020204" pitchFamily="34" charset="-122"/>
              </a:rPr>
              <a:t>NIL</a:t>
            </a:r>
            <a:endParaRPr lang="en-US" altLang="zh-CN" sz="1200"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zh-CN" altLang="en-US" sz="1200" dirty="0">
                <a:latin typeface="微软雅黑" panose="020B0503020204020204" pitchFamily="34" charset="-122"/>
                <a:ea typeface="微软雅黑" panose="020B0503020204020204" pitchFamily="34" charset="-122"/>
              </a:rPr>
              <a:t>注意：这里</a:t>
            </a:r>
            <a:r>
              <a:rPr lang="en-US" altLang="zh-CN" sz="1200" dirty="0" err="1">
                <a:latin typeface="微软雅黑" panose="020B0503020204020204" pitchFamily="34" charset="-122"/>
                <a:ea typeface="微软雅黑" panose="020B0503020204020204" pitchFamily="34" charset="-122"/>
              </a:rPr>
              <a:t>kMaxSize</a:t>
            </a:r>
            <a:r>
              <a:rPr lang="zh-CN" altLang="en-US" sz="1200" dirty="0">
                <a:latin typeface="微软雅黑" panose="020B0503020204020204" pitchFamily="34" charset="-122"/>
                <a:ea typeface="微软雅黑" panose="020B0503020204020204" pitchFamily="34" charset="-122"/>
              </a:rPr>
              <a:t>为常数，是字符集中不同字符的数量</a:t>
            </a:r>
            <a:endParaRPr lang="zh-CN" altLang="en-US" sz="1200"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en-US" altLang="zh-CN" sz="1200" dirty="0">
                <a:latin typeface="微软雅黑" panose="020B0503020204020204" pitchFamily="34" charset="-122"/>
                <a:ea typeface="微软雅黑" panose="020B0503020204020204" pitchFamily="34" charset="-122"/>
              </a:rPr>
              <a:t>n ← </a:t>
            </a:r>
            <a:r>
              <a:rPr lang="en-US" altLang="zh-CN" sz="1200" dirty="0" err="1">
                <a:latin typeface="微软雅黑" panose="020B0503020204020204" pitchFamily="34" charset="-122"/>
                <a:ea typeface="微软雅黑" panose="020B0503020204020204" pitchFamily="34" charset="-122"/>
              </a:rPr>
              <a:t>s.length</a:t>
            </a:r>
            <a:endParaRPr lang="en-US" altLang="zh-CN" sz="1200"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en-US" altLang="zh-CN" sz="1200" dirty="0">
                <a:latin typeface="微软雅黑" panose="020B0503020204020204" pitchFamily="34" charset="-122"/>
                <a:ea typeface="微软雅黑" panose="020B0503020204020204" pitchFamily="34" charset="-122"/>
              </a:rPr>
              <a:t>m ← </a:t>
            </a:r>
            <a:r>
              <a:rPr lang="en-US" altLang="zh-CN" sz="1200" dirty="0" err="1">
                <a:latin typeface="微软雅黑" panose="020B0503020204020204" pitchFamily="34" charset="-122"/>
                <a:ea typeface="微软雅黑" panose="020B0503020204020204" pitchFamily="34" charset="-122"/>
              </a:rPr>
              <a:t>t.length</a:t>
            </a:r>
            <a:endParaRPr lang="en-US" altLang="zh-CN" sz="1200"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en-US" altLang="zh-CN" sz="1200" dirty="0">
                <a:latin typeface="微软雅黑" panose="020B0503020204020204" pitchFamily="34" charset="-122"/>
                <a:ea typeface="微软雅黑" panose="020B0503020204020204" pitchFamily="34" charset="-122"/>
              </a:rPr>
              <a:t>p ← NIL</a:t>
            </a:r>
            <a:endParaRPr lang="en-US" altLang="zh-CN" sz="1200"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en-US" altLang="zh-CN" sz="1200" dirty="0">
                <a:latin typeface="微软雅黑" panose="020B0503020204020204" pitchFamily="34" charset="-122"/>
                <a:ea typeface="微软雅黑" panose="020B0503020204020204" pitchFamily="34" charset="-122"/>
              </a:rPr>
              <a:t>for i←0 to kMaxSize-1 do</a:t>
            </a:r>
            <a:endParaRPr lang="en-US" altLang="zh-CN" sz="1200"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en-US" altLang="zh-CN" sz="1200" dirty="0">
                <a:latin typeface="微软雅黑" panose="020B0503020204020204" pitchFamily="34" charset="-122"/>
                <a:ea typeface="微软雅黑" panose="020B0503020204020204" pitchFamily="34" charset="-122"/>
              </a:rPr>
              <a:t>|  shift[</a:t>
            </a:r>
            <a:r>
              <a:rPr lang="en-US" altLang="zh-CN" sz="1200" dirty="0" err="1">
                <a:latin typeface="微软雅黑" panose="020B0503020204020204" pitchFamily="34" charset="-122"/>
                <a:ea typeface="微软雅黑" panose="020B0503020204020204" pitchFamily="34" charset="-122"/>
              </a:rPr>
              <a:t>i</a:t>
            </a:r>
            <a:r>
              <a:rPr lang="en-US" altLang="zh-CN" sz="1200" dirty="0">
                <a:latin typeface="微软雅黑" panose="020B0503020204020204" pitchFamily="34" charset="-122"/>
                <a:ea typeface="微软雅黑" panose="020B0503020204020204" pitchFamily="34" charset="-122"/>
              </a:rPr>
              <a:t>] ← m+1  //</a:t>
            </a:r>
            <a:r>
              <a:rPr lang="zh-CN" altLang="en-US" sz="1200" dirty="0">
                <a:latin typeface="微软雅黑" panose="020B0503020204020204" pitchFamily="34" charset="-122"/>
                <a:ea typeface="微软雅黑" panose="020B0503020204020204" pitchFamily="34" charset="-122"/>
              </a:rPr>
              <a:t>初始化偏移量为最大值</a:t>
            </a:r>
            <a:endParaRPr lang="zh-CN" altLang="en-US" sz="1200"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en-US" altLang="zh-CN" sz="1200" dirty="0">
                <a:latin typeface="微软雅黑" panose="020B0503020204020204" pitchFamily="34" charset="-122"/>
                <a:ea typeface="微软雅黑" panose="020B0503020204020204" pitchFamily="34" charset="-122"/>
              </a:rPr>
              <a:t>end</a:t>
            </a:r>
            <a:endParaRPr lang="en-US" altLang="zh-CN" sz="1200"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en-US" altLang="zh-CN" sz="1200" dirty="0">
                <a:latin typeface="微软雅黑" panose="020B0503020204020204" pitchFamily="34" charset="-122"/>
                <a:ea typeface="微软雅黑" panose="020B0503020204020204" pitchFamily="34" charset="-122"/>
              </a:rPr>
              <a:t>for i←0 to m-1 do</a:t>
            </a:r>
            <a:endParaRPr lang="en-US" altLang="zh-CN" sz="1200"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en-US" altLang="zh-CN" sz="1200" dirty="0">
                <a:latin typeface="微软雅黑" panose="020B0503020204020204" pitchFamily="34" charset="-122"/>
                <a:ea typeface="微软雅黑" panose="020B0503020204020204" pitchFamily="34" charset="-122"/>
              </a:rPr>
              <a:t>|  </a:t>
            </a:r>
            <a:r>
              <a:rPr lang="en-US" altLang="zh-CN" sz="1200" dirty="0" err="1">
                <a:latin typeface="微软雅黑" panose="020B0503020204020204" pitchFamily="34" charset="-122"/>
                <a:ea typeface="微软雅黑" panose="020B0503020204020204" pitchFamily="34" charset="-122"/>
              </a:rPr>
              <a:t>idx</a:t>
            </a:r>
            <a:r>
              <a:rPr lang="en-US" altLang="zh-CN" sz="1200" dirty="0">
                <a:latin typeface="微软雅黑" panose="020B0503020204020204" pitchFamily="34" charset="-122"/>
                <a:ea typeface="微软雅黑" panose="020B0503020204020204" pitchFamily="34" charset="-122"/>
              </a:rPr>
              <a:t> ← </a:t>
            </a:r>
            <a:r>
              <a:rPr lang="en-US" altLang="zh-CN" sz="1200" dirty="0" err="1">
                <a:latin typeface="微软雅黑" panose="020B0503020204020204" pitchFamily="34" charset="-122"/>
                <a:ea typeface="微软雅黑" panose="020B0503020204020204" pitchFamily="34" charset="-122"/>
              </a:rPr>
              <a:t>MapChar</a:t>
            </a:r>
            <a:r>
              <a:rPr lang="en-US" altLang="zh-CN" sz="1200" dirty="0">
                <a:latin typeface="微软雅黑" panose="020B0503020204020204" pitchFamily="34" charset="-122"/>
                <a:ea typeface="微软雅黑" panose="020B0503020204020204" pitchFamily="34" charset="-122"/>
              </a:rPr>
              <a:t>(</a:t>
            </a:r>
            <a:r>
              <a:rPr lang="en-US" altLang="zh-CN" sz="1200" dirty="0" err="1">
                <a:latin typeface="微软雅黑" panose="020B0503020204020204" pitchFamily="34" charset="-122"/>
                <a:ea typeface="微软雅黑" panose="020B0503020204020204" pitchFamily="34" charset="-122"/>
              </a:rPr>
              <a:t>t.data</a:t>
            </a:r>
            <a:r>
              <a:rPr lang="en-US" altLang="zh-CN" sz="1200" dirty="0">
                <a:latin typeface="微软雅黑" panose="020B0503020204020204" pitchFamily="34" charset="-122"/>
                <a:ea typeface="微软雅黑" panose="020B0503020204020204" pitchFamily="34" charset="-122"/>
              </a:rPr>
              <a:t>[</a:t>
            </a:r>
            <a:r>
              <a:rPr lang="en-US" altLang="zh-CN" sz="1200" dirty="0" err="1">
                <a:latin typeface="微软雅黑" panose="020B0503020204020204" pitchFamily="34" charset="-122"/>
                <a:ea typeface="微软雅黑" panose="020B0503020204020204" pitchFamily="34" charset="-122"/>
              </a:rPr>
              <a:t>i</a:t>
            </a:r>
            <a:r>
              <a:rPr lang="en-US" altLang="zh-CN" sz="1200" dirty="0">
                <a:latin typeface="微软雅黑" panose="020B0503020204020204" pitchFamily="34" charset="-122"/>
                <a:ea typeface="微软雅黑" panose="020B0503020204020204" pitchFamily="34" charset="-122"/>
              </a:rPr>
              <a:t>]) //</a:t>
            </a:r>
            <a:r>
              <a:rPr lang="zh-CN" altLang="en-US" sz="1200" dirty="0">
                <a:latin typeface="微软雅黑" panose="020B0503020204020204" pitchFamily="34" charset="-122"/>
                <a:ea typeface="微软雅黑" panose="020B0503020204020204" pitchFamily="34" charset="-122"/>
              </a:rPr>
              <a:t>用合适的散列函数将</a:t>
            </a:r>
            <a:r>
              <a:rPr lang="en-US" altLang="zh-CN" sz="1200" dirty="0">
                <a:latin typeface="微软雅黑" panose="020B0503020204020204" pitchFamily="34" charset="-122"/>
                <a:ea typeface="微软雅黑" panose="020B0503020204020204" pitchFamily="34" charset="-122"/>
              </a:rPr>
              <a:t>t</a:t>
            </a:r>
            <a:r>
              <a:rPr lang="zh-CN" altLang="en-US" sz="1200" dirty="0">
                <a:latin typeface="微软雅黑" panose="020B0503020204020204" pitchFamily="34" charset="-122"/>
                <a:ea typeface="微软雅黑" panose="020B0503020204020204" pitchFamily="34" charset="-122"/>
              </a:rPr>
              <a:t>中字符映射成</a:t>
            </a:r>
            <a:r>
              <a:rPr lang="en-US" altLang="zh-CN" sz="1200" dirty="0">
                <a:latin typeface="微软雅黑" panose="020B0503020204020204" pitchFamily="34" charset="-122"/>
                <a:ea typeface="微软雅黑" panose="020B0503020204020204" pitchFamily="34" charset="-122"/>
              </a:rPr>
              <a:t>0~kMaxSize-1</a:t>
            </a:r>
            <a:r>
              <a:rPr lang="zh-CN" altLang="en-US" sz="1200" dirty="0">
                <a:latin typeface="微软雅黑" panose="020B0503020204020204" pitchFamily="34" charset="-122"/>
                <a:ea typeface="微软雅黑" panose="020B0503020204020204" pitchFamily="34" charset="-122"/>
              </a:rPr>
              <a:t>中整数</a:t>
            </a:r>
            <a:endParaRPr lang="zh-CN" altLang="en-US" sz="1200"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en-US" altLang="zh-CN" sz="1200" dirty="0">
                <a:latin typeface="微软雅黑" panose="020B0503020204020204" pitchFamily="34" charset="-122"/>
                <a:ea typeface="微软雅黑" panose="020B0503020204020204" pitchFamily="34" charset="-122"/>
              </a:rPr>
              <a:t>|  shift[</a:t>
            </a:r>
            <a:r>
              <a:rPr lang="en-US" altLang="zh-CN" sz="1200" dirty="0" err="1">
                <a:latin typeface="微软雅黑" panose="020B0503020204020204" pitchFamily="34" charset="-122"/>
                <a:ea typeface="微软雅黑" panose="020B0503020204020204" pitchFamily="34" charset="-122"/>
              </a:rPr>
              <a:t>idx</a:t>
            </a:r>
            <a:r>
              <a:rPr lang="en-US" altLang="zh-CN" sz="1200" dirty="0">
                <a:latin typeface="微软雅黑" panose="020B0503020204020204" pitchFamily="34" charset="-122"/>
                <a:ea typeface="微软雅黑" panose="020B0503020204020204" pitchFamily="34" charset="-122"/>
              </a:rPr>
              <a:t>] ← m-</a:t>
            </a:r>
            <a:r>
              <a:rPr lang="en-US" altLang="zh-CN" sz="1200" dirty="0" err="1">
                <a:latin typeface="微软雅黑" panose="020B0503020204020204" pitchFamily="34" charset="-122"/>
                <a:ea typeface="微软雅黑" panose="020B0503020204020204" pitchFamily="34" charset="-122"/>
              </a:rPr>
              <a:t>i</a:t>
            </a:r>
            <a:r>
              <a:rPr lang="en-US" altLang="zh-CN" sz="1200" dirty="0">
                <a:latin typeface="微软雅黑" panose="020B0503020204020204" pitchFamily="34" charset="-122"/>
                <a:ea typeface="微软雅黑" panose="020B0503020204020204" pitchFamily="34" charset="-122"/>
              </a:rPr>
              <a:t>  //</a:t>
            </a:r>
            <a:r>
              <a:rPr lang="zh-CN" altLang="en-US" sz="1200" dirty="0">
                <a:latin typeface="微软雅黑" panose="020B0503020204020204" pitchFamily="34" charset="-122"/>
                <a:ea typeface="微软雅黑" panose="020B0503020204020204" pitchFamily="34" charset="-122"/>
              </a:rPr>
              <a:t>即</a:t>
            </a:r>
            <a:r>
              <a:rPr lang="en-US" altLang="zh-CN" sz="1200" dirty="0" err="1">
                <a:latin typeface="微软雅黑" panose="020B0503020204020204" pitchFamily="34" charset="-122"/>
                <a:ea typeface="微软雅黑" panose="020B0503020204020204" pitchFamily="34" charset="-122"/>
              </a:rPr>
              <a:t>t.data</a:t>
            </a:r>
            <a:r>
              <a:rPr lang="en-US" altLang="zh-CN" sz="1200" dirty="0">
                <a:latin typeface="微软雅黑" panose="020B0503020204020204" pitchFamily="34" charset="-122"/>
                <a:ea typeface="微软雅黑" panose="020B0503020204020204" pitchFamily="34" charset="-122"/>
              </a:rPr>
              <a:t>[</a:t>
            </a:r>
            <a:r>
              <a:rPr lang="en-US" altLang="zh-CN" sz="1200" dirty="0" err="1">
                <a:latin typeface="微软雅黑" panose="020B0503020204020204" pitchFamily="34" charset="-122"/>
                <a:ea typeface="微软雅黑" panose="020B0503020204020204" pitchFamily="34" charset="-122"/>
              </a:rPr>
              <a:t>i</a:t>
            </a:r>
            <a:r>
              <a:rPr lang="en-US" altLang="zh-CN" sz="1200" dirty="0">
                <a:latin typeface="微软雅黑" panose="020B0503020204020204" pitchFamily="34" charset="-122"/>
                <a:ea typeface="微软雅黑" panose="020B0503020204020204" pitchFamily="34" charset="-122"/>
              </a:rPr>
              <a:t>]</a:t>
            </a:r>
            <a:r>
              <a:rPr lang="zh-CN" altLang="en-US" sz="1200" dirty="0">
                <a:latin typeface="微软雅黑" panose="020B0503020204020204" pitchFamily="34" charset="-122"/>
                <a:ea typeface="微软雅黑" panose="020B0503020204020204" pitchFamily="34" charset="-122"/>
              </a:rPr>
              <a:t>的偏移量</a:t>
            </a:r>
            <a:endParaRPr lang="zh-CN" altLang="en-US" sz="1200"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en-US" altLang="zh-CN" sz="1200" dirty="0">
                <a:latin typeface="微软雅黑" panose="020B0503020204020204" pitchFamily="34" charset="-122"/>
                <a:ea typeface="微软雅黑" panose="020B0503020204020204" pitchFamily="34" charset="-122"/>
              </a:rPr>
              <a:t>end</a:t>
            </a:r>
            <a:endParaRPr lang="en-US" altLang="zh-CN" sz="1200"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en-US" altLang="zh-CN" sz="1200" dirty="0" err="1">
                <a:latin typeface="微软雅黑" panose="020B0503020204020204" pitchFamily="34" charset="-122"/>
                <a:ea typeface="微软雅黑" panose="020B0503020204020204" pitchFamily="34" charset="-122"/>
              </a:rPr>
              <a:t>i</a:t>
            </a:r>
            <a:r>
              <a:rPr lang="en-US" altLang="zh-CN" sz="1200" dirty="0">
                <a:latin typeface="微软雅黑" panose="020B0503020204020204" pitchFamily="34" charset="-122"/>
                <a:ea typeface="微软雅黑" panose="020B0503020204020204" pitchFamily="34" charset="-122"/>
              </a:rPr>
              <a:t> ← 0</a:t>
            </a:r>
            <a:endParaRPr lang="en-US" altLang="zh-CN" sz="1200"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en-US" altLang="zh-CN" sz="1200" dirty="0">
                <a:latin typeface="微软雅黑" panose="020B0503020204020204" pitchFamily="34" charset="-122"/>
                <a:ea typeface="微软雅黑" panose="020B0503020204020204" pitchFamily="34" charset="-122"/>
              </a:rPr>
              <a:t>while </a:t>
            </a:r>
            <a:r>
              <a:rPr lang="en-US" altLang="zh-CN" sz="1200" dirty="0" err="1">
                <a:latin typeface="微软雅黑" panose="020B0503020204020204" pitchFamily="34" charset="-122"/>
                <a:ea typeface="微软雅黑" panose="020B0503020204020204" pitchFamily="34" charset="-122"/>
              </a:rPr>
              <a:t>i</a:t>
            </a:r>
            <a:r>
              <a:rPr lang="en-US" altLang="zh-CN" sz="1200" dirty="0">
                <a:latin typeface="微软雅黑" panose="020B0503020204020204" pitchFamily="34" charset="-122"/>
                <a:ea typeface="微软雅黑" panose="020B0503020204020204" pitchFamily="34" charset="-122"/>
              </a:rPr>
              <a:t> ≤ n-m do</a:t>
            </a:r>
            <a:endParaRPr lang="en-US" altLang="zh-CN" sz="1200"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en-US" altLang="zh-CN" sz="1200" dirty="0">
                <a:latin typeface="微软雅黑" panose="020B0503020204020204" pitchFamily="34" charset="-122"/>
                <a:ea typeface="微软雅黑" panose="020B0503020204020204" pitchFamily="34" charset="-122"/>
              </a:rPr>
              <a:t>|  j ← 0</a:t>
            </a:r>
            <a:endParaRPr lang="en-US" altLang="zh-CN" sz="1200"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en-US" altLang="zh-CN" sz="1200" dirty="0">
                <a:latin typeface="微软雅黑" panose="020B0503020204020204" pitchFamily="34" charset="-122"/>
                <a:ea typeface="微软雅黑" panose="020B0503020204020204" pitchFamily="34" charset="-122"/>
              </a:rPr>
              <a:t>|  while j&lt;m</a:t>
            </a:r>
            <a:r>
              <a:rPr lang="zh-CN" altLang="en-US" sz="1200" dirty="0">
                <a:latin typeface="微软雅黑" panose="020B0503020204020204" pitchFamily="34" charset="-122"/>
                <a:ea typeface="微软雅黑" panose="020B0503020204020204" pitchFamily="34" charset="-122"/>
              </a:rPr>
              <a:t>且</a:t>
            </a:r>
            <a:r>
              <a:rPr lang="en-US" altLang="zh-CN" sz="1200" dirty="0" err="1">
                <a:latin typeface="微软雅黑" panose="020B0503020204020204" pitchFamily="34" charset="-122"/>
                <a:ea typeface="微软雅黑" panose="020B0503020204020204" pitchFamily="34" charset="-122"/>
              </a:rPr>
              <a:t>s.data</a:t>
            </a:r>
            <a:r>
              <a:rPr lang="en-US" altLang="zh-CN" sz="1200" dirty="0">
                <a:latin typeface="微软雅黑" panose="020B0503020204020204" pitchFamily="34" charset="-122"/>
                <a:ea typeface="微软雅黑" panose="020B0503020204020204" pitchFamily="34" charset="-122"/>
              </a:rPr>
              <a:t>[</a:t>
            </a:r>
            <a:r>
              <a:rPr lang="en-US" altLang="zh-CN" sz="1200" dirty="0" err="1">
                <a:latin typeface="微软雅黑" panose="020B0503020204020204" pitchFamily="34" charset="-122"/>
                <a:ea typeface="微软雅黑" panose="020B0503020204020204" pitchFamily="34" charset="-122"/>
              </a:rPr>
              <a:t>i+j</a:t>
            </a:r>
            <a:r>
              <a:rPr lang="en-US" altLang="zh-CN" sz="1200" dirty="0">
                <a:latin typeface="微软雅黑" panose="020B0503020204020204" pitchFamily="34" charset="-122"/>
                <a:ea typeface="微软雅黑" panose="020B0503020204020204" pitchFamily="34" charset="-122"/>
              </a:rPr>
              <a:t>]=</a:t>
            </a:r>
            <a:r>
              <a:rPr lang="en-US" altLang="zh-CN" sz="1200" dirty="0" err="1">
                <a:latin typeface="微软雅黑" panose="020B0503020204020204" pitchFamily="34" charset="-122"/>
                <a:ea typeface="微软雅黑" panose="020B0503020204020204" pitchFamily="34" charset="-122"/>
              </a:rPr>
              <a:t>t.data</a:t>
            </a:r>
            <a:r>
              <a:rPr lang="en-US" altLang="zh-CN" sz="1200" dirty="0">
                <a:latin typeface="微软雅黑" panose="020B0503020204020204" pitchFamily="34" charset="-122"/>
                <a:ea typeface="微软雅黑" panose="020B0503020204020204" pitchFamily="34" charset="-122"/>
              </a:rPr>
              <a:t>[j] do</a:t>
            </a:r>
            <a:endParaRPr lang="en-US" altLang="zh-CN" sz="1200"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en-US" altLang="zh-CN" sz="1200" dirty="0">
                <a:latin typeface="微软雅黑" panose="020B0503020204020204" pitchFamily="34" charset="-122"/>
                <a:ea typeface="微软雅黑" panose="020B0503020204020204" pitchFamily="34" charset="-122"/>
              </a:rPr>
              <a:t>|  |  j ← j+1</a:t>
            </a:r>
            <a:endParaRPr lang="en-US" altLang="zh-CN" sz="1200"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en-US" altLang="zh-CN" sz="1200" dirty="0">
                <a:latin typeface="微软雅黑" panose="020B0503020204020204" pitchFamily="34" charset="-122"/>
                <a:ea typeface="微软雅黑" panose="020B0503020204020204" pitchFamily="34" charset="-122"/>
              </a:rPr>
              <a:t>|  end</a:t>
            </a:r>
            <a:endParaRPr lang="en-US" altLang="zh-CN" sz="1200"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en-US" altLang="zh-CN" sz="1200" dirty="0">
                <a:latin typeface="微软雅黑" panose="020B0503020204020204" pitchFamily="34" charset="-122"/>
                <a:ea typeface="微软雅黑" panose="020B0503020204020204" pitchFamily="34" charset="-122"/>
              </a:rPr>
              <a:t>|  if j=m then //</a:t>
            </a:r>
            <a:r>
              <a:rPr lang="zh-CN" altLang="en-US" sz="1200" dirty="0">
                <a:latin typeface="微软雅黑" panose="020B0503020204020204" pitchFamily="34" charset="-122"/>
                <a:ea typeface="微软雅黑" panose="020B0503020204020204" pitchFamily="34" charset="-122"/>
              </a:rPr>
              <a:t>匹配成功</a:t>
            </a:r>
            <a:endParaRPr lang="zh-CN" altLang="en-US" sz="1200"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en-US" altLang="zh-CN" sz="1200" dirty="0">
                <a:latin typeface="微软雅黑" panose="020B0503020204020204" pitchFamily="34" charset="-122"/>
                <a:ea typeface="微软雅黑" panose="020B0503020204020204" pitchFamily="34" charset="-122"/>
              </a:rPr>
              <a:t>|  |  p ← </a:t>
            </a:r>
            <a:r>
              <a:rPr lang="en-US" altLang="zh-CN" sz="1200" dirty="0" err="1">
                <a:latin typeface="微软雅黑" panose="020B0503020204020204" pitchFamily="34" charset="-122"/>
                <a:ea typeface="微软雅黑" panose="020B0503020204020204" pitchFamily="34" charset="-122"/>
              </a:rPr>
              <a:t>i</a:t>
            </a:r>
            <a:endParaRPr lang="en-US" altLang="zh-CN" sz="1200"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en-US" altLang="zh-CN" sz="1200" dirty="0">
                <a:latin typeface="微软雅黑" panose="020B0503020204020204" pitchFamily="34" charset="-122"/>
                <a:ea typeface="微软雅黑" panose="020B0503020204020204" pitchFamily="34" charset="-122"/>
              </a:rPr>
              <a:t>|  |  break</a:t>
            </a:r>
            <a:endParaRPr lang="en-US" altLang="zh-CN" sz="1200"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en-US" altLang="zh-CN" sz="1200" dirty="0">
                <a:latin typeface="微软雅黑" panose="020B0503020204020204" pitchFamily="34" charset="-122"/>
                <a:ea typeface="微软雅黑" panose="020B0503020204020204" pitchFamily="34" charset="-122"/>
              </a:rPr>
              <a:t>|  else</a:t>
            </a:r>
            <a:endParaRPr lang="en-US" altLang="zh-CN" sz="1200"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en-US" altLang="zh-CN" sz="1200" dirty="0">
                <a:latin typeface="微软雅黑" panose="020B0503020204020204" pitchFamily="34" charset="-122"/>
                <a:ea typeface="微软雅黑" panose="020B0503020204020204" pitchFamily="34" charset="-122"/>
              </a:rPr>
              <a:t>|  |  </a:t>
            </a:r>
            <a:r>
              <a:rPr lang="en-US" altLang="zh-CN" sz="1200" dirty="0" err="1">
                <a:latin typeface="微软雅黑" panose="020B0503020204020204" pitchFamily="34" charset="-122"/>
                <a:ea typeface="微软雅黑" panose="020B0503020204020204" pitchFamily="34" charset="-122"/>
              </a:rPr>
              <a:t>idx</a:t>
            </a:r>
            <a:r>
              <a:rPr lang="en-US" altLang="zh-CN" sz="1200" dirty="0">
                <a:latin typeface="微软雅黑" panose="020B0503020204020204" pitchFamily="34" charset="-122"/>
                <a:ea typeface="微软雅黑" panose="020B0503020204020204" pitchFamily="34" charset="-122"/>
              </a:rPr>
              <a:t> ← </a:t>
            </a:r>
            <a:r>
              <a:rPr lang="en-US" altLang="zh-CN" sz="1200" dirty="0" err="1">
                <a:latin typeface="微软雅黑" panose="020B0503020204020204" pitchFamily="34" charset="-122"/>
                <a:ea typeface="微软雅黑" panose="020B0503020204020204" pitchFamily="34" charset="-122"/>
              </a:rPr>
              <a:t>MapChar</a:t>
            </a:r>
            <a:r>
              <a:rPr lang="en-US" altLang="zh-CN" sz="1200" dirty="0">
                <a:latin typeface="微软雅黑" panose="020B0503020204020204" pitchFamily="34" charset="-122"/>
                <a:ea typeface="微软雅黑" panose="020B0503020204020204" pitchFamily="34" charset="-122"/>
              </a:rPr>
              <a:t>(</a:t>
            </a:r>
            <a:r>
              <a:rPr lang="en-US" altLang="zh-CN" sz="1200" dirty="0" err="1">
                <a:latin typeface="微软雅黑" panose="020B0503020204020204" pitchFamily="34" charset="-122"/>
                <a:ea typeface="微软雅黑" panose="020B0503020204020204" pitchFamily="34" charset="-122"/>
              </a:rPr>
              <a:t>s.data</a:t>
            </a:r>
            <a:r>
              <a:rPr lang="en-US" altLang="zh-CN" sz="1200" dirty="0">
                <a:latin typeface="微软雅黑" panose="020B0503020204020204" pitchFamily="34" charset="-122"/>
                <a:ea typeface="微软雅黑" panose="020B0503020204020204" pitchFamily="34" charset="-122"/>
              </a:rPr>
              <a:t>[</a:t>
            </a:r>
            <a:r>
              <a:rPr lang="en-US" altLang="zh-CN" sz="1200" dirty="0" err="1">
                <a:latin typeface="微软雅黑" panose="020B0503020204020204" pitchFamily="34" charset="-122"/>
                <a:ea typeface="微软雅黑" panose="020B0503020204020204" pitchFamily="34" charset="-122"/>
              </a:rPr>
              <a:t>i+m</a:t>
            </a:r>
            <a:r>
              <a:rPr lang="en-US" altLang="zh-CN" sz="1200" dirty="0">
                <a:latin typeface="微软雅黑" panose="020B0503020204020204" pitchFamily="34" charset="-122"/>
                <a:ea typeface="微软雅黑" panose="020B0503020204020204" pitchFamily="34" charset="-122"/>
              </a:rPr>
              <a:t>])</a:t>
            </a:r>
            <a:endParaRPr lang="en-US" altLang="zh-CN" sz="1200"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en-US" altLang="zh-CN" sz="1200" dirty="0">
                <a:latin typeface="微软雅黑" panose="020B0503020204020204" pitchFamily="34" charset="-122"/>
                <a:ea typeface="微软雅黑" panose="020B0503020204020204" pitchFamily="34" charset="-122"/>
              </a:rPr>
              <a:t>|  |  </a:t>
            </a:r>
            <a:r>
              <a:rPr lang="en-US" altLang="zh-CN" sz="1200" dirty="0" err="1">
                <a:latin typeface="微软雅黑" panose="020B0503020204020204" pitchFamily="34" charset="-122"/>
                <a:ea typeface="微软雅黑" panose="020B0503020204020204" pitchFamily="34" charset="-122"/>
              </a:rPr>
              <a:t>i</a:t>
            </a:r>
            <a:r>
              <a:rPr lang="en-US" altLang="zh-CN" sz="1200" dirty="0">
                <a:latin typeface="微软雅黑" panose="020B0503020204020204" pitchFamily="34" charset="-122"/>
                <a:ea typeface="微软雅黑" panose="020B0503020204020204" pitchFamily="34" charset="-122"/>
              </a:rPr>
              <a:t> ← </a:t>
            </a:r>
            <a:r>
              <a:rPr lang="en-US" altLang="zh-CN" sz="1200" dirty="0" err="1">
                <a:latin typeface="微软雅黑" panose="020B0503020204020204" pitchFamily="34" charset="-122"/>
                <a:ea typeface="微软雅黑" panose="020B0503020204020204" pitchFamily="34" charset="-122"/>
              </a:rPr>
              <a:t>i+shift</a:t>
            </a:r>
            <a:r>
              <a:rPr lang="en-US" altLang="zh-CN" sz="1200" dirty="0">
                <a:latin typeface="微软雅黑" panose="020B0503020204020204" pitchFamily="34" charset="-122"/>
                <a:ea typeface="微软雅黑" panose="020B0503020204020204" pitchFamily="34" charset="-122"/>
              </a:rPr>
              <a:t>[</a:t>
            </a:r>
            <a:r>
              <a:rPr lang="en-US" altLang="zh-CN" sz="1200" dirty="0" err="1">
                <a:latin typeface="微软雅黑" panose="020B0503020204020204" pitchFamily="34" charset="-122"/>
                <a:ea typeface="微软雅黑" panose="020B0503020204020204" pitchFamily="34" charset="-122"/>
              </a:rPr>
              <a:t>idx</a:t>
            </a:r>
            <a:r>
              <a:rPr lang="en-US" altLang="zh-CN" sz="1200" dirty="0">
                <a:latin typeface="微软雅黑" panose="020B0503020204020204" pitchFamily="34" charset="-122"/>
                <a:ea typeface="微软雅黑" panose="020B0503020204020204" pitchFamily="34" charset="-122"/>
              </a:rPr>
              <a:t>]</a:t>
            </a:r>
            <a:endParaRPr lang="en-US" altLang="zh-CN" sz="1200"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en-US" altLang="zh-CN" sz="1200" dirty="0">
                <a:latin typeface="微软雅黑" panose="020B0503020204020204" pitchFamily="34" charset="-122"/>
                <a:ea typeface="微软雅黑" panose="020B0503020204020204" pitchFamily="34" charset="-122"/>
              </a:rPr>
              <a:t>|  end</a:t>
            </a:r>
            <a:endParaRPr lang="en-US" altLang="zh-CN" sz="1200"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en-US" altLang="zh-CN" sz="1200" dirty="0">
                <a:latin typeface="微软雅黑" panose="020B0503020204020204" pitchFamily="34" charset="-122"/>
                <a:ea typeface="微软雅黑" panose="020B0503020204020204" pitchFamily="34" charset="-122"/>
              </a:rPr>
              <a:t>end</a:t>
            </a:r>
            <a:endParaRPr lang="en-US" altLang="zh-CN" sz="1200"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en-US" altLang="zh-CN" sz="1200" dirty="0">
                <a:latin typeface="微软雅黑" panose="020B0503020204020204" pitchFamily="34" charset="-122"/>
                <a:ea typeface="微软雅黑" panose="020B0503020204020204" pitchFamily="34" charset="-122"/>
              </a:rPr>
              <a:t>return p</a:t>
            </a:r>
            <a:endParaRPr lang="en-US" altLang="zh-CN" sz="1200" dirty="0">
              <a:latin typeface="微软雅黑" panose="020B0503020204020204" pitchFamily="34" charset="-122"/>
              <a:ea typeface="微软雅黑" panose="020B0503020204020204" pitchFamily="34" charset="-122"/>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2800" dirty="0"/>
              <a:t>4.5  </a:t>
            </a:r>
            <a:r>
              <a:rPr lang="zh-CN" altLang="en-US" sz="2800" dirty="0"/>
              <a:t>拓展延伸</a:t>
            </a:r>
            <a:r>
              <a:rPr lang="en-US" altLang="zh-CN" sz="2800" dirty="0"/>
              <a:t>*</a:t>
            </a:r>
            <a:endParaRPr lang="zh-CN" altLang="en-US" sz="2800" dirty="0"/>
          </a:p>
        </p:txBody>
      </p:sp>
      <p:sp>
        <p:nvSpPr>
          <p:cNvPr id="3" name="副标题 2"/>
          <p:cNvSpPr>
            <a:spLocks noGrp="1"/>
          </p:cNvSpPr>
          <p:nvPr>
            <p:ph type="subTitle" idx="1"/>
          </p:nvPr>
        </p:nvSpPr>
        <p:spPr/>
        <p:txBody>
          <a:bodyPr/>
          <a:lstStyle/>
          <a:p>
            <a:r>
              <a:rPr lang="en-US" altLang="zh-CN" dirty="0"/>
              <a:t>4.5  </a:t>
            </a:r>
            <a:r>
              <a:rPr lang="zh-CN" altLang="en-US" dirty="0"/>
              <a:t>拓展延伸</a:t>
            </a:r>
            <a:endParaRPr lang="zh-CN" altLang="en-US" dirty="0"/>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endParaRPr lang="zh-CN" altLang="en-US" dirty="0"/>
          </a:p>
        </p:txBody>
      </p:sp>
      <p:sp>
        <p:nvSpPr>
          <p:cNvPr id="5" name="内容占位符 4"/>
          <p:cNvSpPr>
            <a:spLocks noGrp="1"/>
          </p:cNvSpPr>
          <p:nvPr>
            <p:ph idx="11"/>
          </p:nvPr>
        </p:nvSpPr>
        <p:spPr>
          <a:xfrm>
            <a:off x="584225" y="1908296"/>
            <a:ext cx="11055325" cy="4384756"/>
          </a:xfrm>
        </p:spPr>
        <p:txBody>
          <a:bodyPr>
            <a:normAutofit/>
          </a:bodyPr>
          <a:lstStyle/>
          <a:p>
            <a:pPr>
              <a:lnSpc>
                <a:spcPct val="110000"/>
              </a:lnSpc>
            </a:pPr>
            <a:r>
              <a:rPr lang="zh-CN" altLang="en-US" sz="2400" b="1" dirty="0"/>
              <a:t>概念</a:t>
            </a:r>
            <a:r>
              <a:rPr lang="zh-CN" altLang="en-US" sz="2400" dirty="0"/>
              <a:t>：正则表达式是对字符串的一种形式化描述方式，它通过组合一些具有特殊含义的字符，来实现对特定模式的字符串的描述。可以用来检索满足一定格式的字符串。</a:t>
            </a:r>
            <a:endParaRPr lang="en-US" altLang="zh-CN" sz="2400" dirty="0"/>
          </a:p>
          <a:p>
            <a:pPr>
              <a:lnSpc>
                <a:spcPct val="110000"/>
              </a:lnSpc>
            </a:pPr>
            <a:r>
              <a:rPr lang="zh-CN" altLang="en-US" sz="2400" b="1" dirty="0"/>
              <a:t>结构</a:t>
            </a:r>
            <a:r>
              <a:rPr lang="zh-CN" altLang="en-US" sz="2400" dirty="0"/>
              <a:t>：正则表达式由普通字符和元字符组成，普通字符包括了英文字母和数字等非元字符的字符，而元字符则具有特殊的含义。</a:t>
            </a:r>
            <a:endParaRPr lang="en-US" altLang="zh-CN" sz="2400" dirty="0"/>
          </a:p>
          <a:p>
            <a:pPr>
              <a:lnSpc>
                <a:spcPct val="110000"/>
              </a:lnSpc>
            </a:pPr>
            <a:r>
              <a:rPr lang="zh-CN" altLang="en-US" sz="2400" dirty="0"/>
              <a:t>例：元字符“*”表示匹配前面的表达式任意次，“</a:t>
            </a:r>
            <a:r>
              <a:rPr lang="en-US" altLang="zh-CN" sz="2400" dirty="0"/>
              <a:t>ab*”</a:t>
            </a:r>
            <a:r>
              <a:rPr lang="zh-CN" altLang="en-US" sz="2400" dirty="0"/>
              <a:t>可匹配“</a:t>
            </a:r>
            <a:r>
              <a:rPr lang="en-US" altLang="zh-CN" sz="2400" dirty="0" err="1"/>
              <a:t>a”,“ab</a:t>
            </a:r>
            <a:r>
              <a:rPr lang="en-US" altLang="zh-CN" sz="2400" dirty="0"/>
              <a:t>”</a:t>
            </a:r>
            <a:r>
              <a:rPr lang="zh-CN" altLang="en-US" sz="2400" dirty="0"/>
              <a:t>，“</a:t>
            </a:r>
            <a:r>
              <a:rPr lang="en-US" altLang="zh-CN" sz="2400" dirty="0"/>
              <a:t>abb”</a:t>
            </a:r>
            <a:r>
              <a:rPr lang="zh-CN" altLang="en-US" sz="2400" dirty="0"/>
              <a:t>等</a:t>
            </a:r>
            <a:endParaRPr lang="en-US" altLang="zh-CN" sz="2400" dirty="0"/>
          </a:p>
          <a:p>
            <a:pPr>
              <a:lnSpc>
                <a:spcPct val="110000"/>
              </a:lnSpc>
            </a:pPr>
            <a:r>
              <a:rPr lang="zh-CN" altLang="en-US" sz="2400" b="1" dirty="0"/>
              <a:t>实现</a:t>
            </a:r>
            <a:r>
              <a:rPr lang="zh-CN" altLang="en-US" sz="2400" dirty="0"/>
              <a:t>：对正则表达式建立有穷自动机，让此自动机仅接收满足规则的字符串，再让需要匹配的字符串在自动机上运行即可。</a:t>
            </a:r>
            <a:endParaRPr lang="en-US" altLang="zh-CN" sz="2400" dirty="0"/>
          </a:p>
        </p:txBody>
      </p:sp>
      <p:sp>
        <p:nvSpPr>
          <p:cNvPr id="6" name="标题 1"/>
          <p:cNvSpPr txBox="1"/>
          <p:nvPr/>
        </p:nvSpPr>
        <p:spPr>
          <a:xfrm>
            <a:off x="838200" y="1277307"/>
            <a:ext cx="10515600" cy="518958"/>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2600" b="1" kern="1200">
                <a:solidFill>
                  <a:schemeClr val="tx1"/>
                </a:solidFill>
                <a:latin typeface="华文中宋" panose="02010600040101010101" pitchFamily="2" charset="-122"/>
                <a:ea typeface="华文中宋" panose="02010600040101010101" pitchFamily="2" charset="-122"/>
                <a:cs typeface="+mj-cs"/>
              </a:defRPr>
            </a:lvl1pPr>
          </a:lstStyle>
          <a:p>
            <a:r>
              <a:rPr lang="zh-CN" altLang="en-US" sz="2400" dirty="0"/>
              <a:t>正则表达式</a:t>
            </a:r>
            <a:endParaRPr lang="zh-CN" altLang="en-US" sz="2400" dirty="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2400" dirty="0"/>
              <a:t>带有通配符的字符串匹配</a:t>
            </a:r>
            <a:endParaRPr lang="zh-CN" altLang="en-US" sz="2400" dirty="0"/>
          </a:p>
        </p:txBody>
      </p:sp>
      <p:sp>
        <p:nvSpPr>
          <p:cNvPr id="3" name="副标题 2"/>
          <p:cNvSpPr>
            <a:spLocks noGrp="1"/>
          </p:cNvSpPr>
          <p:nvPr>
            <p:ph type="subTitle" idx="1"/>
          </p:nvPr>
        </p:nvSpPr>
        <p:spPr/>
        <p:txBody>
          <a:bodyPr/>
          <a:lstStyle/>
          <a:p>
            <a:r>
              <a:rPr lang="en-US" altLang="zh-CN" dirty="0"/>
              <a:t>4.5  </a:t>
            </a:r>
            <a:r>
              <a:rPr lang="zh-CN" altLang="en-US" dirty="0"/>
              <a:t>拓展延伸</a:t>
            </a:r>
            <a:endParaRPr lang="zh-CN" altLang="en-US" dirty="0"/>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endParaRPr lang="zh-CN" altLang="en-US" dirty="0"/>
          </a:p>
        </p:txBody>
      </p:sp>
      <p:sp>
        <p:nvSpPr>
          <p:cNvPr id="5" name="内容占位符 4"/>
          <p:cNvSpPr>
            <a:spLocks noGrp="1"/>
          </p:cNvSpPr>
          <p:nvPr>
            <p:ph idx="11"/>
          </p:nvPr>
        </p:nvSpPr>
        <p:spPr>
          <a:xfrm>
            <a:off x="584225" y="1276350"/>
            <a:ext cx="11055325" cy="5098073"/>
          </a:xfrm>
        </p:spPr>
        <p:txBody>
          <a:bodyPr>
            <a:normAutofit/>
          </a:bodyPr>
          <a:lstStyle/>
          <a:p>
            <a:pPr>
              <a:lnSpc>
                <a:spcPct val="110000"/>
              </a:lnSpc>
            </a:pPr>
            <a:r>
              <a:rPr lang="zh-CN" altLang="en-US" sz="2400" b="1" dirty="0"/>
              <a:t>概念</a:t>
            </a:r>
            <a:r>
              <a:rPr lang="zh-CN" altLang="en-US" sz="2400" dirty="0"/>
              <a:t>：通配符是一种特殊语句，主要有星号</a:t>
            </a:r>
            <a:r>
              <a:rPr lang="en-US" altLang="zh-CN" sz="2400" dirty="0"/>
              <a:t>(*)</a:t>
            </a:r>
            <a:r>
              <a:rPr lang="zh-CN" altLang="en-US" sz="2400" dirty="0"/>
              <a:t>和问号</a:t>
            </a:r>
            <a:r>
              <a:rPr lang="en-US" altLang="zh-CN" sz="2400" dirty="0"/>
              <a:t>(?)</a:t>
            </a:r>
            <a:r>
              <a:rPr lang="zh-CN" altLang="en-US" sz="2400" dirty="0"/>
              <a:t>，用来模糊搜索。带有通配符的字符串是一种带有星号和问号的字符串，主要用于字符串的模糊匹配。其中，</a:t>
            </a:r>
            <a:r>
              <a:rPr lang="en-US" altLang="zh-CN" sz="2400" dirty="0"/>
              <a:t>'*'</a:t>
            </a:r>
            <a:r>
              <a:rPr lang="zh-CN" altLang="en-US" sz="2400" dirty="0"/>
              <a:t>可以匹配</a:t>
            </a:r>
            <a:r>
              <a:rPr lang="en-US" altLang="zh-CN" sz="2400" dirty="0"/>
              <a:t>0</a:t>
            </a:r>
            <a:r>
              <a:rPr lang="zh-CN" altLang="en-US" sz="2400" dirty="0"/>
              <a:t>个或多个连续的任意字符，</a:t>
            </a:r>
            <a:r>
              <a:rPr lang="en-US" altLang="zh-CN" sz="2400" dirty="0"/>
              <a:t>'?'</a:t>
            </a:r>
            <a:r>
              <a:rPr lang="zh-CN" altLang="en-US" sz="2400" dirty="0"/>
              <a:t>可以匹配</a:t>
            </a:r>
            <a:r>
              <a:rPr lang="en-US" altLang="zh-CN" sz="2400" dirty="0"/>
              <a:t>1</a:t>
            </a:r>
            <a:r>
              <a:rPr lang="zh-CN" altLang="en-US" sz="2400" dirty="0"/>
              <a:t>个任意字符。</a:t>
            </a:r>
            <a:endParaRPr lang="en-US" altLang="zh-CN" sz="2400" dirty="0"/>
          </a:p>
          <a:p>
            <a:pPr>
              <a:lnSpc>
                <a:spcPct val="110000"/>
              </a:lnSpc>
            </a:pPr>
            <a:r>
              <a:rPr lang="zh-CN" altLang="en-US" sz="2400" dirty="0"/>
              <a:t>        例：模式串</a:t>
            </a:r>
            <a:r>
              <a:rPr lang="en-US" altLang="zh-CN" sz="2400" dirty="0"/>
              <a:t>t</a:t>
            </a:r>
            <a:r>
              <a:rPr lang="zh-CN" altLang="en-US" sz="2400" dirty="0"/>
              <a:t>为</a:t>
            </a:r>
            <a:r>
              <a:rPr lang="en-US" altLang="zh-CN" sz="2400" dirty="0"/>
              <a:t>"a*</a:t>
            </a:r>
            <a:r>
              <a:rPr lang="en-US" altLang="zh-CN" sz="2400" dirty="0" err="1"/>
              <a:t>b?c</a:t>
            </a:r>
            <a:r>
              <a:rPr lang="en-US" altLang="zh-CN" sz="2400" dirty="0"/>
              <a:t>"</a:t>
            </a:r>
            <a:r>
              <a:rPr lang="zh-CN" altLang="en-US" sz="2400" dirty="0"/>
              <a:t>，字符串</a:t>
            </a:r>
            <a:r>
              <a:rPr lang="en-US" altLang="zh-CN" sz="2400" dirty="0"/>
              <a:t>"</a:t>
            </a:r>
            <a:r>
              <a:rPr lang="en-US" altLang="zh-CN" sz="2400" dirty="0" err="1"/>
              <a:t>axyzbdc</a:t>
            </a:r>
            <a:r>
              <a:rPr lang="en-US" altLang="zh-CN" sz="2400" dirty="0"/>
              <a:t>"</a:t>
            </a:r>
            <a:r>
              <a:rPr lang="zh-CN" altLang="en-US" sz="2400" dirty="0"/>
              <a:t>、</a:t>
            </a:r>
            <a:r>
              <a:rPr lang="en-US" altLang="zh-CN" sz="2400" dirty="0"/>
              <a:t>"</a:t>
            </a:r>
            <a:r>
              <a:rPr lang="en-US" altLang="zh-CN" sz="2400" dirty="0" err="1"/>
              <a:t>abvc</a:t>
            </a:r>
            <a:r>
              <a:rPr lang="en-US" altLang="zh-CN" sz="2400" dirty="0"/>
              <a:t>"</a:t>
            </a:r>
            <a:r>
              <a:rPr lang="zh-CN" altLang="en-US" sz="2400" dirty="0"/>
              <a:t>均能够匹配模式串</a:t>
            </a:r>
            <a:r>
              <a:rPr lang="en-US" altLang="zh-CN" sz="2400" dirty="0"/>
              <a:t>t</a:t>
            </a:r>
            <a:r>
              <a:rPr lang="zh-CN" altLang="en-US" sz="2400" dirty="0"/>
              <a:t>。</a:t>
            </a:r>
            <a:endParaRPr lang="en-US" altLang="zh-CN" sz="2400" dirty="0"/>
          </a:p>
          <a:p>
            <a:pPr>
              <a:lnSpc>
                <a:spcPct val="110000"/>
              </a:lnSpc>
            </a:pPr>
            <a:endParaRPr lang="en-US" altLang="zh-CN" sz="2400" dirty="0"/>
          </a:p>
          <a:p>
            <a:pPr>
              <a:lnSpc>
                <a:spcPct val="110000"/>
              </a:lnSpc>
            </a:pPr>
            <a:r>
              <a:rPr lang="zh-CN" altLang="en-US" sz="2400" b="1" dirty="0"/>
              <a:t>注意</a:t>
            </a:r>
            <a:r>
              <a:rPr lang="zh-CN" altLang="en-US" sz="2400" dirty="0"/>
              <a:t>：带有通配符的字符串匹配定义与</a:t>
            </a:r>
            <a:r>
              <a:rPr lang="en-US" altLang="zh-CN" sz="2400" dirty="0"/>
              <a:t>4.4</a:t>
            </a:r>
            <a:r>
              <a:rPr lang="zh-CN" altLang="en-US" sz="2400" dirty="0"/>
              <a:t>节中提到的字符串模式匹配不同，其定义为判断目标串</a:t>
            </a:r>
            <a:r>
              <a:rPr lang="en-US" altLang="zh-CN" sz="2400" dirty="0"/>
              <a:t>s</a:t>
            </a:r>
            <a:r>
              <a:rPr lang="zh-CN" altLang="en-US" sz="2400" dirty="0"/>
              <a:t>和模式串</a:t>
            </a:r>
            <a:r>
              <a:rPr lang="en-US" altLang="zh-CN" sz="2400" dirty="0"/>
              <a:t>t</a:t>
            </a:r>
            <a:r>
              <a:rPr lang="zh-CN" altLang="en-US" sz="2400" dirty="0"/>
              <a:t>是否可以完全匹配，而非子串匹配。</a:t>
            </a:r>
            <a:endParaRPr lang="en-US" altLang="zh-CN" sz="2400" dirty="0"/>
          </a:p>
          <a:p>
            <a:pPr>
              <a:lnSpc>
                <a:spcPct val="110000"/>
              </a:lnSpc>
            </a:pPr>
            <a:r>
              <a:rPr lang="zh-CN" altLang="en-US" sz="2400" dirty="0"/>
              <a:t>例如，模式串</a:t>
            </a:r>
            <a:r>
              <a:rPr lang="en-US" altLang="zh-CN" sz="2400" dirty="0"/>
              <a:t>t</a:t>
            </a:r>
            <a:r>
              <a:rPr lang="zh-CN" altLang="en-US" sz="2400" dirty="0"/>
              <a:t>可以和目标串</a:t>
            </a:r>
            <a:r>
              <a:rPr lang="en-US" altLang="zh-CN" sz="2400" dirty="0"/>
              <a:t>s</a:t>
            </a:r>
            <a:r>
              <a:rPr lang="zh-CN" altLang="en-US" sz="2400" dirty="0"/>
              <a:t>的子串匹配，但不能与目标串</a:t>
            </a:r>
            <a:r>
              <a:rPr lang="en-US" altLang="zh-CN" sz="2400" dirty="0"/>
              <a:t>s</a:t>
            </a:r>
            <a:r>
              <a:rPr lang="zh-CN" altLang="en-US" sz="2400" dirty="0"/>
              <a:t>完全匹配，则认为模式串</a:t>
            </a:r>
            <a:r>
              <a:rPr lang="en-US" altLang="zh-CN" sz="2400" dirty="0"/>
              <a:t>t</a:t>
            </a:r>
            <a:r>
              <a:rPr lang="zh-CN" altLang="en-US" sz="2400" dirty="0"/>
              <a:t>与目标串</a:t>
            </a:r>
            <a:r>
              <a:rPr lang="en-US" altLang="zh-CN" sz="2400" dirty="0"/>
              <a:t>s</a:t>
            </a:r>
            <a:r>
              <a:rPr lang="zh-CN" altLang="en-US" sz="2400" dirty="0"/>
              <a:t>失配。</a:t>
            </a:r>
            <a:endParaRPr lang="en-US" altLang="zh-CN" sz="2400" dirty="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2400" dirty="0"/>
              <a:t>带有通配符的字符串匹配</a:t>
            </a:r>
            <a:endParaRPr lang="zh-CN" altLang="en-US" sz="2400" dirty="0"/>
          </a:p>
        </p:txBody>
      </p:sp>
      <p:sp>
        <p:nvSpPr>
          <p:cNvPr id="3" name="副标题 2"/>
          <p:cNvSpPr>
            <a:spLocks noGrp="1"/>
          </p:cNvSpPr>
          <p:nvPr>
            <p:ph type="subTitle" idx="1"/>
          </p:nvPr>
        </p:nvSpPr>
        <p:spPr/>
        <p:txBody>
          <a:bodyPr/>
          <a:lstStyle/>
          <a:p>
            <a:r>
              <a:rPr lang="en-US" altLang="zh-CN" dirty="0"/>
              <a:t>4.5  </a:t>
            </a:r>
            <a:r>
              <a:rPr lang="zh-CN" altLang="en-US" dirty="0"/>
              <a:t>拓展延伸</a:t>
            </a:r>
            <a:endParaRPr lang="zh-CN" altLang="en-US" dirty="0"/>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endParaRPr lang="zh-CN" altLang="en-US" dirty="0"/>
          </a:p>
        </p:txBody>
      </p:sp>
      <p:sp>
        <p:nvSpPr>
          <p:cNvPr id="5" name="内容占位符 4"/>
          <p:cNvSpPr>
            <a:spLocks noGrp="1"/>
          </p:cNvSpPr>
          <p:nvPr>
            <p:ph idx="11"/>
          </p:nvPr>
        </p:nvSpPr>
        <p:spPr>
          <a:xfrm>
            <a:off x="584225" y="1276350"/>
            <a:ext cx="11055325" cy="5098073"/>
          </a:xfrm>
        </p:spPr>
        <p:txBody>
          <a:bodyPr>
            <a:normAutofit/>
          </a:bodyPr>
          <a:lstStyle/>
          <a:p>
            <a:pPr>
              <a:lnSpc>
                <a:spcPct val="110000"/>
              </a:lnSpc>
            </a:pPr>
            <a:r>
              <a:rPr lang="zh-CN" altLang="en-US" sz="2400" b="1" dirty="0"/>
              <a:t>一种递归算法</a:t>
            </a:r>
            <a:r>
              <a:rPr lang="zh-CN" altLang="en-US" sz="2400" dirty="0"/>
              <a:t>：</a:t>
            </a:r>
            <a:endParaRPr lang="zh-CN" altLang="en-US" sz="2400" dirty="0"/>
          </a:p>
          <a:p>
            <a:pPr>
              <a:lnSpc>
                <a:spcPct val="110000"/>
              </a:lnSpc>
            </a:pPr>
            <a:r>
              <a:rPr lang="en-US" altLang="zh-CN" dirty="0"/>
              <a:t>1. s</a:t>
            </a:r>
            <a:r>
              <a:rPr lang="zh-CN" altLang="en-US" dirty="0"/>
              <a:t>或者</a:t>
            </a:r>
            <a:r>
              <a:rPr lang="en-US" altLang="zh-CN" dirty="0"/>
              <a:t>t</a:t>
            </a:r>
            <a:r>
              <a:rPr lang="zh-CN" altLang="en-US" dirty="0"/>
              <a:t>其中一个已经到末尾了，那么如果</a:t>
            </a:r>
            <a:r>
              <a:rPr lang="en-US" altLang="zh-CN" dirty="0"/>
              <a:t>t</a:t>
            </a:r>
            <a:r>
              <a:rPr lang="zh-CN" altLang="en-US" dirty="0"/>
              <a:t>的剩余字符都是</a:t>
            </a:r>
            <a:r>
              <a:rPr lang="en-US" altLang="zh-CN" dirty="0"/>
              <a:t>'*'</a:t>
            </a:r>
            <a:r>
              <a:rPr lang="zh-CN" altLang="en-US" dirty="0"/>
              <a:t>，返回匹配，否则返回不匹配；</a:t>
            </a:r>
            <a:endParaRPr lang="zh-CN" altLang="en-US" dirty="0"/>
          </a:p>
          <a:p>
            <a:pPr>
              <a:lnSpc>
                <a:spcPct val="110000"/>
              </a:lnSpc>
            </a:pPr>
            <a:r>
              <a:rPr lang="en-US" altLang="zh-CN" dirty="0"/>
              <a:t>2. </a:t>
            </a:r>
            <a:r>
              <a:rPr lang="zh-CN" altLang="en-US" dirty="0"/>
              <a:t>如果</a:t>
            </a:r>
            <a:r>
              <a:rPr lang="en-US" altLang="zh-CN" dirty="0"/>
              <a:t>s</a:t>
            </a:r>
            <a:r>
              <a:rPr lang="zh-CN" altLang="en-US" dirty="0"/>
              <a:t>的当前字符和</a:t>
            </a:r>
            <a:r>
              <a:rPr lang="en-US" altLang="zh-CN" dirty="0"/>
              <a:t>t</a:t>
            </a:r>
            <a:r>
              <a:rPr lang="zh-CN" altLang="en-US" dirty="0"/>
              <a:t>的当前字符相等，继续向后移动；</a:t>
            </a:r>
            <a:endParaRPr lang="zh-CN" altLang="en-US" dirty="0"/>
          </a:p>
          <a:p>
            <a:pPr>
              <a:lnSpc>
                <a:spcPct val="110000"/>
              </a:lnSpc>
            </a:pPr>
            <a:r>
              <a:rPr lang="en-US" altLang="zh-CN" dirty="0"/>
              <a:t>3. </a:t>
            </a:r>
            <a:r>
              <a:rPr lang="zh-CN" altLang="en-US" dirty="0"/>
              <a:t>当</a:t>
            </a:r>
            <a:r>
              <a:rPr lang="en-US" altLang="zh-CN" dirty="0"/>
              <a:t>s</a:t>
            </a:r>
            <a:r>
              <a:rPr lang="zh-CN" altLang="en-US" dirty="0"/>
              <a:t>的当前字符和</a:t>
            </a:r>
            <a:r>
              <a:rPr lang="en-US" altLang="zh-CN" dirty="0"/>
              <a:t>t</a:t>
            </a:r>
            <a:r>
              <a:rPr lang="zh-CN" altLang="en-US" dirty="0"/>
              <a:t>的当前字符不相等，分为三种情况：</a:t>
            </a:r>
            <a:endParaRPr lang="zh-CN" altLang="en-US" dirty="0"/>
          </a:p>
          <a:p>
            <a:pPr>
              <a:lnSpc>
                <a:spcPct val="110000"/>
              </a:lnSpc>
            </a:pPr>
            <a:r>
              <a:rPr lang="en-US" altLang="zh-CN" dirty="0"/>
              <a:t>(1) t</a:t>
            </a:r>
            <a:r>
              <a:rPr lang="zh-CN" altLang="en-US" dirty="0"/>
              <a:t>的当前字符不是</a:t>
            </a:r>
            <a:r>
              <a:rPr lang="en-US" altLang="zh-CN" dirty="0"/>
              <a:t>'*'</a:t>
            </a:r>
            <a:r>
              <a:rPr lang="zh-CN" altLang="en-US" dirty="0"/>
              <a:t>或</a:t>
            </a:r>
            <a:r>
              <a:rPr lang="en-US" altLang="zh-CN" dirty="0"/>
              <a:t>'?'</a:t>
            </a:r>
            <a:r>
              <a:rPr lang="zh-CN" altLang="en-US" dirty="0"/>
              <a:t>，返回不匹配；</a:t>
            </a:r>
            <a:endParaRPr lang="zh-CN" altLang="en-US" dirty="0"/>
          </a:p>
          <a:p>
            <a:pPr>
              <a:lnSpc>
                <a:spcPct val="110000"/>
              </a:lnSpc>
            </a:pPr>
            <a:r>
              <a:rPr lang="en-US" altLang="zh-CN" dirty="0"/>
              <a:t>(2) </a:t>
            </a:r>
            <a:r>
              <a:rPr lang="zh-CN" altLang="en-US" dirty="0"/>
              <a:t>若</a:t>
            </a:r>
            <a:r>
              <a:rPr lang="en-US" altLang="zh-CN" dirty="0"/>
              <a:t>t</a:t>
            </a:r>
            <a:r>
              <a:rPr lang="zh-CN" altLang="en-US" dirty="0"/>
              <a:t>的当前字符是</a:t>
            </a:r>
            <a:r>
              <a:rPr lang="en-US" altLang="zh-CN" dirty="0"/>
              <a:t>'?'</a:t>
            </a:r>
            <a:r>
              <a:rPr lang="zh-CN" altLang="en-US" dirty="0"/>
              <a:t>，继续向后移动；</a:t>
            </a:r>
            <a:endParaRPr lang="zh-CN" altLang="en-US" dirty="0"/>
          </a:p>
          <a:p>
            <a:pPr>
              <a:lnSpc>
                <a:spcPct val="110000"/>
              </a:lnSpc>
            </a:pPr>
            <a:r>
              <a:rPr lang="en-US" altLang="zh-CN" dirty="0"/>
              <a:t>(3) t</a:t>
            </a:r>
            <a:r>
              <a:rPr lang="zh-CN" altLang="en-US" dirty="0"/>
              <a:t>的当前字符是</a:t>
            </a:r>
            <a:r>
              <a:rPr lang="en-US" altLang="zh-CN" dirty="0"/>
              <a:t>'*'</a:t>
            </a:r>
            <a:r>
              <a:rPr lang="zh-CN" altLang="en-US" dirty="0"/>
              <a:t>，那么可跳过</a:t>
            </a:r>
            <a:r>
              <a:rPr lang="en-US" altLang="zh-CN" dirty="0"/>
              <a:t>s</a:t>
            </a:r>
            <a:r>
              <a:rPr lang="zh-CN" altLang="en-US" dirty="0"/>
              <a:t>的</a:t>
            </a:r>
            <a:r>
              <a:rPr lang="en-US" altLang="zh-CN" dirty="0"/>
              <a:t>0</a:t>
            </a:r>
            <a:r>
              <a:rPr lang="zh-CN" altLang="en-US" dirty="0"/>
              <a:t>到多个字符，再递归判断是否匹配</a:t>
            </a:r>
            <a:endParaRPr lang="en-US" altLang="zh-CN" dirty="0"/>
          </a:p>
          <a:p>
            <a:pPr>
              <a:lnSpc>
                <a:spcPct val="110000"/>
              </a:lnSpc>
            </a:pPr>
            <a:endParaRPr lang="zh-CN" altLang="en-US" dirty="0"/>
          </a:p>
          <a:p>
            <a:pPr>
              <a:lnSpc>
                <a:spcPct val="110000"/>
              </a:lnSpc>
            </a:pPr>
            <a:r>
              <a:rPr lang="zh-CN" altLang="en-US" sz="2400" b="1" dirty="0"/>
              <a:t>时间复杂度</a:t>
            </a:r>
            <a:r>
              <a:rPr lang="zh-CN" altLang="en-US" sz="2400" dirty="0"/>
              <a:t>：由于对每次递归判断过程，目标串</a:t>
            </a:r>
            <a:r>
              <a:rPr lang="en-US" altLang="zh-CN" sz="2400" dirty="0"/>
              <a:t>s</a:t>
            </a:r>
            <a:r>
              <a:rPr lang="zh-CN" altLang="en-US" sz="2400" dirty="0"/>
              <a:t>和模式串</a:t>
            </a:r>
            <a:r>
              <a:rPr lang="en-US" altLang="zh-CN" sz="2400" dirty="0"/>
              <a:t>t</a:t>
            </a:r>
            <a:r>
              <a:rPr lang="zh-CN" altLang="en-US" sz="2400" dirty="0"/>
              <a:t>的指针</a:t>
            </a:r>
            <a:r>
              <a:rPr lang="en-US" altLang="zh-CN" sz="2400" dirty="0" err="1"/>
              <a:t>i</a:t>
            </a:r>
            <a:r>
              <a:rPr lang="zh-CN" altLang="en-US" sz="2400" dirty="0"/>
              <a:t>和</a:t>
            </a:r>
            <a:r>
              <a:rPr lang="en-US" altLang="zh-CN" sz="2400" dirty="0"/>
              <a:t>j</a:t>
            </a:r>
            <a:r>
              <a:rPr lang="zh-CN" altLang="en-US" sz="2400" dirty="0"/>
              <a:t>都是单调递增的，所以复杂度为</a:t>
            </a:r>
            <a:r>
              <a:rPr lang="en-US" altLang="zh-CN" sz="2400" dirty="0"/>
              <a:t>O(</a:t>
            </a:r>
            <a:r>
              <a:rPr lang="en-US" altLang="zh-CN" sz="2400" dirty="0" err="1"/>
              <a:t>n+m</a:t>
            </a:r>
            <a:r>
              <a:rPr lang="en-US" altLang="zh-CN" sz="2400" dirty="0"/>
              <a:t>)</a:t>
            </a:r>
            <a:r>
              <a:rPr lang="zh-CN" altLang="en-US" sz="2400" dirty="0"/>
              <a:t>。由于最多递归</a:t>
            </a:r>
            <a:r>
              <a:rPr lang="en-US" altLang="zh-CN" sz="2400" dirty="0"/>
              <a:t>O(n)</a:t>
            </a:r>
            <a:r>
              <a:rPr lang="zh-CN" altLang="en-US" sz="2400" dirty="0"/>
              <a:t>次，所以该算法的时间复杂度为</a:t>
            </a:r>
            <a:r>
              <a:rPr lang="en-US" altLang="zh-CN" sz="2400" b="1" dirty="0"/>
              <a:t>O(n(</a:t>
            </a:r>
            <a:r>
              <a:rPr lang="en-US" altLang="zh-CN" sz="2400" b="1" dirty="0" err="1"/>
              <a:t>n+m</a:t>
            </a:r>
            <a:r>
              <a:rPr lang="en-US" altLang="zh-CN" sz="2400" b="1" dirty="0"/>
              <a:t>))</a:t>
            </a:r>
            <a:r>
              <a:rPr lang="zh-CN" altLang="en-US" sz="2400" dirty="0"/>
              <a:t>。</a:t>
            </a:r>
            <a:endParaRPr lang="zh-CN" altLang="en-US" sz="2400" dirty="0"/>
          </a:p>
          <a:p>
            <a:pPr>
              <a:lnSpc>
                <a:spcPct val="110000"/>
              </a:lnSpc>
            </a:pPr>
            <a:endParaRPr lang="en-US" altLang="zh-CN" sz="2400" dirty="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2800" dirty="0"/>
              <a:t>4.6  </a:t>
            </a:r>
            <a:r>
              <a:rPr lang="zh-CN" altLang="en-US" sz="2800" dirty="0"/>
              <a:t>应用场景：基因测序</a:t>
            </a:r>
            <a:endParaRPr lang="zh-CN" altLang="en-US" sz="2800" dirty="0"/>
          </a:p>
        </p:txBody>
      </p:sp>
      <p:sp>
        <p:nvSpPr>
          <p:cNvPr id="3" name="副标题 2"/>
          <p:cNvSpPr>
            <a:spLocks noGrp="1"/>
          </p:cNvSpPr>
          <p:nvPr>
            <p:ph type="subTitle" idx="1"/>
          </p:nvPr>
        </p:nvSpPr>
        <p:spPr/>
        <p:txBody>
          <a:bodyPr/>
          <a:lstStyle/>
          <a:p>
            <a:r>
              <a:rPr lang="en-US" altLang="zh-CN" dirty="0"/>
              <a:t>4.6  </a:t>
            </a:r>
            <a:r>
              <a:rPr lang="zh-CN" altLang="en-US" dirty="0"/>
              <a:t>应用场景</a:t>
            </a:r>
            <a:endParaRPr lang="zh-CN" altLang="en-US" dirty="0"/>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endParaRPr lang="zh-CN" altLang="en-US" dirty="0"/>
          </a:p>
        </p:txBody>
      </p:sp>
      <p:sp>
        <p:nvSpPr>
          <p:cNvPr id="5" name="内容占位符 4"/>
          <p:cNvSpPr>
            <a:spLocks noGrp="1"/>
          </p:cNvSpPr>
          <p:nvPr>
            <p:ph idx="11"/>
          </p:nvPr>
        </p:nvSpPr>
        <p:spPr>
          <a:xfrm>
            <a:off x="584225" y="1276350"/>
            <a:ext cx="11055325" cy="5098073"/>
          </a:xfrm>
        </p:spPr>
        <p:txBody>
          <a:bodyPr>
            <a:normAutofit/>
          </a:bodyPr>
          <a:lstStyle/>
          <a:p>
            <a:pPr>
              <a:lnSpc>
                <a:spcPct val="110000"/>
              </a:lnSpc>
            </a:pPr>
            <a:r>
              <a:rPr lang="zh-CN" altLang="en-US" sz="2400" b="1" dirty="0"/>
              <a:t>示例场景</a:t>
            </a:r>
            <a:r>
              <a:rPr lang="zh-CN" altLang="en-US" sz="2400" dirty="0"/>
              <a:t>：生物信息学中已知一串复杂的病毒</a:t>
            </a:r>
            <a:r>
              <a:rPr lang="en-US" altLang="zh-CN" sz="2400" dirty="0"/>
              <a:t>RNA</a:t>
            </a:r>
            <a:r>
              <a:rPr lang="zh-CN" altLang="en-US" sz="2400" dirty="0"/>
              <a:t>序列，其规模可以达到百万级别。致病性的</a:t>
            </a:r>
            <a:r>
              <a:rPr lang="en-US" altLang="zh-CN" sz="2400" dirty="0"/>
              <a:t>RNA</a:t>
            </a:r>
            <a:r>
              <a:rPr lang="zh-CN" altLang="en-US" sz="2400" dirty="0"/>
              <a:t>序列段规模达到万级，此时科学家需要判断这串病毒的</a:t>
            </a:r>
            <a:r>
              <a:rPr lang="en-US" altLang="zh-CN" sz="2400" dirty="0"/>
              <a:t>RNA</a:t>
            </a:r>
            <a:r>
              <a:rPr lang="zh-CN" altLang="en-US" sz="2400" dirty="0"/>
              <a:t>序列中是否包含致病序列段。</a:t>
            </a:r>
            <a:endParaRPr lang="en-US" altLang="zh-CN" sz="2400" dirty="0"/>
          </a:p>
          <a:p>
            <a:pPr>
              <a:lnSpc>
                <a:spcPct val="110000"/>
              </a:lnSpc>
            </a:pPr>
            <a:endParaRPr lang="en-US" altLang="zh-CN" sz="2400" dirty="0"/>
          </a:p>
          <a:p>
            <a:pPr>
              <a:lnSpc>
                <a:spcPct val="110000"/>
              </a:lnSpc>
            </a:pPr>
            <a:endParaRPr lang="en-US" altLang="zh-CN" sz="2400" dirty="0"/>
          </a:p>
          <a:p>
            <a:pPr>
              <a:lnSpc>
                <a:spcPct val="110000"/>
              </a:lnSpc>
            </a:pPr>
            <a:endParaRPr lang="en-US" altLang="zh-CN" sz="2400" dirty="0"/>
          </a:p>
          <a:p>
            <a:pPr>
              <a:lnSpc>
                <a:spcPct val="110000"/>
              </a:lnSpc>
            </a:pPr>
            <a:endParaRPr lang="en-US" altLang="zh-CN" sz="2400" dirty="0"/>
          </a:p>
          <a:p>
            <a:pPr>
              <a:lnSpc>
                <a:spcPct val="110000"/>
              </a:lnSpc>
            </a:pPr>
            <a:r>
              <a:rPr lang="zh-CN" altLang="en-US" sz="2400" b="1" dirty="0"/>
              <a:t>解决方法</a:t>
            </a:r>
            <a:r>
              <a:rPr lang="zh-CN" altLang="en-US" sz="2400" dirty="0"/>
              <a:t>：将复杂的病毒</a:t>
            </a:r>
            <a:r>
              <a:rPr lang="en-US" altLang="zh-CN" sz="2400" dirty="0"/>
              <a:t>RNA</a:t>
            </a:r>
            <a:r>
              <a:rPr lang="zh-CN" altLang="en-US" sz="2400" dirty="0"/>
              <a:t>序列认为是目标串</a:t>
            </a:r>
            <a:r>
              <a:rPr lang="en-US" altLang="zh-CN" sz="2400" dirty="0"/>
              <a:t>s</a:t>
            </a:r>
            <a:r>
              <a:rPr lang="zh-CN" altLang="en-US" sz="2400" dirty="0"/>
              <a:t>，致病性的</a:t>
            </a:r>
            <a:r>
              <a:rPr lang="en-US" altLang="zh-CN" sz="2400" dirty="0"/>
              <a:t>RNA</a:t>
            </a:r>
            <a:r>
              <a:rPr lang="zh-CN" altLang="en-US" sz="2400" dirty="0"/>
              <a:t>序列段认为是模式串</a:t>
            </a:r>
            <a:r>
              <a:rPr lang="en-US" altLang="zh-CN" sz="2400" dirty="0"/>
              <a:t>t</a:t>
            </a:r>
            <a:r>
              <a:rPr lang="zh-CN" altLang="en-US" sz="2400" dirty="0"/>
              <a:t>，使用</a:t>
            </a:r>
            <a:r>
              <a:rPr lang="en-US" altLang="zh-CN" sz="2400" dirty="0"/>
              <a:t>KMP</a:t>
            </a:r>
            <a:r>
              <a:rPr lang="zh-CN" altLang="en-US" sz="2400" dirty="0"/>
              <a:t>算法解决模式匹配问题，判断模式串</a:t>
            </a:r>
            <a:r>
              <a:rPr lang="en-US" altLang="zh-CN" sz="2400" dirty="0"/>
              <a:t>t</a:t>
            </a:r>
            <a:r>
              <a:rPr lang="zh-CN" altLang="en-US" sz="2400" dirty="0"/>
              <a:t>是否为目标串</a:t>
            </a:r>
            <a:r>
              <a:rPr lang="en-US" altLang="zh-CN" sz="2400" dirty="0"/>
              <a:t>s</a:t>
            </a:r>
            <a:r>
              <a:rPr lang="zh-CN" altLang="en-US" sz="2400" dirty="0"/>
              <a:t>的子串，如果是，则可以认定该病毒具有致病性，反之则认为该病毒没有致病性。</a:t>
            </a:r>
            <a:endParaRPr lang="en-US" altLang="zh-CN" sz="2400" dirty="0"/>
          </a:p>
        </p:txBody>
      </p:sp>
      <p:pic>
        <p:nvPicPr>
          <p:cNvPr id="8" name="图片 7"/>
          <p:cNvPicPr>
            <a:picLocks noChangeAspect="1"/>
          </p:cNvPicPr>
          <p:nvPr/>
        </p:nvPicPr>
        <p:blipFill rotWithShape="1">
          <a:blip r:embed="rId1"/>
          <a:srcRect t="20881" r="87" b="19902"/>
          <a:stretch>
            <a:fillRect/>
          </a:stretch>
        </p:blipFill>
        <p:spPr>
          <a:xfrm>
            <a:off x="3247647" y="2665183"/>
            <a:ext cx="5696706" cy="1954646"/>
          </a:xfrm>
          <a:prstGeom prst="rect">
            <a:avLst/>
          </a:prstGeom>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2"/>
          <p:cNvSpPr>
            <a:spLocks noGrp="1"/>
          </p:cNvSpPr>
          <p:nvPr>
            <p:ph type="title"/>
          </p:nvPr>
        </p:nvSpPr>
        <p:spPr/>
        <p:txBody>
          <a:bodyPr>
            <a:normAutofit/>
          </a:bodyPr>
          <a:lstStyle/>
          <a:p>
            <a:r>
              <a:rPr lang="en-US" altLang="zh-CN" sz="2800" dirty="0"/>
              <a:t>4.7  </a:t>
            </a:r>
            <a:r>
              <a:rPr lang="zh-CN" altLang="en-US" sz="2800" dirty="0"/>
              <a:t>小结</a:t>
            </a:r>
            <a:endParaRPr lang="zh-CN" altLang="en-US" sz="2800" dirty="0"/>
          </a:p>
        </p:txBody>
      </p:sp>
      <p:sp>
        <p:nvSpPr>
          <p:cNvPr id="14" name="副标题 13"/>
          <p:cNvSpPr>
            <a:spLocks noGrp="1"/>
          </p:cNvSpPr>
          <p:nvPr>
            <p:ph type="subTitle" idx="1"/>
          </p:nvPr>
        </p:nvSpPr>
        <p:spPr/>
        <p:txBody>
          <a:bodyPr/>
          <a:lstStyle/>
          <a:p>
            <a:r>
              <a:rPr lang="en-US" altLang="zh-CN" dirty="0"/>
              <a:t>4.7 </a:t>
            </a:r>
            <a:r>
              <a:rPr lang="zh-CN" altLang="en-US" dirty="0"/>
              <a:t>小结</a:t>
            </a:r>
            <a:endParaRPr lang="zh-CN" altLang="en-US" dirty="0"/>
          </a:p>
        </p:txBody>
      </p:sp>
      <p:sp>
        <p:nvSpPr>
          <p:cNvPr id="15" name="文本占位符 14"/>
          <p:cNvSpPr>
            <a:spLocks noGrp="1"/>
          </p:cNvSpPr>
          <p:nvPr>
            <p:ph type="body" idx="10"/>
          </p:nvPr>
        </p:nvSpPr>
        <p:spPr/>
        <p:txBody>
          <a:bodyPr/>
          <a:lstStyle/>
          <a:p>
            <a:r>
              <a:rPr lang="zh-CN" altLang="en-US" dirty="0"/>
              <a:t>数据结构</a:t>
            </a:r>
            <a:endParaRPr lang="zh-CN" altLang="en-US" dirty="0"/>
          </a:p>
        </p:txBody>
      </p:sp>
      <p:sp>
        <p:nvSpPr>
          <p:cNvPr id="16" name="内容占位符 15"/>
          <p:cNvSpPr>
            <a:spLocks noGrp="1"/>
          </p:cNvSpPr>
          <p:nvPr>
            <p:ph idx="11"/>
          </p:nvPr>
        </p:nvSpPr>
        <p:spPr>
          <a:xfrm>
            <a:off x="584225" y="1276350"/>
            <a:ext cx="11055325" cy="4922227"/>
          </a:xfrm>
        </p:spPr>
        <p:txBody>
          <a:bodyPr>
            <a:normAutofit/>
          </a:bodyPr>
          <a:lstStyle/>
          <a:p>
            <a:pPr eaLnBrk="0" fontAlgn="base" hangingPunct="0">
              <a:lnSpc>
                <a:spcPct val="110000"/>
              </a:lnSpc>
              <a:spcAft>
                <a:spcPct val="0"/>
              </a:spcAft>
            </a:pPr>
            <a:r>
              <a:rPr lang="zh-CN" altLang="en-US" sz="2400" dirty="0"/>
              <a:t>字符串和字符类型的线性表的异同点：</a:t>
            </a:r>
            <a:endParaRPr lang="en-US" altLang="zh-CN" sz="2400" dirty="0"/>
          </a:p>
          <a:p>
            <a:pPr eaLnBrk="0" fontAlgn="base" hangingPunct="0">
              <a:lnSpc>
                <a:spcPct val="110000"/>
              </a:lnSpc>
              <a:spcAft>
                <a:spcPct val="0"/>
              </a:spcAft>
            </a:pPr>
            <a:r>
              <a:rPr lang="zh-CN" altLang="en-US" sz="2400" b="1" dirty="0"/>
              <a:t>      字符串</a:t>
            </a:r>
            <a:r>
              <a:rPr lang="zh-CN" altLang="en-US" sz="2400" dirty="0"/>
              <a:t>：主要是对字符串的整体操作</a:t>
            </a:r>
            <a:r>
              <a:rPr lang="en-US" altLang="zh-CN" sz="2400" dirty="0"/>
              <a:t>      </a:t>
            </a:r>
            <a:r>
              <a:rPr lang="zh-CN" altLang="en-US" sz="2400" b="1" dirty="0"/>
              <a:t>线性表</a:t>
            </a:r>
            <a:r>
              <a:rPr lang="zh-CN" altLang="en-US" sz="2400" dirty="0"/>
              <a:t>：是对表中元素的操作。</a:t>
            </a:r>
            <a:endParaRPr lang="en-US" altLang="zh-CN" sz="2400" dirty="0"/>
          </a:p>
          <a:p>
            <a:pPr eaLnBrk="0" fontAlgn="base" hangingPunct="0">
              <a:lnSpc>
                <a:spcPct val="110000"/>
              </a:lnSpc>
              <a:spcAft>
                <a:spcPct val="0"/>
              </a:spcAft>
            </a:pPr>
            <a:r>
              <a:rPr lang="zh-CN" altLang="en-US" sz="2400" dirty="0"/>
              <a:t>字符串的主要操作：</a:t>
            </a:r>
            <a:endParaRPr lang="en-US" altLang="zh-CN" sz="2400" dirty="0"/>
          </a:p>
          <a:p>
            <a:pPr eaLnBrk="0" fontAlgn="base" hangingPunct="0">
              <a:lnSpc>
                <a:spcPct val="110000"/>
              </a:lnSpc>
              <a:spcAft>
                <a:spcPct val="0"/>
              </a:spcAft>
            </a:pPr>
            <a:r>
              <a:rPr lang="zh-CN" altLang="en-US" sz="2400" b="1" dirty="0"/>
              <a:t>      字符串插入、字符串删除、字符串截取、字符串连接、字符串比较</a:t>
            </a:r>
            <a:endParaRPr lang="en-US" altLang="zh-CN" sz="2400" b="1" dirty="0"/>
          </a:p>
          <a:p>
            <a:pPr eaLnBrk="0" fontAlgn="base" hangingPunct="0">
              <a:lnSpc>
                <a:spcPct val="110000"/>
              </a:lnSpc>
              <a:spcAft>
                <a:spcPct val="0"/>
              </a:spcAft>
            </a:pPr>
            <a:r>
              <a:rPr lang="zh-CN" altLang="en-US" sz="2400" dirty="0"/>
              <a:t>字符串的两种实现方法：</a:t>
            </a:r>
            <a:endParaRPr lang="en-US" altLang="zh-CN" sz="2400" dirty="0"/>
          </a:p>
          <a:p>
            <a:pPr eaLnBrk="0" fontAlgn="base" hangingPunct="0">
              <a:lnSpc>
                <a:spcPct val="110000"/>
              </a:lnSpc>
              <a:spcAft>
                <a:spcPct val="0"/>
              </a:spcAft>
            </a:pPr>
            <a:r>
              <a:rPr lang="zh-CN" altLang="en-US" sz="2400" b="1" dirty="0"/>
              <a:t>      顺序存储结构实现</a:t>
            </a:r>
            <a:r>
              <a:rPr lang="zh-CN" altLang="en-US" sz="2400" dirty="0"/>
              <a:t>，</a:t>
            </a:r>
            <a:r>
              <a:rPr lang="zh-CN" altLang="en-US" sz="2400" b="1" dirty="0"/>
              <a:t>链接存储结构实现</a:t>
            </a:r>
            <a:endParaRPr lang="en-US" altLang="zh-CN" sz="2400" b="1" dirty="0"/>
          </a:p>
          <a:p>
            <a:pPr eaLnBrk="0" fontAlgn="base" hangingPunct="0">
              <a:lnSpc>
                <a:spcPct val="110000"/>
              </a:lnSpc>
              <a:spcAft>
                <a:spcPct val="0"/>
              </a:spcAft>
            </a:pPr>
            <a:r>
              <a:rPr lang="zh-CN" altLang="en-US" sz="2400" dirty="0"/>
              <a:t>介绍了字符串匹配中的几个重要算法：</a:t>
            </a:r>
            <a:endParaRPr lang="en-US" altLang="zh-CN" sz="2400" dirty="0"/>
          </a:p>
          <a:p>
            <a:pPr eaLnBrk="0" fontAlgn="base" hangingPunct="0">
              <a:lnSpc>
                <a:spcPct val="110000"/>
              </a:lnSpc>
              <a:spcAft>
                <a:spcPct val="0"/>
              </a:spcAft>
            </a:pPr>
            <a:r>
              <a:rPr lang="zh-CN" altLang="en-US" sz="2400" b="1" dirty="0"/>
              <a:t>      朴素算法</a:t>
            </a:r>
            <a:r>
              <a:rPr lang="zh-CN" altLang="en-US" sz="2400" dirty="0"/>
              <a:t>、</a:t>
            </a:r>
            <a:r>
              <a:rPr lang="en-US" altLang="zh-CN" sz="2400" b="1" dirty="0"/>
              <a:t>KMP</a:t>
            </a:r>
            <a:r>
              <a:rPr lang="zh-CN" altLang="en-US" sz="2400" b="1" dirty="0"/>
              <a:t>算法</a:t>
            </a:r>
            <a:r>
              <a:rPr lang="zh-CN" altLang="en-US" sz="2400" dirty="0"/>
              <a:t>、</a:t>
            </a:r>
            <a:r>
              <a:rPr lang="en-US" altLang="zh-CN" sz="2400" b="1" dirty="0"/>
              <a:t>BM</a:t>
            </a:r>
            <a:r>
              <a:rPr lang="zh-CN" altLang="en-US" sz="2400" b="1" dirty="0"/>
              <a:t>算法</a:t>
            </a:r>
            <a:r>
              <a:rPr lang="zh-CN" altLang="en-US" sz="2400" dirty="0"/>
              <a:t>等。</a:t>
            </a:r>
            <a:endParaRPr lang="zh-CN" altLang="zh-CN" sz="24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2400" dirty="0"/>
              <a:t>字符串的抽象数据类型定义</a:t>
            </a:r>
            <a:endParaRPr lang="zh-CN" altLang="en-US" sz="2400" dirty="0"/>
          </a:p>
        </p:txBody>
      </p:sp>
      <p:sp>
        <p:nvSpPr>
          <p:cNvPr id="3" name="副标题 2"/>
          <p:cNvSpPr>
            <a:spLocks noGrp="1"/>
          </p:cNvSpPr>
          <p:nvPr>
            <p:ph type="subTitle" idx="1"/>
          </p:nvPr>
        </p:nvSpPr>
        <p:spPr/>
        <p:txBody>
          <a:bodyPr/>
          <a:lstStyle/>
          <a:p>
            <a:r>
              <a:rPr lang="en-US" altLang="zh-CN" dirty="0"/>
              <a:t>4.2   </a:t>
            </a:r>
            <a:r>
              <a:rPr lang="zh-CN" altLang="en-US" dirty="0"/>
              <a:t>字符串的定义与结构</a:t>
            </a:r>
            <a:endParaRPr lang="zh-CN" altLang="en-US" dirty="0"/>
          </a:p>
        </p:txBody>
      </p:sp>
      <p:sp>
        <p:nvSpPr>
          <p:cNvPr id="4" name="文本占位符 3"/>
          <p:cNvSpPr>
            <a:spLocks noGrp="1"/>
          </p:cNvSpPr>
          <p:nvPr>
            <p:ph type="body" idx="10"/>
          </p:nvPr>
        </p:nvSpPr>
        <p:spPr/>
        <p:txBody>
          <a:bodyPr/>
          <a:lstStyle/>
          <a:p>
            <a:r>
              <a:rPr lang="zh-CN" altLang="en-US" dirty="0"/>
              <a:t>数据结构</a:t>
            </a:r>
            <a:endParaRPr lang="zh-CN" altLang="en-US" dirty="0"/>
          </a:p>
        </p:txBody>
      </p:sp>
      <p:sp>
        <p:nvSpPr>
          <p:cNvPr id="5" name="内容占位符 4"/>
          <p:cNvSpPr>
            <a:spLocks noGrp="1"/>
          </p:cNvSpPr>
          <p:nvPr>
            <p:ph idx="11"/>
          </p:nvPr>
        </p:nvSpPr>
        <p:spPr>
          <a:xfrm>
            <a:off x="1896558" y="1005146"/>
            <a:ext cx="9076242" cy="5581650"/>
          </a:xfrm>
        </p:spPr>
        <p:txBody>
          <a:bodyPr>
            <a:noAutofit/>
          </a:bodyPr>
          <a:lstStyle/>
          <a:p>
            <a:pPr>
              <a:lnSpc>
                <a:spcPct val="110000"/>
              </a:lnSpc>
            </a:pPr>
            <a:r>
              <a:rPr lang="en-US" altLang="zh-CN" sz="1400" dirty="0"/>
              <a:t>ADT String {</a:t>
            </a:r>
            <a:endParaRPr lang="en-US" altLang="zh-CN" sz="1400" dirty="0"/>
          </a:p>
          <a:p>
            <a:pPr>
              <a:lnSpc>
                <a:spcPct val="110000"/>
              </a:lnSpc>
            </a:pPr>
            <a:r>
              <a:rPr lang="zh-CN" altLang="en-US" sz="1400" b="1" dirty="0"/>
              <a:t>数据对象</a:t>
            </a:r>
            <a:r>
              <a:rPr lang="zh-CN" altLang="en-US" sz="1400" dirty="0"/>
              <a:t>：</a:t>
            </a:r>
            <a:r>
              <a:rPr lang="en-US" altLang="zh-CN" sz="1400" i="1" kern="100" dirty="0">
                <a:effectLst/>
                <a:latin typeface="Times New Roman" panose="02020603050405020304" pitchFamily="18" charset="0"/>
                <a:ea typeface="宋体" panose="02010600030101010101" pitchFamily="2" charset="-122"/>
              </a:rPr>
              <a:t> D</a:t>
            </a:r>
            <a:r>
              <a:rPr lang="en-US" altLang="zh-CN" sz="1400" kern="100" dirty="0">
                <a:effectLst/>
                <a:latin typeface="Times New Roman" panose="02020603050405020304" pitchFamily="18" charset="0"/>
                <a:ea typeface="宋体" panose="02010600030101010101" pitchFamily="2" charset="-122"/>
              </a:rPr>
              <a:t>={ </a:t>
            </a:r>
            <a:r>
              <a:rPr lang="en-US" altLang="zh-CN" sz="1400" i="1" kern="100" dirty="0" err="1">
                <a:effectLst/>
                <a:latin typeface="Times New Roman" panose="02020603050405020304" pitchFamily="18" charset="0"/>
                <a:ea typeface="宋体" panose="02010600030101010101" pitchFamily="2" charset="-122"/>
              </a:rPr>
              <a:t>s</a:t>
            </a:r>
            <a:r>
              <a:rPr lang="en-US" altLang="zh-CN" sz="1400" i="1" kern="100" baseline="-25000" dirty="0" err="1">
                <a:effectLst/>
                <a:latin typeface="Times New Roman" panose="02020603050405020304" pitchFamily="18" charset="0"/>
                <a:ea typeface="宋体" panose="02010600030101010101" pitchFamily="2" charset="-122"/>
              </a:rPr>
              <a:t>i</a:t>
            </a:r>
            <a:r>
              <a:rPr lang="en-US" altLang="zh-CN" sz="1400" kern="100" dirty="0">
                <a:effectLst/>
                <a:latin typeface="Times New Roman" panose="02020603050405020304" pitchFamily="18" charset="0"/>
                <a:ea typeface="宋体" panose="02010600030101010101" pitchFamily="2" charset="-122"/>
              </a:rPr>
              <a:t> | </a:t>
            </a:r>
            <a:r>
              <a:rPr lang="en-US" altLang="zh-CN" sz="1400" i="1" kern="100" dirty="0" err="1">
                <a:effectLst/>
                <a:latin typeface="Times New Roman" panose="02020603050405020304" pitchFamily="18" charset="0"/>
                <a:ea typeface="宋体" panose="02010600030101010101" pitchFamily="2" charset="-122"/>
              </a:rPr>
              <a:t>s</a:t>
            </a:r>
            <a:r>
              <a:rPr lang="en-US" altLang="zh-CN" sz="1400" i="1" kern="100" baseline="-25000" dirty="0" err="1">
                <a:effectLst/>
                <a:latin typeface="Times New Roman" panose="02020603050405020304" pitchFamily="18" charset="0"/>
                <a:ea typeface="宋体" panose="02010600030101010101" pitchFamily="2" charset="-122"/>
              </a:rPr>
              <a:t>i</a:t>
            </a:r>
            <a:r>
              <a:rPr lang="zh-CN" altLang="zh-CN" sz="1400" kern="100" dirty="0">
                <a:effectLst/>
                <a:ea typeface="宋体" panose="02010600030101010101" pitchFamily="2" charset="-122"/>
                <a:cs typeface="宋体" panose="02010600030101010101" pitchFamily="2" charset="-122"/>
              </a:rPr>
              <a:t>∈</a:t>
            </a:r>
            <a:r>
              <a:rPr lang="en-US" altLang="zh-CN" sz="1400" kern="100" dirty="0" err="1">
                <a:effectLst/>
                <a:latin typeface="Times New Roman" panose="02020603050405020304" pitchFamily="18" charset="0"/>
                <a:ea typeface="宋体" panose="02010600030101010101" pitchFamily="2" charset="-122"/>
              </a:rPr>
              <a:t>CharacterSet</a:t>
            </a:r>
            <a:r>
              <a:rPr lang="en-US" altLang="zh-CN" sz="1400" kern="100" dirty="0">
                <a:effectLst/>
                <a:latin typeface="Times New Roman" panose="02020603050405020304" pitchFamily="18" charset="0"/>
                <a:ea typeface="宋体" panose="02010600030101010101" pitchFamily="2" charset="-122"/>
              </a:rPr>
              <a:t>, </a:t>
            </a:r>
            <a:r>
              <a:rPr lang="en-US" altLang="zh-CN" sz="1400" i="1" kern="100" dirty="0" err="1">
                <a:effectLst/>
                <a:latin typeface="Times New Roman" panose="02020603050405020304" pitchFamily="18" charset="0"/>
                <a:ea typeface="宋体" panose="02010600030101010101" pitchFamily="2" charset="-122"/>
              </a:rPr>
              <a:t>i</a:t>
            </a:r>
            <a:r>
              <a:rPr lang="en-US" altLang="zh-CN" sz="1400" i="1" kern="100" dirty="0">
                <a:effectLst/>
                <a:latin typeface="Times New Roman" panose="02020603050405020304" pitchFamily="18" charset="0"/>
                <a:ea typeface="宋体" panose="02010600030101010101" pitchFamily="2" charset="-122"/>
              </a:rPr>
              <a:t>=</a:t>
            </a:r>
            <a:r>
              <a:rPr lang="en-US" altLang="zh-CN" sz="1400" kern="100" dirty="0">
                <a:effectLst/>
                <a:latin typeface="Times New Roman" panose="02020603050405020304" pitchFamily="18" charset="0"/>
                <a:ea typeface="宋体" panose="02010600030101010101" pitchFamily="2" charset="-122"/>
              </a:rPr>
              <a:t>1, 2, … , </a:t>
            </a:r>
            <a:r>
              <a:rPr lang="en-US" altLang="zh-CN" sz="1400" i="1" kern="100" dirty="0">
                <a:effectLst/>
                <a:latin typeface="Times New Roman" panose="02020603050405020304" pitchFamily="18" charset="0"/>
                <a:ea typeface="宋体" panose="02010600030101010101" pitchFamily="2" charset="-122"/>
              </a:rPr>
              <a:t>n, n&gt;</a:t>
            </a:r>
            <a:r>
              <a:rPr lang="en-US" altLang="zh-CN" sz="1400" kern="100" dirty="0">
                <a:effectLst/>
                <a:latin typeface="Times New Roman" panose="02020603050405020304" pitchFamily="18" charset="0"/>
                <a:ea typeface="宋体" panose="02010600030101010101" pitchFamily="2" charset="-122"/>
              </a:rPr>
              <a:t>0 }</a:t>
            </a:r>
            <a:r>
              <a:rPr lang="zh-CN" altLang="zh-CN" sz="1400" kern="100" dirty="0">
                <a:effectLst/>
                <a:latin typeface="Times New Roman" panose="02020603050405020304" pitchFamily="18" charset="0"/>
                <a:ea typeface="宋体" panose="02010600030101010101" pitchFamily="2" charset="-122"/>
                <a:cs typeface="Times New Roman" panose="02020603050405020304" pitchFamily="18" charset="0"/>
              </a:rPr>
              <a:t>或</a:t>
            </a:r>
            <a:r>
              <a:rPr lang="en-US" altLang="zh-CN" sz="1400" i="1" kern="100" dirty="0">
                <a:effectLst/>
                <a:latin typeface="Times New Roman" panose="02020603050405020304" pitchFamily="18" charset="0"/>
                <a:ea typeface="宋体" panose="02010600030101010101" pitchFamily="2" charset="-122"/>
              </a:rPr>
              <a:t>∅</a:t>
            </a:r>
            <a:r>
              <a:rPr lang="zh-CN" altLang="zh-CN" sz="1400" kern="100" dirty="0">
                <a:effectLst/>
                <a:latin typeface="Times New Roman" panose="02020603050405020304" pitchFamily="18" charset="0"/>
                <a:ea typeface="宋体" panose="02010600030101010101" pitchFamily="2" charset="-122"/>
                <a:cs typeface="Times New Roman" panose="02020603050405020304" pitchFamily="18" charset="0"/>
              </a:rPr>
              <a:t>，表示空字符串</a:t>
            </a:r>
            <a:endParaRPr lang="en-US" alt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a:lnSpc>
                <a:spcPct val="110000"/>
              </a:lnSpc>
            </a:pPr>
            <a:r>
              <a:rPr lang="zh-CN" altLang="en-US" sz="1400" b="1" dirty="0"/>
              <a:t>数据关系</a:t>
            </a:r>
            <a:r>
              <a:rPr lang="zh-CN" altLang="en-US" sz="1400" dirty="0"/>
              <a:t>： </a:t>
            </a:r>
            <a:r>
              <a:rPr lang="en-US" altLang="zh-CN" sz="1400" i="1" kern="100" dirty="0">
                <a:effectLst/>
                <a:latin typeface="Times New Roman" panose="02020603050405020304" pitchFamily="18" charset="0"/>
                <a:ea typeface="宋体" panose="02010600030101010101" pitchFamily="2" charset="-122"/>
              </a:rPr>
              <a:t>R</a:t>
            </a:r>
            <a:r>
              <a:rPr lang="en-US" altLang="zh-CN" sz="1400" kern="100" dirty="0">
                <a:effectLst/>
                <a:latin typeface="Times New Roman" panose="02020603050405020304" pitchFamily="18" charset="0"/>
                <a:ea typeface="宋体" panose="02010600030101010101" pitchFamily="2" charset="-122"/>
              </a:rPr>
              <a:t>={ &lt;</a:t>
            </a:r>
            <a:r>
              <a:rPr lang="en-US" altLang="zh-CN" sz="1400" i="1" kern="100" dirty="0">
                <a:effectLst/>
                <a:latin typeface="Times New Roman" panose="02020603050405020304" pitchFamily="18" charset="0"/>
                <a:ea typeface="宋体" panose="02010600030101010101" pitchFamily="2" charset="-122"/>
              </a:rPr>
              <a:t>s</a:t>
            </a:r>
            <a:r>
              <a:rPr lang="en-US" altLang="zh-CN" sz="1400" i="1" kern="100" baseline="-25000" dirty="0">
                <a:effectLst/>
                <a:latin typeface="Times New Roman" panose="02020603050405020304" pitchFamily="18" charset="0"/>
                <a:ea typeface="宋体" panose="02010600030101010101" pitchFamily="2" charset="-122"/>
              </a:rPr>
              <a:t>i-1</a:t>
            </a:r>
            <a:r>
              <a:rPr lang="en-US" altLang="zh-CN" sz="1400" i="1" kern="100" dirty="0">
                <a:effectLst/>
                <a:latin typeface="Times New Roman" panose="02020603050405020304" pitchFamily="18" charset="0"/>
                <a:ea typeface="宋体" panose="02010600030101010101" pitchFamily="2" charset="-122"/>
              </a:rPr>
              <a:t>, </a:t>
            </a:r>
            <a:r>
              <a:rPr lang="en-US" altLang="zh-CN" sz="1400" i="1" kern="100" dirty="0" err="1">
                <a:effectLst/>
                <a:latin typeface="Times New Roman" panose="02020603050405020304" pitchFamily="18" charset="0"/>
                <a:ea typeface="宋体" panose="02010600030101010101" pitchFamily="2" charset="-122"/>
              </a:rPr>
              <a:t>s</a:t>
            </a:r>
            <a:r>
              <a:rPr lang="en-US" altLang="zh-CN" sz="1400" i="1" kern="100" baseline="-25000" dirty="0" err="1">
                <a:effectLst/>
                <a:latin typeface="Times New Roman" panose="02020603050405020304" pitchFamily="18" charset="0"/>
                <a:ea typeface="宋体" panose="02010600030101010101" pitchFamily="2" charset="-122"/>
              </a:rPr>
              <a:t>i</a:t>
            </a:r>
            <a:r>
              <a:rPr lang="en-US" altLang="zh-CN" sz="1400" kern="100" dirty="0">
                <a:effectLst/>
                <a:latin typeface="Times New Roman" panose="02020603050405020304" pitchFamily="18" charset="0"/>
                <a:ea typeface="宋体" panose="02010600030101010101" pitchFamily="2" charset="-122"/>
              </a:rPr>
              <a:t>&gt; |</a:t>
            </a:r>
            <a:r>
              <a:rPr lang="en-US" altLang="zh-CN" sz="1400" i="1" kern="100" dirty="0">
                <a:effectLst/>
                <a:latin typeface="Times New Roman" panose="02020603050405020304" pitchFamily="18" charset="0"/>
                <a:ea typeface="宋体" panose="02010600030101010101" pitchFamily="2" charset="-122"/>
              </a:rPr>
              <a:t>s</a:t>
            </a:r>
            <a:r>
              <a:rPr lang="en-US" altLang="zh-CN" sz="1400" i="1" kern="100" baseline="-25000" dirty="0">
                <a:effectLst/>
                <a:latin typeface="Times New Roman" panose="02020603050405020304" pitchFamily="18" charset="0"/>
                <a:ea typeface="宋体" panose="02010600030101010101" pitchFamily="2" charset="-122"/>
              </a:rPr>
              <a:t>i-1, </a:t>
            </a:r>
            <a:r>
              <a:rPr lang="en-US" altLang="zh-CN" sz="1400" i="1" kern="100" baseline="-25000" dirty="0" err="1">
                <a:effectLst/>
                <a:latin typeface="Times New Roman" panose="02020603050405020304" pitchFamily="18" charset="0"/>
                <a:ea typeface="宋体" panose="02010600030101010101" pitchFamily="2" charset="-122"/>
              </a:rPr>
              <a:t>Si</a:t>
            </a:r>
            <a:r>
              <a:rPr lang="en-US" altLang="zh-CN" sz="1400" kern="100" dirty="0" err="1">
                <a:effectLst/>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t>
            </a:r>
            <a:r>
              <a:rPr lang="en-US" altLang="zh-CN" sz="1400" i="1" kern="100" dirty="0" err="1">
                <a:effectLst/>
                <a:latin typeface="Times New Roman" panose="02020603050405020304" pitchFamily="18" charset="0"/>
                <a:ea typeface="宋体" panose="02010600030101010101" pitchFamily="2" charset="-122"/>
              </a:rPr>
              <a:t>D</a:t>
            </a:r>
            <a:r>
              <a:rPr lang="en-US" altLang="zh-CN" sz="1400" kern="100" dirty="0">
                <a:effectLst/>
                <a:latin typeface="Times New Roman" panose="02020603050405020304" pitchFamily="18" charset="0"/>
                <a:ea typeface="宋体" panose="02010600030101010101" pitchFamily="2" charset="-122"/>
              </a:rPr>
              <a:t>, </a:t>
            </a:r>
            <a:r>
              <a:rPr lang="en-US" altLang="zh-CN" sz="1400" i="1" kern="100" dirty="0" err="1">
                <a:effectLst/>
                <a:latin typeface="Times New Roman" panose="02020603050405020304" pitchFamily="18" charset="0"/>
                <a:ea typeface="宋体" panose="02010600030101010101" pitchFamily="2" charset="-122"/>
              </a:rPr>
              <a:t>i</a:t>
            </a:r>
            <a:r>
              <a:rPr lang="en-US" altLang="zh-CN" sz="1400" kern="100" dirty="0">
                <a:effectLst/>
                <a:latin typeface="Times New Roman" panose="02020603050405020304" pitchFamily="18" charset="0"/>
                <a:ea typeface="宋体" panose="02010600030101010101" pitchFamily="2" charset="-122"/>
              </a:rPr>
              <a:t>=2, … , </a:t>
            </a:r>
            <a:r>
              <a:rPr lang="en-US" altLang="zh-CN" sz="1400" i="1" kern="100" dirty="0">
                <a:effectLst/>
                <a:latin typeface="Times New Roman" panose="02020603050405020304" pitchFamily="18" charset="0"/>
                <a:ea typeface="宋体" panose="02010600030101010101" pitchFamily="2" charset="-122"/>
              </a:rPr>
              <a:t>n, n&gt;</a:t>
            </a:r>
            <a:r>
              <a:rPr lang="en-US" altLang="zh-CN" sz="1400" kern="100" dirty="0">
                <a:effectLst/>
                <a:latin typeface="Times New Roman" panose="02020603050405020304" pitchFamily="18" charset="0"/>
                <a:ea typeface="宋体" panose="02010600030101010101" pitchFamily="2" charset="-122"/>
              </a:rPr>
              <a:t>0 }</a:t>
            </a:r>
            <a:endParaRPr lang="en-US" altLang="zh-CN" sz="1400" dirty="0"/>
          </a:p>
          <a:p>
            <a:pPr>
              <a:lnSpc>
                <a:spcPct val="110000"/>
              </a:lnSpc>
            </a:pPr>
            <a:r>
              <a:rPr lang="zh-CN" altLang="en-US" sz="1400" b="1" dirty="0"/>
              <a:t>基本操作</a:t>
            </a:r>
            <a:r>
              <a:rPr lang="en-US" altLang="zh-CN" sz="1400" dirty="0"/>
              <a:t>:</a:t>
            </a:r>
            <a:endParaRPr lang="en-US" altLang="zh-CN" sz="1400" dirty="0"/>
          </a:p>
          <a:p>
            <a:pPr>
              <a:lnSpc>
                <a:spcPct val="110000"/>
              </a:lnSpc>
            </a:pPr>
            <a:r>
              <a:rPr lang="en-US" altLang="zh-CN" sz="1400" dirty="0" err="1"/>
              <a:t>InitStr</a:t>
            </a:r>
            <a:r>
              <a:rPr lang="en-US" altLang="zh-CN" sz="1400" dirty="0"/>
              <a:t>(s)</a:t>
            </a:r>
            <a:r>
              <a:rPr lang="zh-CN" altLang="en-US" sz="1400" dirty="0"/>
              <a:t>：初始化一个空的字符串</a:t>
            </a:r>
            <a:r>
              <a:rPr lang="en-US" altLang="zh-CN" sz="1400" dirty="0"/>
              <a:t>s</a:t>
            </a:r>
            <a:r>
              <a:rPr lang="zh-CN" altLang="en-US" sz="1400" dirty="0"/>
              <a:t>，字符串最大长度为</a:t>
            </a:r>
            <a:r>
              <a:rPr lang="en-US" altLang="zh-CN" sz="1400" dirty="0" err="1"/>
              <a:t>kMaxSize</a:t>
            </a:r>
            <a:r>
              <a:rPr lang="zh-CN" altLang="en-US" sz="1400" dirty="0"/>
              <a:t>。</a:t>
            </a:r>
            <a:endParaRPr lang="zh-CN" altLang="en-US" sz="1400" dirty="0"/>
          </a:p>
          <a:p>
            <a:pPr>
              <a:lnSpc>
                <a:spcPct val="110000"/>
              </a:lnSpc>
            </a:pPr>
            <a:r>
              <a:rPr lang="en-US" altLang="zh-CN" sz="1400" dirty="0" err="1"/>
              <a:t>StrCopy</a:t>
            </a:r>
            <a:r>
              <a:rPr lang="en-US" altLang="zh-CN" sz="1400" dirty="0"/>
              <a:t>(s)</a:t>
            </a:r>
            <a:r>
              <a:rPr lang="zh-CN" altLang="en-US" sz="1400" dirty="0"/>
              <a:t>：返回复制字符串</a:t>
            </a:r>
            <a:r>
              <a:rPr lang="en-US" altLang="zh-CN" sz="1400" dirty="0"/>
              <a:t>s</a:t>
            </a:r>
            <a:r>
              <a:rPr lang="zh-CN" altLang="en-US" sz="1400" dirty="0"/>
              <a:t>得到的字符串。</a:t>
            </a:r>
            <a:endParaRPr lang="zh-CN" altLang="en-US" sz="1400" dirty="0"/>
          </a:p>
          <a:p>
            <a:pPr>
              <a:lnSpc>
                <a:spcPct val="110000"/>
              </a:lnSpc>
            </a:pPr>
            <a:r>
              <a:rPr lang="en-US" altLang="zh-CN" sz="1400" dirty="0" err="1"/>
              <a:t>StrIsEmpty</a:t>
            </a:r>
            <a:r>
              <a:rPr lang="en-US" altLang="zh-CN" sz="1400" dirty="0"/>
              <a:t>(s)</a:t>
            </a:r>
            <a:r>
              <a:rPr lang="zh-CN" altLang="en-US" sz="1400" dirty="0"/>
              <a:t>：判断字符串</a:t>
            </a:r>
            <a:r>
              <a:rPr lang="en-US" altLang="zh-CN" sz="1400" dirty="0"/>
              <a:t>s</a:t>
            </a:r>
            <a:r>
              <a:rPr lang="zh-CN" altLang="en-US" sz="1400" dirty="0"/>
              <a:t>是否是空串。返回一个布尔值，若字符串</a:t>
            </a:r>
            <a:r>
              <a:rPr lang="en-US" altLang="zh-CN" sz="1400" dirty="0"/>
              <a:t>s</a:t>
            </a:r>
            <a:r>
              <a:rPr lang="zh-CN" altLang="en-US" sz="1400" dirty="0"/>
              <a:t>是空串，返回</a:t>
            </a:r>
            <a:r>
              <a:rPr lang="en-US" altLang="zh-CN" sz="1400" dirty="0"/>
              <a:t>true</a:t>
            </a:r>
            <a:r>
              <a:rPr lang="zh-CN" altLang="en-US" sz="1400" dirty="0"/>
              <a:t>；否则返回</a:t>
            </a:r>
            <a:r>
              <a:rPr lang="en-US" altLang="zh-CN" sz="1400" dirty="0"/>
              <a:t>false</a:t>
            </a:r>
            <a:r>
              <a:rPr lang="zh-CN" altLang="en-US" sz="1400" dirty="0"/>
              <a:t>。</a:t>
            </a:r>
            <a:endParaRPr lang="zh-CN" altLang="en-US" sz="1400" dirty="0"/>
          </a:p>
          <a:p>
            <a:pPr>
              <a:lnSpc>
                <a:spcPct val="110000"/>
              </a:lnSpc>
            </a:pPr>
            <a:r>
              <a:rPr lang="en-US" altLang="zh-CN" sz="1400" dirty="0" err="1"/>
              <a:t>StrInsert</a:t>
            </a:r>
            <a:r>
              <a:rPr lang="en-US" altLang="zh-CN" sz="1400" dirty="0"/>
              <a:t>(s, pos, t)</a:t>
            </a:r>
            <a:r>
              <a:rPr lang="zh-CN" altLang="en-US" sz="1400" dirty="0"/>
              <a:t>：在字符串</a:t>
            </a:r>
            <a:r>
              <a:rPr lang="en-US" altLang="zh-CN" sz="1400" dirty="0"/>
              <a:t>s</a:t>
            </a:r>
            <a:r>
              <a:rPr lang="zh-CN" altLang="en-US" sz="1400" dirty="0"/>
              <a:t>的</a:t>
            </a:r>
            <a:r>
              <a:rPr lang="en-US" altLang="zh-CN" sz="1400" dirty="0"/>
              <a:t>pos</a:t>
            </a:r>
            <a:r>
              <a:rPr lang="zh-CN" altLang="en-US" sz="1400" dirty="0"/>
              <a:t>位置处插入字符串</a:t>
            </a:r>
            <a:r>
              <a:rPr lang="en-US" altLang="zh-CN" sz="1400" dirty="0"/>
              <a:t>t</a:t>
            </a:r>
            <a:r>
              <a:rPr lang="zh-CN" altLang="en-US" sz="1400" dirty="0"/>
              <a:t>，并返回插入后的字符串</a:t>
            </a:r>
            <a:r>
              <a:rPr lang="en-US" altLang="zh-CN" sz="1400" dirty="0"/>
              <a:t>s</a:t>
            </a:r>
            <a:r>
              <a:rPr lang="zh-CN" altLang="en-US" sz="1400" dirty="0"/>
              <a:t>。</a:t>
            </a:r>
            <a:endParaRPr lang="zh-CN" altLang="en-US" sz="1400" dirty="0"/>
          </a:p>
          <a:p>
            <a:pPr>
              <a:lnSpc>
                <a:spcPct val="110000"/>
              </a:lnSpc>
            </a:pPr>
            <a:r>
              <a:rPr lang="en-US" altLang="zh-CN" sz="1400" dirty="0" err="1"/>
              <a:t>StrRemove</a:t>
            </a:r>
            <a:r>
              <a:rPr lang="en-US" altLang="zh-CN" sz="1400" dirty="0"/>
              <a:t>(s, pos, </a:t>
            </a:r>
            <a:r>
              <a:rPr lang="en-US" altLang="zh-CN" sz="1400" dirty="0" err="1"/>
              <a:t>len</a:t>
            </a:r>
            <a:r>
              <a:rPr lang="en-US" altLang="zh-CN" sz="1400" dirty="0"/>
              <a:t>)</a:t>
            </a:r>
            <a:r>
              <a:rPr lang="zh-CN" altLang="en-US" sz="1400" dirty="0"/>
              <a:t>：删除字符串</a:t>
            </a:r>
            <a:r>
              <a:rPr lang="en-US" altLang="zh-CN" sz="1400" dirty="0"/>
              <a:t>s</a:t>
            </a:r>
            <a:r>
              <a:rPr lang="zh-CN" altLang="en-US" sz="1400" dirty="0"/>
              <a:t>中从</a:t>
            </a:r>
            <a:r>
              <a:rPr lang="en-US" altLang="zh-CN" sz="1400" dirty="0"/>
              <a:t>pos</a:t>
            </a:r>
            <a:r>
              <a:rPr lang="zh-CN" altLang="en-US" sz="1400" dirty="0"/>
              <a:t>位置开始的长度为</a:t>
            </a:r>
            <a:r>
              <a:rPr lang="en-US" altLang="zh-CN" sz="1400" dirty="0" err="1"/>
              <a:t>len</a:t>
            </a:r>
            <a:r>
              <a:rPr lang="zh-CN" altLang="en-US" sz="1400" dirty="0"/>
              <a:t>的子串，返回删除后的字符串</a:t>
            </a:r>
            <a:r>
              <a:rPr lang="en-US" altLang="zh-CN" sz="1400" dirty="0"/>
              <a:t>s</a:t>
            </a:r>
            <a:r>
              <a:rPr lang="zh-CN" altLang="en-US" sz="1400" dirty="0"/>
              <a:t>。</a:t>
            </a:r>
            <a:endParaRPr lang="zh-CN" altLang="en-US" sz="1400" dirty="0"/>
          </a:p>
          <a:p>
            <a:pPr>
              <a:lnSpc>
                <a:spcPct val="110000"/>
              </a:lnSpc>
            </a:pPr>
            <a:r>
              <a:rPr lang="en-US" altLang="zh-CN" sz="1400" dirty="0" err="1"/>
              <a:t>SubString</a:t>
            </a:r>
            <a:r>
              <a:rPr lang="en-US" altLang="zh-CN" sz="1400" dirty="0"/>
              <a:t>(s, pos, </a:t>
            </a:r>
            <a:r>
              <a:rPr lang="en-US" altLang="zh-CN" sz="1400" dirty="0" err="1"/>
              <a:t>len</a:t>
            </a:r>
            <a:r>
              <a:rPr lang="en-US" altLang="zh-CN" sz="1400" dirty="0"/>
              <a:t>)</a:t>
            </a:r>
            <a:r>
              <a:rPr lang="zh-CN" altLang="en-US" sz="1400" dirty="0"/>
              <a:t>：返回字符串</a:t>
            </a:r>
            <a:r>
              <a:rPr lang="en-US" altLang="zh-CN" sz="1400" dirty="0"/>
              <a:t>s</a:t>
            </a:r>
            <a:r>
              <a:rPr lang="zh-CN" altLang="en-US" sz="1400" dirty="0"/>
              <a:t>从</a:t>
            </a:r>
            <a:r>
              <a:rPr lang="en-US" altLang="zh-CN" sz="1400" dirty="0"/>
              <a:t>pos</a:t>
            </a:r>
            <a:r>
              <a:rPr lang="zh-CN" altLang="en-US" sz="1400" dirty="0"/>
              <a:t>位置开始长度为</a:t>
            </a:r>
            <a:r>
              <a:rPr lang="en-US" altLang="zh-CN" sz="1400" dirty="0" err="1"/>
              <a:t>len</a:t>
            </a:r>
            <a:r>
              <a:rPr lang="zh-CN" altLang="en-US" sz="1400" dirty="0"/>
              <a:t>的子串。</a:t>
            </a:r>
            <a:endParaRPr lang="zh-CN" altLang="en-US" sz="1400" dirty="0"/>
          </a:p>
          <a:p>
            <a:pPr>
              <a:lnSpc>
                <a:spcPct val="110000"/>
              </a:lnSpc>
            </a:pPr>
            <a:r>
              <a:rPr lang="en-US" altLang="zh-CN" sz="1400" dirty="0" err="1"/>
              <a:t>StrLength</a:t>
            </a:r>
            <a:r>
              <a:rPr lang="en-US" altLang="zh-CN" sz="1400" dirty="0"/>
              <a:t>(s)</a:t>
            </a:r>
            <a:r>
              <a:rPr lang="zh-CN" altLang="en-US" sz="1400" dirty="0"/>
              <a:t>：返回字符串</a:t>
            </a:r>
            <a:r>
              <a:rPr lang="en-US" altLang="zh-CN" sz="1400" dirty="0"/>
              <a:t>s</a:t>
            </a:r>
            <a:r>
              <a:rPr lang="zh-CN" altLang="en-US" sz="1400" dirty="0"/>
              <a:t>的长度。</a:t>
            </a:r>
            <a:endParaRPr lang="zh-CN" altLang="en-US" sz="1400" dirty="0"/>
          </a:p>
          <a:p>
            <a:pPr>
              <a:lnSpc>
                <a:spcPct val="110000"/>
              </a:lnSpc>
            </a:pPr>
            <a:r>
              <a:rPr lang="en-US" altLang="zh-CN" sz="1400" dirty="0" err="1"/>
              <a:t>StrConcat</a:t>
            </a:r>
            <a:r>
              <a:rPr lang="en-US" altLang="zh-CN" sz="1400" dirty="0"/>
              <a:t>(</a:t>
            </a:r>
            <a:r>
              <a:rPr lang="en-US" altLang="zh-CN" sz="1400" dirty="0" err="1"/>
              <a:t>s,t</a:t>
            </a:r>
            <a:r>
              <a:rPr lang="en-US" altLang="zh-CN" sz="1400" dirty="0"/>
              <a:t>)</a:t>
            </a:r>
            <a:r>
              <a:rPr lang="zh-CN" altLang="en-US" sz="1400" dirty="0"/>
              <a:t>：返回字符串</a:t>
            </a:r>
            <a:r>
              <a:rPr lang="en-US" altLang="zh-CN" sz="1400" dirty="0"/>
              <a:t>s</a:t>
            </a:r>
            <a:r>
              <a:rPr lang="zh-CN" altLang="en-US" sz="1400" dirty="0"/>
              <a:t>和</a:t>
            </a:r>
            <a:r>
              <a:rPr lang="en-US" altLang="zh-CN" sz="1400" dirty="0"/>
              <a:t>t</a:t>
            </a:r>
            <a:r>
              <a:rPr lang="zh-CN" altLang="en-US" sz="1400" dirty="0"/>
              <a:t>联接而成的新串</a:t>
            </a:r>
            <a:r>
              <a:rPr lang="en-US" altLang="zh-CN" sz="1400" dirty="0"/>
              <a:t>s</a:t>
            </a:r>
            <a:r>
              <a:rPr lang="zh-CN" altLang="en-US" sz="1400" dirty="0"/>
              <a:t>。</a:t>
            </a:r>
            <a:endParaRPr lang="zh-CN" altLang="en-US" sz="1400" dirty="0"/>
          </a:p>
          <a:p>
            <a:pPr>
              <a:lnSpc>
                <a:spcPct val="110000"/>
              </a:lnSpc>
            </a:pPr>
            <a:r>
              <a:rPr lang="en-US" altLang="zh-CN" sz="1400" dirty="0" err="1"/>
              <a:t>StrCompare</a:t>
            </a:r>
            <a:r>
              <a:rPr lang="en-US" altLang="zh-CN" sz="1400" dirty="0"/>
              <a:t>(</a:t>
            </a:r>
            <a:r>
              <a:rPr lang="en-US" altLang="zh-CN" sz="1400" dirty="0" err="1"/>
              <a:t>s,t</a:t>
            </a:r>
            <a:r>
              <a:rPr lang="en-US" altLang="zh-CN" sz="1400" dirty="0"/>
              <a:t>)</a:t>
            </a:r>
            <a:r>
              <a:rPr lang="zh-CN" altLang="en-US" sz="1400" dirty="0"/>
              <a:t>：返回字符串</a:t>
            </a:r>
            <a:r>
              <a:rPr lang="en-US" altLang="zh-CN" sz="1400" dirty="0"/>
              <a:t>s</a:t>
            </a:r>
            <a:r>
              <a:rPr lang="zh-CN" altLang="en-US" sz="1400" dirty="0"/>
              <a:t>和</a:t>
            </a:r>
            <a:r>
              <a:rPr lang="en-US" altLang="zh-CN" sz="1400" dirty="0"/>
              <a:t>t</a:t>
            </a:r>
            <a:r>
              <a:rPr lang="zh-CN" altLang="en-US" sz="1400" dirty="0"/>
              <a:t>的大小关系。若</a:t>
            </a:r>
            <a:r>
              <a:rPr lang="en-US" altLang="zh-CN" sz="1400" dirty="0"/>
              <a:t>s&gt;t</a:t>
            </a:r>
            <a:r>
              <a:rPr lang="zh-CN" altLang="en-US" sz="1400" dirty="0"/>
              <a:t>，返回</a:t>
            </a:r>
            <a:r>
              <a:rPr lang="en-US" altLang="zh-CN" sz="1400" dirty="0"/>
              <a:t>+1</a:t>
            </a:r>
            <a:r>
              <a:rPr lang="zh-CN" altLang="en-US" sz="1400" dirty="0"/>
              <a:t>；若</a:t>
            </a:r>
            <a:r>
              <a:rPr lang="en-US" altLang="zh-CN" sz="1400" dirty="0"/>
              <a:t>s=t</a:t>
            </a:r>
            <a:r>
              <a:rPr lang="zh-CN" altLang="en-US" sz="1400" dirty="0"/>
              <a:t>，返回</a:t>
            </a:r>
            <a:r>
              <a:rPr lang="en-US" altLang="zh-CN" sz="1400" dirty="0"/>
              <a:t>0</a:t>
            </a:r>
            <a:r>
              <a:rPr lang="zh-CN" altLang="en-US" sz="1400" dirty="0"/>
              <a:t>；若</a:t>
            </a:r>
            <a:r>
              <a:rPr lang="en-US" altLang="zh-CN" sz="1400" dirty="0"/>
              <a:t>s&lt;t</a:t>
            </a:r>
            <a:r>
              <a:rPr lang="zh-CN" altLang="en-US" sz="1400" dirty="0"/>
              <a:t>，返回</a:t>
            </a:r>
            <a:r>
              <a:rPr lang="en-US" altLang="zh-CN" sz="1400" dirty="0"/>
              <a:t>-1</a:t>
            </a:r>
            <a:r>
              <a:rPr lang="zh-CN" altLang="en-US" sz="1400" dirty="0"/>
              <a:t>。</a:t>
            </a:r>
            <a:endParaRPr lang="zh-CN" altLang="en-US" sz="1400" dirty="0"/>
          </a:p>
          <a:p>
            <a:pPr>
              <a:lnSpc>
                <a:spcPct val="110000"/>
              </a:lnSpc>
            </a:pPr>
            <a:r>
              <a:rPr lang="en-US" altLang="zh-CN" sz="1400" dirty="0" err="1"/>
              <a:t>PatternMatch</a:t>
            </a:r>
            <a:r>
              <a:rPr lang="en-US" altLang="zh-CN" sz="1400" dirty="0"/>
              <a:t>(</a:t>
            </a:r>
            <a:r>
              <a:rPr lang="en-US" altLang="zh-CN" sz="1400" dirty="0" err="1"/>
              <a:t>s,t</a:t>
            </a:r>
            <a:r>
              <a:rPr lang="en-US" altLang="zh-CN" sz="1400" dirty="0"/>
              <a:t>)</a:t>
            </a:r>
            <a:r>
              <a:rPr lang="zh-CN" altLang="en-US" sz="1400" dirty="0"/>
              <a:t>：返回字符串</a:t>
            </a:r>
            <a:r>
              <a:rPr lang="en-US" altLang="zh-CN" sz="1400" dirty="0"/>
              <a:t>s</a:t>
            </a:r>
            <a:r>
              <a:rPr lang="zh-CN" altLang="en-US" sz="1400" dirty="0"/>
              <a:t>中首次出现字符串</a:t>
            </a:r>
            <a:r>
              <a:rPr lang="en-US" altLang="zh-CN" sz="1400" dirty="0"/>
              <a:t>t</a:t>
            </a:r>
            <a:r>
              <a:rPr lang="zh-CN" altLang="en-US" sz="1400" dirty="0"/>
              <a:t>的位置，若字符串</a:t>
            </a:r>
            <a:r>
              <a:rPr lang="en-US" altLang="zh-CN" sz="1400" dirty="0"/>
              <a:t>s</a:t>
            </a:r>
            <a:r>
              <a:rPr lang="zh-CN" altLang="en-US" sz="1400" dirty="0"/>
              <a:t>没有出现字符串</a:t>
            </a:r>
            <a:r>
              <a:rPr lang="en-US" altLang="zh-CN" sz="1400" dirty="0"/>
              <a:t>t</a:t>
            </a:r>
            <a:r>
              <a:rPr lang="zh-CN" altLang="en-US" sz="1400" dirty="0"/>
              <a:t>，则返回</a:t>
            </a:r>
            <a:r>
              <a:rPr lang="en-US" altLang="zh-CN" sz="1400" dirty="0"/>
              <a:t>NIL</a:t>
            </a:r>
            <a:r>
              <a:rPr lang="zh-CN" altLang="en-US" sz="1400" dirty="0"/>
              <a:t>。</a:t>
            </a:r>
            <a:endParaRPr lang="zh-CN" altLang="en-US" sz="1400" dirty="0"/>
          </a:p>
          <a:p>
            <a:pPr>
              <a:lnSpc>
                <a:spcPct val="110000"/>
              </a:lnSpc>
            </a:pPr>
            <a:r>
              <a:rPr lang="en-US" altLang="zh-CN" sz="1400" dirty="0"/>
              <a:t>Replace(s, </a:t>
            </a:r>
            <a:r>
              <a:rPr lang="en-US" altLang="zh-CN" sz="1400" dirty="0" err="1"/>
              <a:t>sub_s</a:t>
            </a:r>
            <a:r>
              <a:rPr lang="en-US" altLang="zh-CN" sz="1400" dirty="0"/>
              <a:t>, t)</a:t>
            </a:r>
            <a:r>
              <a:rPr lang="zh-CN" altLang="en-US" sz="1400" dirty="0"/>
              <a:t>：将字符串</a:t>
            </a:r>
            <a:r>
              <a:rPr lang="en-US" altLang="zh-CN" sz="1400" dirty="0"/>
              <a:t>s</a:t>
            </a:r>
            <a:r>
              <a:rPr lang="zh-CN" altLang="en-US" sz="1400" dirty="0"/>
              <a:t>中的所有子串</a:t>
            </a:r>
            <a:r>
              <a:rPr lang="en-US" altLang="zh-CN" sz="1400" dirty="0" err="1"/>
              <a:t>sub_s</a:t>
            </a:r>
            <a:r>
              <a:rPr lang="zh-CN" altLang="en-US" sz="1400" dirty="0"/>
              <a:t>替换为字符串</a:t>
            </a:r>
            <a:r>
              <a:rPr lang="en-US" altLang="zh-CN" sz="1400" dirty="0"/>
              <a:t>t</a:t>
            </a:r>
            <a:r>
              <a:rPr lang="zh-CN" altLang="en-US" sz="1400" dirty="0"/>
              <a:t>。</a:t>
            </a:r>
            <a:endParaRPr lang="zh-CN" altLang="en-US" sz="1400" dirty="0"/>
          </a:p>
          <a:p>
            <a:pPr>
              <a:lnSpc>
                <a:spcPct val="110000"/>
              </a:lnSpc>
            </a:pPr>
            <a:r>
              <a:rPr lang="en-US" altLang="zh-CN" sz="1400" dirty="0"/>
              <a:t>}</a:t>
            </a:r>
            <a:endParaRPr lang="en-US" altLang="zh-CN" sz="1400" dirty="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2"/>
          <p:cNvSpPr>
            <a:spLocks noGrp="1"/>
          </p:cNvSpPr>
          <p:nvPr>
            <p:ph type="title"/>
          </p:nvPr>
        </p:nvSpPr>
        <p:spPr/>
        <p:txBody>
          <a:bodyPr>
            <a:normAutofit/>
          </a:bodyPr>
          <a:lstStyle/>
          <a:p>
            <a:r>
              <a:rPr lang="en-US" altLang="zh-CN" sz="2800" dirty="0"/>
              <a:t>4.7  </a:t>
            </a:r>
            <a:r>
              <a:rPr lang="zh-CN" altLang="en-US" sz="2800" dirty="0"/>
              <a:t>小结</a:t>
            </a:r>
            <a:endParaRPr lang="zh-CN" altLang="en-US" sz="2800" dirty="0"/>
          </a:p>
        </p:txBody>
      </p:sp>
      <p:sp>
        <p:nvSpPr>
          <p:cNvPr id="14" name="副标题 13"/>
          <p:cNvSpPr>
            <a:spLocks noGrp="1"/>
          </p:cNvSpPr>
          <p:nvPr>
            <p:ph type="subTitle" idx="1"/>
          </p:nvPr>
        </p:nvSpPr>
        <p:spPr/>
        <p:txBody>
          <a:bodyPr/>
          <a:lstStyle/>
          <a:p>
            <a:r>
              <a:rPr lang="en-US" altLang="zh-CN" dirty="0"/>
              <a:t>4.7 </a:t>
            </a:r>
            <a:r>
              <a:rPr lang="zh-CN" altLang="en-US" dirty="0"/>
              <a:t>小结</a:t>
            </a:r>
            <a:endParaRPr lang="zh-CN" altLang="en-US" dirty="0"/>
          </a:p>
        </p:txBody>
      </p:sp>
      <p:sp>
        <p:nvSpPr>
          <p:cNvPr id="15" name="文本占位符 14"/>
          <p:cNvSpPr>
            <a:spLocks noGrp="1"/>
          </p:cNvSpPr>
          <p:nvPr>
            <p:ph type="body" idx="10"/>
          </p:nvPr>
        </p:nvSpPr>
        <p:spPr/>
        <p:txBody>
          <a:bodyPr/>
          <a:lstStyle/>
          <a:p>
            <a:r>
              <a:rPr lang="zh-CN" altLang="en-US" dirty="0"/>
              <a:t>数据结构</a:t>
            </a:r>
            <a:endParaRPr lang="zh-CN" altLang="en-US" dirty="0"/>
          </a:p>
        </p:txBody>
      </p:sp>
      <p:sp>
        <p:nvSpPr>
          <p:cNvPr id="16" name="内容占位符 15"/>
          <p:cNvSpPr>
            <a:spLocks noGrp="1"/>
          </p:cNvSpPr>
          <p:nvPr>
            <p:ph idx="11"/>
          </p:nvPr>
        </p:nvSpPr>
        <p:spPr>
          <a:xfrm>
            <a:off x="584225" y="1125220"/>
            <a:ext cx="11055325" cy="4922227"/>
          </a:xfrm>
        </p:spPr>
        <p:txBody>
          <a:bodyPr>
            <a:normAutofit lnSpcReduction="20000"/>
          </a:bodyPr>
          <a:lstStyle/>
          <a:p>
            <a:pPr eaLnBrk="0" fontAlgn="base" hangingPunct="0">
              <a:lnSpc>
                <a:spcPct val="110000"/>
              </a:lnSpc>
              <a:spcAft>
                <a:spcPct val="0"/>
              </a:spcAft>
            </a:pPr>
            <a:r>
              <a:rPr lang="zh-CN" altLang="zh-CN" sz="2400" dirty="0"/>
              <a:t>各种匹配算法的比较：</a:t>
            </a:r>
            <a:endParaRPr lang="zh-CN" altLang="zh-CN" sz="2400" dirty="0"/>
          </a:p>
          <a:p>
            <a:pPr marL="342900" indent="-342900" eaLnBrk="0" fontAlgn="base" hangingPunct="0">
              <a:lnSpc>
                <a:spcPct val="125000"/>
              </a:lnSpc>
              <a:spcBef>
                <a:spcPts val="1000"/>
              </a:spcBef>
              <a:spcAft>
                <a:spcPts val="0"/>
              </a:spcAft>
              <a:buFont typeface="Wingdings" panose="05000000000000000000" charset="0"/>
              <a:buChar char="n"/>
            </a:pPr>
            <a:r>
              <a:rPr lang="zh-CN" altLang="zh-CN" sz="2400" dirty="0"/>
              <a:t>朴素算法通过逐位比较的方式进行匹配，思路最容易理解，算法时间复杂度为O(nm)；</a:t>
            </a:r>
            <a:endParaRPr lang="zh-CN" altLang="zh-CN" sz="2400" dirty="0"/>
          </a:p>
          <a:p>
            <a:pPr marL="342900" indent="-342900" eaLnBrk="0" fontAlgn="base" hangingPunct="0">
              <a:lnSpc>
                <a:spcPct val="125000"/>
              </a:lnSpc>
              <a:spcBef>
                <a:spcPts val="1000"/>
              </a:spcBef>
              <a:spcAft>
                <a:spcPts val="0"/>
              </a:spcAft>
              <a:buFont typeface="Wingdings" panose="05000000000000000000" charset="0"/>
              <a:buChar char="n"/>
            </a:pPr>
            <a:r>
              <a:rPr lang="zh-CN" altLang="zh-CN" sz="2400" dirty="0"/>
              <a:t>KMP算法利用利用字符串特征向量加速匹配过程，在任何场景下算法复杂度能够达到稳定的O(n+m),在小字符集模式应用场景下表现尤其突出；</a:t>
            </a:r>
            <a:endParaRPr lang="zh-CN" altLang="zh-CN" sz="2400" dirty="0"/>
          </a:p>
          <a:p>
            <a:pPr marL="342900" indent="-342900" eaLnBrk="0" fontAlgn="base" hangingPunct="0">
              <a:lnSpc>
                <a:spcPct val="125000"/>
              </a:lnSpc>
              <a:spcBef>
                <a:spcPts val="1000"/>
              </a:spcBef>
              <a:spcAft>
                <a:spcPts val="0"/>
              </a:spcAft>
              <a:buFont typeface="Wingdings" panose="05000000000000000000" charset="0"/>
              <a:buChar char="n"/>
            </a:pPr>
            <a:r>
              <a:rPr lang="zh-CN" altLang="zh-CN" sz="2400" dirty="0"/>
              <a:t>BM算法基于坏字符与好后缀规则来优化匹配算法，最坏情况复杂度为O(n+m)，更适用于大字符集模式、字符较为随机的应用场景；</a:t>
            </a:r>
            <a:endParaRPr lang="zh-CN" altLang="zh-CN" sz="2400" dirty="0"/>
          </a:p>
          <a:p>
            <a:pPr marL="342900" indent="-342900" eaLnBrk="0" fontAlgn="base" hangingPunct="0">
              <a:lnSpc>
                <a:spcPct val="125000"/>
              </a:lnSpc>
              <a:spcBef>
                <a:spcPts val="1000"/>
              </a:spcBef>
              <a:spcAft>
                <a:spcPts val="0"/>
              </a:spcAft>
              <a:buFont typeface="Wingdings" panose="05000000000000000000" charset="0"/>
              <a:buChar char="n"/>
            </a:pPr>
            <a:r>
              <a:rPr lang="zh-CN" altLang="zh-CN" sz="2400" dirty="0"/>
              <a:t>KR算法和Sunday算法分别利用散列表技术和类似于坏字符规则的方法来提高匹配效率，虽然最坏情况下时间复杂度均为O(nm)，但在字符随机出现的情况下表现良好，并且由于其简单明了、实现简单的优势，在工程实践中得到广泛关注。</a:t>
            </a:r>
            <a:endParaRPr lang="zh-CN" altLang="zh-CN" sz="2400" dirty="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gradFill>
          <a:gsLst>
            <a:gs pos="0">
              <a:srgbClr val="00ABA5"/>
            </a:gs>
            <a:gs pos="67000">
              <a:srgbClr val="007684"/>
            </a:gs>
          </a:gsLst>
          <a:lin ang="3600000" scaled="0"/>
        </a:grad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1" cstate="print">
            <a:extLst>
              <a:ext uri="{28A0092B-C50C-407E-A947-70E740481C1C}">
                <a14:useLocalDpi xmlns:a14="http://schemas.microsoft.com/office/drawing/2010/main" val="0"/>
              </a:ext>
            </a:extLst>
          </a:blip>
          <a:srcRect l="20226" t="32053" r="20333"/>
          <a:stretch>
            <a:fillRect/>
          </a:stretch>
        </p:blipFill>
        <p:spPr>
          <a:xfrm>
            <a:off x="-38911" y="-77822"/>
            <a:ext cx="7247108" cy="3570513"/>
          </a:xfrm>
          <a:prstGeom prst="rect">
            <a:avLst/>
          </a:prstGeom>
        </p:spPr>
      </p:pic>
      <p:pic>
        <p:nvPicPr>
          <p:cNvPr id="3" name="图片 2"/>
          <p:cNvPicPr>
            <a:picLocks noChangeAspect="1"/>
          </p:cNvPicPr>
          <p:nvPr/>
        </p:nvPicPr>
        <p:blipFill rotWithShape="1">
          <a:blip r:embed="rId2" cstate="print">
            <a:extLst>
              <a:ext uri="{28A0092B-C50C-407E-A947-70E740481C1C}">
                <a14:useLocalDpi xmlns:a14="http://schemas.microsoft.com/office/drawing/2010/main" val="0"/>
              </a:ext>
            </a:extLst>
          </a:blip>
          <a:srcRect t="54756" r="67172"/>
          <a:stretch>
            <a:fillRect/>
          </a:stretch>
        </p:blipFill>
        <p:spPr>
          <a:xfrm>
            <a:off x="8244776" y="-48638"/>
            <a:ext cx="4002347" cy="2377520"/>
          </a:xfrm>
          <a:prstGeom prst="rect">
            <a:avLst/>
          </a:prstGeom>
        </p:spPr>
      </p:pic>
      <p:pic>
        <p:nvPicPr>
          <p:cNvPr id="4" name="图片 3"/>
          <p:cNvPicPr>
            <a:picLocks noChangeAspect="1"/>
          </p:cNvPicPr>
          <p:nvPr/>
        </p:nvPicPr>
        <p:blipFill rotWithShape="1">
          <a:blip r:embed="rId3" cstate="print">
            <a:extLst>
              <a:ext uri="{28A0092B-C50C-407E-A947-70E740481C1C}">
                <a14:useLocalDpi xmlns:a14="http://schemas.microsoft.com/office/drawing/2010/main" val="0"/>
              </a:ext>
            </a:extLst>
          </a:blip>
          <a:srcRect l="24826" b="55447"/>
          <a:stretch>
            <a:fillRect/>
          </a:stretch>
        </p:blipFill>
        <p:spPr>
          <a:xfrm>
            <a:off x="-24384" y="4587109"/>
            <a:ext cx="9165288" cy="2546903"/>
          </a:xfrm>
          <a:prstGeom prst="rect">
            <a:avLst/>
          </a:prstGeom>
        </p:spPr>
      </p:pic>
      <p:grpSp>
        <p:nvGrpSpPr>
          <p:cNvPr id="14" name="组合 13"/>
          <p:cNvGrpSpPr/>
          <p:nvPr/>
        </p:nvGrpSpPr>
        <p:grpSpPr>
          <a:xfrm>
            <a:off x="-875295" y="-875664"/>
            <a:ext cx="2974038" cy="2745105"/>
            <a:chOff x="6175344" y="342254"/>
            <a:chExt cx="7829785" cy="7227071"/>
          </a:xfrm>
        </p:grpSpPr>
        <p:sp>
          <p:nvSpPr>
            <p:cNvPr id="15" name="六边形 14"/>
            <p:cNvSpPr/>
            <p:nvPr/>
          </p:nvSpPr>
          <p:spPr>
            <a:xfrm rot="5400000">
              <a:off x="5847446" y="670152"/>
              <a:ext cx="7227071" cy="6571275"/>
            </a:xfrm>
            <a:prstGeom prst="hexagon">
              <a:avLst>
                <a:gd name="adj" fmla="val 30493"/>
                <a:gd name="vf" fmla="val 115470"/>
              </a:avLst>
            </a:prstGeom>
            <a:gradFill>
              <a:gsLst>
                <a:gs pos="56000">
                  <a:srgbClr val="016773"/>
                </a:gs>
                <a:gs pos="84000">
                  <a:srgbClr val="007684"/>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平行四边形 15"/>
            <p:cNvSpPr/>
            <p:nvPr/>
          </p:nvSpPr>
          <p:spPr>
            <a:xfrm rot="19714174">
              <a:off x="8276456" y="3241383"/>
              <a:ext cx="5728673" cy="3087560"/>
            </a:xfrm>
            <a:prstGeom prst="parallelogram">
              <a:avLst>
                <a:gd name="adj" fmla="val 61032"/>
              </a:avLst>
            </a:prstGeom>
            <a:gradFill>
              <a:gsLst>
                <a:gs pos="0">
                  <a:srgbClr val="00ABA5"/>
                </a:gs>
                <a:gs pos="65000">
                  <a:srgbClr val="0093A2"/>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7" name="组合 16"/>
          <p:cNvGrpSpPr/>
          <p:nvPr/>
        </p:nvGrpSpPr>
        <p:grpSpPr>
          <a:xfrm>
            <a:off x="1259840" y="635784"/>
            <a:ext cx="823697" cy="760292"/>
            <a:chOff x="6175344" y="342254"/>
            <a:chExt cx="7829785" cy="7227071"/>
          </a:xfrm>
        </p:grpSpPr>
        <p:sp>
          <p:nvSpPr>
            <p:cNvPr id="18" name="六边形 17"/>
            <p:cNvSpPr/>
            <p:nvPr/>
          </p:nvSpPr>
          <p:spPr>
            <a:xfrm rot="5400000">
              <a:off x="5847446" y="670152"/>
              <a:ext cx="7227071" cy="6571275"/>
            </a:xfrm>
            <a:prstGeom prst="hexagon">
              <a:avLst>
                <a:gd name="adj" fmla="val 30493"/>
                <a:gd name="vf" fmla="val 115470"/>
              </a:avLst>
            </a:prstGeom>
            <a:gradFill>
              <a:gsLst>
                <a:gs pos="56000">
                  <a:srgbClr val="016773"/>
                </a:gs>
                <a:gs pos="84000">
                  <a:srgbClr val="007684"/>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平行四边形 18"/>
            <p:cNvSpPr/>
            <p:nvPr/>
          </p:nvSpPr>
          <p:spPr>
            <a:xfrm rot="19714174">
              <a:off x="8276456" y="3241383"/>
              <a:ext cx="5728673" cy="3087560"/>
            </a:xfrm>
            <a:prstGeom prst="parallelogram">
              <a:avLst>
                <a:gd name="adj" fmla="val 61032"/>
              </a:avLst>
            </a:prstGeom>
            <a:gradFill>
              <a:gsLst>
                <a:gs pos="0">
                  <a:srgbClr val="00ABA5"/>
                </a:gs>
                <a:gs pos="65000">
                  <a:srgbClr val="0093A2"/>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 name="矩形: 圆角 7"/>
          <p:cNvSpPr/>
          <p:nvPr/>
        </p:nvSpPr>
        <p:spPr>
          <a:xfrm>
            <a:off x="2421652" y="2038221"/>
            <a:ext cx="7054775" cy="3118500"/>
          </a:xfrm>
          <a:prstGeom prst="roundRect">
            <a:avLst>
              <a:gd name="adj" fmla="val 0"/>
            </a:avLst>
          </a:prstGeom>
          <a:solidFill>
            <a:schemeClr val="tx1">
              <a:lumMod val="95000"/>
              <a:lumOff val="5000"/>
              <a:alpha val="5000"/>
            </a:schemeClr>
          </a:solidFill>
          <a:ln>
            <a:solidFill>
              <a:schemeClr val="bg1"/>
            </a:solidFill>
          </a:ln>
          <a:effectLst>
            <a:outerShdw blurRad="1524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37" name="组合 36"/>
          <p:cNvGrpSpPr/>
          <p:nvPr/>
        </p:nvGrpSpPr>
        <p:grpSpPr>
          <a:xfrm>
            <a:off x="7558543" y="954064"/>
            <a:ext cx="5262302" cy="5007863"/>
            <a:chOff x="6175345" y="153244"/>
            <a:chExt cx="7792878" cy="7416082"/>
          </a:xfrm>
        </p:grpSpPr>
        <p:grpSp>
          <p:nvGrpSpPr>
            <p:cNvPr id="32" name="组合 31"/>
            <p:cNvGrpSpPr/>
            <p:nvPr/>
          </p:nvGrpSpPr>
          <p:grpSpPr>
            <a:xfrm>
              <a:off x="6175345" y="342257"/>
              <a:ext cx="7792878" cy="7227069"/>
              <a:chOff x="5983104" y="1708488"/>
              <a:chExt cx="4080721" cy="3784437"/>
            </a:xfrm>
          </p:grpSpPr>
          <p:sp>
            <p:nvSpPr>
              <p:cNvPr id="33" name="六边形 32"/>
              <p:cNvSpPr/>
              <p:nvPr/>
            </p:nvSpPr>
            <p:spPr>
              <a:xfrm rot="5400000">
                <a:off x="5811401" y="1880191"/>
                <a:ext cx="3784437" cy="3441032"/>
              </a:xfrm>
              <a:prstGeom prst="hexagon">
                <a:avLst>
                  <a:gd name="adj" fmla="val 30493"/>
                  <a:gd name="vf" fmla="val 115470"/>
                </a:avLst>
              </a:prstGeom>
              <a:gradFill>
                <a:gsLst>
                  <a:gs pos="77000">
                    <a:srgbClr val="016773"/>
                  </a:gs>
                  <a:gs pos="100000">
                    <a:srgbClr val="007684"/>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平行四边形 33"/>
              <p:cNvSpPr/>
              <p:nvPr/>
            </p:nvSpPr>
            <p:spPr>
              <a:xfrm rot="19714174">
                <a:off x="7064019" y="3212601"/>
                <a:ext cx="2999806" cy="1616793"/>
              </a:xfrm>
              <a:prstGeom prst="parallelogram">
                <a:avLst>
                  <a:gd name="adj" fmla="val 61032"/>
                </a:avLst>
              </a:prstGeom>
              <a:solidFill>
                <a:srgbClr val="00AB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6" name="文本框 35"/>
            <p:cNvSpPr txBox="1"/>
            <p:nvPr/>
          </p:nvSpPr>
          <p:spPr>
            <a:xfrm rot="1849986">
              <a:off x="8151150" y="153244"/>
              <a:ext cx="4944370" cy="2163608"/>
            </a:xfrm>
            <a:prstGeom prst="rect">
              <a:avLst/>
            </a:prstGeom>
            <a:noFill/>
          </p:spPr>
          <p:txBody>
            <a:bodyPr wrap="square" rtlCol="0">
              <a:noAutofit/>
              <a:scene3d>
                <a:camera prst="isometricTopUp">
                  <a:rot lat="19176265" lon="2388000" rev="19890000"/>
                </a:camera>
                <a:lightRig rig="threePt" dir="t"/>
              </a:scene3d>
            </a:bodyPr>
            <a:lstStyle/>
            <a:p>
              <a:pPr algn="ctr"/>
              <a:r>
                <a:rPr lang="en-US" altLang="zh-CN" sz="11500" b="1" dirty="0">
                  <a:gradFill>
                    <a:gsLst>
                      <a:gs pos="30000">
                        <a:srgbClr val="007684"/>
                      </a:gs>
                      <a:gs pos="83000">
                        <a:srgbClr val="016773"/>
                      </a:gs>
                    </a:gsLst>
                    <a:lin ang="5400000" scaled="0"/>
                  </a:gradFill>
                  <a:latin typeface="Bauhaus 93" panose="04030905020B02020C02" pitchFamily="82" charset="0"/>
                  <a:ea typeface="Segoe UI Black" panose="020B0A02040204020203" pitchFamily="34" charset="0"/>
                </a:rPr>
                <a:t>101</a:t>
              </a:r>
              <a:endParaRPr lang="zh-CN" altLang="en-US" sz="11500" b="1" dirty="0">
                <a:gradFill>
                  <a:gsLst>
                    <a:gs pos="30000">
                      <a:srgbClr val="007684"/>
                    </a:gs>
                    <a:gs pos="83000">
                      <a:srgbClr val="016773"/>
                    </a:gs>
                  </a:gsLst>
                  <a:lin ang="5400000" scaled="0"/>
                </a:gradFill>
                <a:latin typeface="Bauhaus 93" panose="04030905020B02020C02" pitchFamily="82" charset="0"/>
              </a:endParaRPr>
            </a:p>
          </p:txBody>
        </p:sp>
      </p:grpSp>
      <p:grpSp>
        <p:nvGrpSpPr>
          <p:cNvPr id="23" name="组合 22"/>
          <p:cNvGrpSpPr/>
          <p:nvPr/>
        </p:nvGrpSpPr>
        <p:grpSpPr>
          <a:xfrm>
            <a:off x="3774000" y="4177005"/>
            <a:ext cx="4644000" cy="124808"/>
            <a:chOff x="3774000" y="4177005"/>
            <a:chExt cx="4644000" cy="124808"/>
          </a:xfrm>
        </p:grpSpPr>
        <p:pic>
          <p:nvPicPr>
            <p:cNvPr id="24" name="图片 23"/>
            <p:cNvPicPr>
              <a:picLocks noChangeAspect="1" noChangeArrowheads="1"/>
            </p:cNvPicPr>
            <p:nvPr/>
          </p:nvPicPr>
          <p:blipFill>
            <a:blip r:embed="rId4">
              <a:biLevel thresh="50000"/>
              <a:grayscl/>
              <a:extLst>
                <a:ext uri="{28A0092B-C50C-407E-A947-70E740481C1C}">
                  <a14:useLocalDpi xmlns:a14="http://schemas.microsoft.com/office/drawing/2010/main" val="0"/>
                </a:ext>
              </a:extLst>
            </a:blip>
            <a:srcRect l="88019" t="22713" r="2956" b="25211"/>
            <a:stretch>
              <a:fillRect/>
            </a:stretch>
          </p:blipFill>
          <p:spPr bwMode="auto">
            <a:xfrm rot="5400000">
              <a:off x="6033596" y="1917409"/>
              <a:ext cx="124808" cy="464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pic>
        <p:cxnSp>
          <p:nvCxnSpPr>
            <p:cNvPr id="25" name="直接连接符 24"/>
            <p:cNvCxnSpPr/>
            <p:nvPr/>
          </p:nvCxnSpPr>
          <p:spPr>
            <a:xfrm>
              <a:off x="3936000" y="4177005"/>
              <a:ext cx="4320000" cy="0"/>
            </a:xfrm>
            <a:prstGeom prst="line">
              <a:avLst/>
            </a:prstGeom>
            <a:ln w="12700">
              <a:gradFill>
                <a:gsLst>
                  <a:gs pos="0">
                    <a:schemeClr val="accent1">
                      <a:lumMod val="5000"/>
                      <a:lumOff val="95000"/>
                      <a:alpha val="0"/>
                    </a:schemeClr>
                  </a:gs>
                  <a:gs pos="69000">
                    <a:schemeClr val="bg1"/>
                  </a:gs>
                  <a:gs pos="100000">
                    <a:schemeClr val="bg1">
                      <a:alpha val="0"/>
                    </a:schemeClr>
                  </a:gs>
                  <a:gs pos="40000">
                    <a:schemeClr val="bg1"/>
                  </a:gs>
                </a:gsLst>
                <a:lin ang="0" scaled="0"/>
              </a:gradFill>
            </a:ln>
          </p:spPr>
          <p:style>
            <a:lnRef idx="1">
              <a:schemeClr val="accent1"/>
            </a:lnRef>
            <a:fillRef idx="0">
              <a:schemeClr val="accent1"/>
            </a:fillRef>
            <a:effectRef idx="0">
              <a:schemeClr val="accent1"/>
            </a:effectRef>
            <a:fontRef idx="minor">
              <a:schemeClr val="tx1"/>
            </a:fontRef>
          </p:style>
        </p:cxnSp>
      </p:grpSp>
      <p:grpSp>
        <p:nvGrpSpPr>
          <p:cNvPr id="5" name="组合 4"/>
          <p:cNvGrpSpPr/>
          <p:nvPr/>
        </p:nvGrpSpPr>
        <p:grpSpPr>
          <a:xfrm>
            <a:off x="890173" y="4315438"/>
            <a:ext cx="2268815" cy="2101347"/>
            <a:chOff x="6175344" y="342254"/>
            <a:chExt cx="7803037" cy="7227071"/>
          </a:xfrm>
        </p:grpSpPr>
        <p:sp>
          <p:nvSpPr>
            <p:cNvPr id="6" name="六边形 5"/>
            <p:cNvSpPr/>
            <p:nvPr/>
          </p:nvSpPr>
          <p:spPr>
            <a:xfrm rot="5400000">
              <a:off x="5847446" y="670152"/>
              <a:ext cx="7227071" cy="6571275"/>
            </a:xfrm>
            <a:prstGeom prst="hexagon">
              <a:avLst>
                <a:gd name="adj" fmla="val 30493"/>
                <a:gd name="vf" fmla="val 115470"/>
              </a:avLst>
            </a:prstGeom>
            <a:gradFill>
              <a:gsLst>
                <a:gs pos="56000">
                  <a:srgbClr val="016773"/>
                </a:gs>
                <a:gs pos="84000">
                  <a:srgbClr val="007684"/>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平行四边形 6"/>
            <p:cNvSpPr/>
            <p:nvPr/>
          </p:nvSpPr>
          <p:spPr>
            <a:xfrm rot="19714174">
              <a:off x="8249707" y="3214634"/>
              <a:ext cx="5728674" cy="3087560"/>
            </a:xfrm>
            <a:prstGeom prst="parallelogram">
              <a:avLst>
                <a:gd name="adj" fmla="val 61032"/>
              </a:avLst>
            </a:prstGeom>
            <a:solidFill>
              <a:srgbClr val="00AB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 name="组合 10"/>
          <p:cNvGrpSpPr/>
          <p:nvPr/>
        </p:nvGrpSpPr>
        <p:grpSpPr>
          <a:xfrm>
            <a:off x="174548" y="5375868"/>
            <a:ext cx="1123874" cy="1040917"/>
            <a:chOff x="6175344" y="342254"/>
            <a:chExt cx="7803037" cy="7227071"/>
          </a:xfrm>
        </p:grpSpPr>
        <p:sp>
          <p:nvSpPr>
            <p:cNvPr id="12" name="六边形 11"/>
            <p:cNvSpPr/>
            <p:nvPr/>
          </p:nvSpPr>
          <p:spPr>
            <a:xfrm rot="5400000">
              <a:off x="5847446" y="670152"/>
              <a:ext cx="7227071" cy="6571275"/>
            </a:xfrm>
            <a:prstGeom prst="hexagon">
              <a:avLst>
                <a:gd name="adj" fmla="val 30493"/>
                <a:gd name="vf" fmla="val 115470"/>
              </a:avLst>
            </a:prstGeom>
            <a:gradFill>
              <a:gsLst>
                <a:gs pos="56000">
                  <a:srgbClr val="016773"/>
                </a:gs>
                <a:gs pos="84000">
                  <a:srgbClr val="007684"/>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平行四边形 12"/>
            <p:cNvSpPr/>
            <p:nvPr/>
          </p:nvSpPr>
          <p:spPr>
            <a:xfrm rot="19714174">
              <a:off x="8249707" y="3214634"/>
              <a:ext cx="5728674" cy="3087560"/>
            </a:xfrm>
            <a:prstGeom prst="parallelogram">
              <a:avLst>
                <a:gd name="adj" fmla="val 61032"/>
              </a:avLst>
            </a:prstGeom>
            <a:solidFill>
              <a:srgbClr val="00AB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4" name="组合 43"/>
          <p:cNvGrpSpPr/>
          <p:nvPr/>
        </p:nvGrpSpPr>
        <p:grpSpPr>
          <a:xfrm>
            <a:off x="10709077" y="4985964"/>
            <a:ext cx="1077639" cy="994687"/>
            <a:chOff x="6175344" y="342254"/>
            <a:chExt cx="7829785" cy="7227071"/>
          </a:xfrm>
        </p:grpSpPr>
        <p:sp>
          <p:nvSpPr>
            <p:cNvPr id="45" name="六边形 44"/>
            <p:cNvSpPr/>
            <p:nvPr/>
          </p:nvSpPr>
          <p:spPr>
            <a:xfrm rot="5400000">
              <a:off x="5847446" y="670152"/>
              <a:ext cx="7227071" cy="6571275"/>
            </a:xfrm>
            <a:prstGeom prst="hexagon">
              <a:avLst>
                <a:gd name="adj" fmla="val 30493"/>
                <a:gd name="vf" fmla="val 115470"/>
              </a:avLst>
            </a:prstGeom>
            <a:gradFill>
              <a:gsLst>
                <a:gs pos="56000">
                  <a:srgbClr val="016773"/>
                </a:gs>
                <a:gs pos="84000">
                  <a:srgbClr val="007684"/>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平行四边形 45"/>
            <p:cNvSpPr/>
            <p:nvPr/>
          </p:nvSpPr>
          <p:spPr>
            <a:xfrm rot="19714174">
              <a:off x="8276456" y="3241383"/>
              <a:ext cx="5728673" cy="3087560"/>
            </a:xfrm>
            <a:prstGeom prst="parallelogram">
              <a:avLst>
                <a:gd name="adj" fmla="val 61032"/>
              </a:avLst>
            </a:prstGeom>
            <a:gradFill>
              <a:gsLst>
                <a:gs pos="0">
                  <a:srgbClr val="00ABA5"/>
                </a:gs>
                <a:gs pos="65000">
                  <a:srgbClr val="0093A2"/>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5" name="文本框 34"/>
          <p:cNvSpPr txBox="1"/>
          <p:nvPr/>
        </p:nvSpPr>
        <p:spPr>
          <a:xfrm>
            <a:off x="4453603" y="2835325"/>
            <a:ext cx="757461" cy="1054024"/>
          </a:xfrm>
          <a:custGeom>
            <a:avLst/>
            <a:gdLst/>
            <a:ahLst/>
            <a:cxnLst/>
            <a:rect l="l" t="t" r="r" b="b"/>
            <a:pathLst>
              <a:path w="757461" h="1054024">
                <a:moveTo>
                  <a:pt x="339552" y="504974"/>
                </a:moveTo>
                <a:lnTo>
                  <a:pt x="339552" y="583332"/>
                </a:lnTo>
                <a:lnTo>
                  <a:pt x="404850" y="583332"/>
                </a:lnTo>
                <a:lnTo>
                  <a:pt x="404850" y="504974"/>
                </a:lnTo>
                <a:close/>
                <a:moveTo>
                  <a:pt x="513681" y="422263"/>
                </a:moveTo>
                <a:cubicBezTo>
                  <a:pt x="563017" y="471599"/>
                  <a:pt x="587685" y="528191"/>
                  <a:pt x="587685" y="592038"/>
                </a:cubicBezTo>
                <a:cubicBezTo>
                  <a:pt x="587685" y="623962"/>
                  <a:pt x="578979" y="642826"/>
                  <a:pt x="561566" y="648630"/>
                </a:cubicBezTo>
                <a:cubicBezTo>
                  <a:pt x="526740" y="654434"/>
                  <a:pt x="510778" y="638473"/>
                  <a:pt x="513681" y="600745"/>
                </a:cubicBezTo>
                <a:cubicBezTo>
                  <a:pt x="519485" y="545604"/>
                  <a:pt x="516583" y="487561"/>
                  <a:pt x="504974" y="426616"/>
                </a:cubicBezTo>
                <a:close/>
                <a:moveTo>
                  <a:pt x="339552" y="365671"/>
                </a:moveTo>
                <a:lnTo>
                  <a:pt x="339552" y="439675"/>
                </a:lnTo>
                <a:lnTo>
                  <a:pt x="404850" y="439675"/>
                </a:lnTo>
                <a:lnTo>
                  <a:pt x="404850" y="365671"/>
                </a:lnTo>
                <a:close/>
                <a:moveTo>
                  <a:pt x="104478" y="252487"/>
                </a:moveTo>
                <a:lnTo>
                  <a:pt x="222015" y="296019"/>
                </a:lnTo>
                <a:lnTo>
                  <a:pt x="187189" y="339551"/>
                </a:lnTo>
                <a:lnTo>
                  <a:pt x="187189" y="796640"/>
                </a:lnTo>
                <a:cubicBezTo>
                  <a:pt x="204602" y="785031"/>
                  <a:pt x="230721" y="766167"/>
                  <a:pt x="265547" y="740048"/>
                </a:cubicBezTo>
                <a:lnTo>
                  <a:pt x="274253" y="748754"/>
                </a:lnTo>
                <a:cubicBezTo>
                  <a:pt x="227819" y="861938"/>
                  <a:pt x="162521" y="949003"/>
                  <a:pt x="78358" y="1009948"/>
                </a:cubicBezTo>
                <a:cubicBezTo>
                  <a:pt x="63848" y="969318"/>
                  <a:pt x="49337" y="927236"/>
                  <a:pt x="34826" y="883704"/>
                </a:cubicBezTo>
                <a:cubicBezTo>
                  <a:pt x="40630" y="880802"/>
                  <a:pt x="49337" y="876449"/>
                  <a:pt x="60946" y="870645"/>
                </a:cubicBezTo>
                <a:cubicBezTo>
                  <a:pt x="66750" y="864840"/>
                  <a:pt x="71103" y="861938"/>
                  <a:pt x="74005" y="861938"/>
                </a:cubicBezTo>
                <a:lnTo>
                  <a:pt x="74005" y="378730"/>
                </a:lnTo>
                <a:lnTo>
                  <a:pt x="0" y="378730"/>
                </a:lnTo>
                <a:lnTo>
                  <a:pt x="0" y="304726"/>
                </a:lnTo>
                <a:lnTo>
                  <a:pt x="65299" y="304726"/>
                </a:lnTo>
                <a:close/>
                <a:moveTo>
                  <a:pt x="339552" y="226368"/>
                </a:moveTo>
                <a:lnTo>
                  <a:pt x="339552" y="291666"/>
                </a:lnTo>
                <a:lnTo>
                  <a:pt x="404850" y="291666"/>
                </a:lnTo>
                <a:lnTo>
                  <a:pt x="404850" y="226368"/>
                </a:lnTo>
                <a:close/>
                <a:moveTo>
                  <a:pt x="605098" y="4353"/>
                </a:moveTo>
                <a:lnTo>
                  <a:pt x="713929" y="4353"/>
                </a:lnTo>
                <a:lnTo>
                  <a:pt x="713929" y="252487"/>
                </a:lnTo>
                <a:lnTo>
                  <a:pt x="757461" y="252487"/>
                </a:lnTo>
                <a:lnTo>
                  <a:pt x="757461" y="330845"/>
                </a:lnTo>
                <a:lnTo>
                  <a:pt x="713929" y="330845"/>
                </a:lnTo>
                <a:lnTo>
                  <a:pt x="713929" y="983828"/>
                </a:lnTo>
                <a:cubicBezTo>
                  <a:pt x="713929" y="1027361"/>
                  <a:pt x="670397" y="1050578"/>
                  <a:pt x="583332" y="1053480"/>
                </a:cubicBezTo>
                <a:cubicBezTo>
                  <a:pt x="568821" y="1053480"/>
                  <a:pt x="561566" y="1047676"/>
                  <a:pt x="561566" y="1036067"/>
                </a:cubicBezTo>
                <a:cubicBezTo>
                  <a:pt x="561566" y="998339"/>
                  <a:pt x="544153" y="975122"/>
                  <a:pt x="509327" y="966415"/>
                </a:cubicBezTo>
                <a:lnTo>
                  <a:pt x="509327" y="953356"/>
                </a:lnTo>
                <a:cubicBezTo>
                  <a:pt x="578979" y="962062"/>
                  <a:pt x="610903" y="956258"/>
                  <a:pt x="605098" y="935943"/>
                </a:cubicBezTo>
                <a:lnTo>
                  <a:pt x="605098" y="330845"/>
                </a:lnTo>
                <a:lnTo>
                  <a:pt x="509327" y="330845"/>
                </a:lnTo>
                <a:lnTo>
                  <a:pt x="509327" y="252487"/>
                </a:lnTo>
                <a:lnTo>
                  <a:pt x="605098" y="252487"/>
                </a:lnTo>
                <a:close/>
                <a:moveTo>
                  <a:pt x="56592" y="4353"/>
                </a:moveTo>
                <a:cubicBezTo>
                  <a:pt x="134950" y="24668"/>
                  <a:pt x="182836" y="62396"/>
                  <a:pt x="200249" y="117537"/>
                </a:cubicBezTo>
                <a:cubicBezTo>
                  <a:pt x="214759" y="158167"/>
                  <a:pt x="201700" y="187189"/>
                  <a:pt x="161070" y="204601"/>
                </a:cubicBezTo>
                <a:cubicBezTo>
                  <a:pt x="123342" y="216210"/>
                  <a:pt x="100125" y="203150"/>
                  <a:pt x="91418" y="165422"/>
                </a:cubicBezTo>
                <a:cubicBezTo>
                  <a:pt x="85614" y="98673"/>
                  <a:pt x="71103" y="46434"/>
                  <a:pt x="47886" y="8706"/>
                </a:cubicBezTo>
                <a:close/>
                <a:moveTo>
                  <a:pt x="313432" y="0"/>
                </a:moveTo>
                <a:lnTo>
                  <a:pt x="430969" y="0"/>
                </a:lnTo>
                <a:cubicBezTo>
                  <a:pt x="413556" y="72554"/>
                  <a:pt x="383084" y="124792"/>
                  <a:pt x="339552" y="156716"/>
                </a:cubicBezTo>
                <a:lnTo>
                  <a:pt x="400497" y="156716"/>
                </a:lnTo>
                <a:lnTo>
                  <a:pt x="426616" y="117537"/>
                </a:lnTo>
                <a:lnTo>
                  <a:pt x="535447" y="152363"/>
                </a:lnTo>
                <a:lnTo>
                  <a:pt x="496268" y="204601"/>
                </a:lnTo>
                <a:lnTo>
                  <a:pt x="496268" y="975122"/>
                </a:lnTo>
                <a:cubicBezTo>
                  <a:pt x="499170" y="1024458"/>
                  <a:pt x="455638" y="1050578"/>
                  <a:pt x="365671" y="1053480"/>
                </a:cubicBezTo>
                <a:cubicBezTo>
                  <a:pt x="348258" y="1056382"/>
                  <a:pt x="341003" y="1047676"/>
                  <a:pt x="343905" y="1027361"/>
                </a:cubicBezTo>
                <a:cubicBezTo>
                  <a:pt x="343905" y="992535"/>
                  <a:pt x="322139" y="972220"/>
                  <a:pt x="278607" y="966415"/>
                </a:cubicBezTo>
                <a:lnTo>
                  <a:pt x="278607" y="953356"/>
                </a:lnTo>
                <a:cubicBezTo>
                  <a:pt x="371475" y="959160"/>
                  <a:pt x="413556" y="951905"/>
                  <a:pt x="404850" y="931590"/>
                </a:cubicBezTo>
                <a:lnTo>
                  <a:pt x="404850" y="766167"/>
                </a:lnTo>
                <a:cubicBezTo>
                  <a:pt x="341003" y="853232"/>
                  <a:pt x="272802" y="912726"/>
                  <a:pt x="200249" y="944649"/>
                </a:cubicBezTo>
                <a:lnTo>
                  <a:pt x="195895" y="935943"/>
                </a:lnTo>
                <a:cubicBezTo>
                  <a:pt x="245232" y="877900"/>
                  <a:pt x="294568" y="782129"/>
                  <a:pt x="343905" y="648630"/>
                </a:cubicBezTo>
                <a:lnTo>
                  <a:pt x="213308" y="648630"/>
                </a:lnTo>
                <a:lnTo>
                  <a:pt x="213308" y="583332"/>
                </a:lnTo>
                <a:lnTo>
                  <a:pt x="248134" y="583332"/>
                </a:lnTo>
                <a:lnTo>
                  <a:pt x="248134" y="130597"/>
                </a:lnTo>
                <a:lnTo>
                  <a:pt x="300373" y="130597"/>
                </a:lnTo>
                <a:cubicBezTo>
                  <a:pt x="311981" y="84162"/>
                  <a:pt x="316335" y="40630"/>
                  <a:pt x="313432" y="0"/>
                </a:cubicBezTo>
                <a:close/>
              </a:path>
            </a:pathLst>
          </a:custGeom>
          <a:gradFill flip="none" rotWithShape="1">
            <a:gsLst>
              <a:gs pos="100000">
                <a:schemeClr val="bg1">
                  <a:alpha val="0"/>
                </a:schemeClr>
              </a:gs>
              <a:gs pos="54000">
                <a:schemeClr val="bg1"/>
              </a:gs>
            </a:gsLst>
            <a:lin ang="0" scaled="0"/>
            <a:tileRect/>
          </a:gra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gn="ctr"/>
            <a:endParaRPr lang="zh-CN" altLang="en-US" sz="8800" spc="-300" dirty="0">
              <a:gradFill flip="none" rotWithShape="1">
                <a:gsLst>
                  <a:gs pos="100000">
                    <a:schemeClr val="bg1">
                      <a:alpha val="0"/>
                    </a:schemeClr>
                  </a:gs>
                  <a:gs pos="54000">
                    <a:schemeClr val="bg1"/>
                  </a:gs>
                </a:gsLst>
                <a:lin ang="0" scaled="0"/>
                <a:tileRect/>
              </a:gradFill>
              <a:latin typeface="方正美黑简体" panose="03000509000000000000" pitchFamily="65" charset="-122"/>
              <a:ea typeface="方正美黑简体" panose="03000509000000000000" pitchFamily="65" charset="-122"/>
            </a:endParaRPr>
          </a:p>
        </p:txBody>
      </p:sp>
      <p:sp>
        <p:nvSpPr>
          <p:cNvPr id="38" name="文本框 37"/>
          <p:cNvSpPr txBox="1"/>
          <p:nvPr/>
        </p:nvSpPr>
        <p:spPr>
          <a:xfrm>
            <a:off x="5307690" y="2835325"/>
            <a:ext cx="757461" cy="1054024"/>
          </a:xfrm>
          <a:custGeom>
            <a:avLst/>
            <a:gdLst/>
            <a:ahLst/>
            <a:cxnLst/>
            <a:rect l="l" t="t" r="r" b="b"/>
            <a:pathLst>
              <a:path w="757461" h="1054024">
                <a:moveTo>
                  <a:pt x="339552" y="504974"/>
                </a:moveTo>
                <a:lnTo>
                  <a:pt x="339552" y="583332"/>
                </a:lnTo>
                <a:lnTo>
                  <a:pt x="404850" y="583332"/>
                </a:lnTo>
                <a:lnTo>
                  <a:pt x="404850" y="504974"/>
                </a:lnTo>
                <a:close/>
                <a:moveTo>
                  <a:pt x="513681" y="422263"/>
                </a:moveTo>
                <a:cubicBezTo>
                  <a:pt x="563017" y="471599"/>
                  <a:pt x="587685" y="528191"/>
                  <a:pt x="587685" y="592038"/>
                </a:cubicBezTo>
                <a:cubicBezTo>
                  <a:pt x="587685" y="623962"/>
                  <a:pt x="578979" y="642826"/>
                  <a:pt x="561566" y="648630"/>
                </a:cubicBezTo>
                <a:cubicBezTo>
                  <a:pt x="526740" y="654434"/>
                  <a:pt x="510778" y="638473"/>
                  <a:pt x="513681" y="600745"/>
                </a:cubicBezTo>
                <a:cubicBezTo>
                  <a:pt x="519485" y="545604"/>
                  <a:pt x="516583" y="487561"/>
                  <a:pt x="504974" y="426616"/>
                </a:cubicBezTo>
                <a:close/>
                <a:moveTo>
                  <a:pt x="339552" y="365671"/>
                </a:moveTo>
                <a:lnTo>
                  <a:pt x="339552" y="439675"/>
                </a:lnTo>
                <a:lnTo>
                  <a:pt x="404850" y="439675"/>
                </a:lnTo>
                <a:lnTo>
                  <a:pt x="404850" y="365671"/>
                </a:lnTo>
                <a:close/>
                <a:moveTo>
                  <a:pt x="104478" y="252487"/>
                </a:moveTo>
                <a:lnTo>
                  <a:pt x="222015" y="296019"/>
                </a:lnTo>
                <a:lnTo>
                  <a:pt x="187189" y="339551"/>
                </a:lnTo>
                <a:lnTo>
                  <a:pt x="187189" y="796640"/>
                </a:lnTo>
                <a:cubicBezTo>
                  <a:pt x="204602" y="785031"/>
                  <a:pt x="230721" y="766167"/>
                  <a:pt x="265547" y="740048"/>
                </a:cubicBezTo>
                <a:lnTo>
                  <a:pt x="274253" y="748754"/>
                </a:lnTo>
                <a:cubicBezTo>
                  <a:pt x="227819" y="861938"/>
                  <a:pt x="162521" y="949003"/>
                  <a:pt x="78358" y="1009948"/>
                </a:cubicBezTo>
                <a:cubicBezTo>
                  <a:pt x="63848" y="969318"/>
                  <a:pt x="49337" y="927236"/>
                  <a:pt x="34826" y="883704"/>
                </a:cubicBezTo>
                <a:cubicBezTo>
                  <a:pt x="40630" y="880802"/>
                  <a:pt x="49337" y="876449"/>
                  <a:pt x="60946" y="870645"/>
                </a:cubicBezTo>
                <a:cubicBezTo>
                  <a:pt x="66750" y="864840"/>
                  <a:pt x="71103" y="861938"/>
                  <a:pt x="74005" y="861938"/>
                </a:cubicBezTo>
                <a:lnTo>
                  <a:pt x="74005" y="378730"/>
                </a:lnTo>
                <a:lnTo>
                  <a:pt x="0" y="378730"/>
                </a:lnTo>
                <a:lnTo>
                  <a:pt x="0" y="304726"/>
                </a:lnTo>
                <a:lnTo>
                  <a:pt x="65299" y="304726"/>
                </a:lnTo>
                <a:close/>
                <a:moveTo>
                  <a:pt x="339552" y="226368"/>
                </a:moveTo>
                <a:lnTo>
                  <a:pt x="339552" y="291666"/>
                </a:lnTo>
                <a:lnTo>
                  <a:pt x="404850" y="291666"/>
                </a:lnTo>
                <a:lnTo>
                  <a:pt x="404850" y="226368"/>
                </a:lnTo>
                <a:close/>
                <a:moveTo>
                  <a:pt x="605098" y="4353"/>
                </a:moveTo>
                <a:lnTo>
                  <a:pt x="713929" y="4353"/>
                </a:lnTo>
                <a:lnTo>
                  <a:pt x="713929" y="252487"/>
                </a:lnTo>
                <a:lnTo>
                  <a:pt x="757461" y="252487"/>
                </a:lnTo>
                <a:lnTo>
                  <a:pt x="757461" y="330845"/>
                </a:lnTo>
                <a:lnTo>
                  <a:pt x="713929" y="330845"/>
                </a:lnTo>
                <a:lnTo>
                  <a:pt x="713929" y="983828"/>
                </a:lnTo>
                <a:cubicBezTo>
                  <a:pt x="713929" y="1027361"/>
                  <a:pt x="670397" y="1050578"/>
                  <a:pt x="583332" y="1053480"/>
                </a:cubicBezTo>
                <a:cubicBezTo>
                  <a:pt x="568821" y="1053480"/>
                  <a:pt x="561566" y="1047676"/>
                  <a:pt x="561566" y="1036067"/>
                </a:cubicBezTo>
                <a:cubicBezTo>
                  <a:pt x="561566" y="998339"/>
                  <a:pt x="544153" y="975122"/>
                  <a:pt x="509327" y="966415"/>
                </a:cubicBezTo>
                <a:lnTo>
                  <a:pt x="509327" y="953356"/>
                </a:lnTo>
                <a:cubicBezTo>
                  <a:pt x="578979" y="962062"/>
                  <a:pt x="610903" y="956258"/>
                  <a:pt x="605098" y="935943"/>
                </a:cubicBezTo>
                <a:lnTo>
                  <a:pt x="605098" y="330845"/>
                </a:lnTo>
                <a:lnTo>
                  <a:pt x="509327" y="330845"/>
                </a:lnTo>
                <a:lnTo>
                  <a:pt x="509327" y="252487"/>
                </a:lnTo>
                <a:lnTo>
                  <a:pt x="605098" y="252487"/>
                </a:lnTo>
                <a:close/>
                <a:moveTo>
                  <a:pt x="56592" y="4353"/>
                </a:moveTo>
                <a:cubicBezTo>
                  <a:pt x="134950" y="24668"/>
                  <a:pt x="182836" y="62396"/>
                  <a:pt x="200249" y="117537"/>
                </a:cubicBezTo>
                <a:cubicBezTo>
                  <a:pt x="214759" y="158167"/>
                  <a:pt x="201700" y="187189"/>
                  <a:pt x="161070" y="204601"/>
                </a:cubicBezTo>
                <a:cubicBezTo>
                  <a:pt x="123342" y="216210"/>
                  <a:pt x="100125" y="203150"/>
                  <a:pt x="91418" y="165422"/>
                </a:cubicBezTo>
                <a:cubicBezTo>
                  <a:pt x="85614" y="98673"/>
                  <a:pt x="71103" y="46434"/>
                  <a:pt x="47886" y="8706"/>
                </a:cubicBezTo>
                <a:close/>
                <a:moveTo>
                  <a:pt x="313432" y="0"/>
                </a:moveTo>
                <a:lnTo>
                  <a:pt x="430969" y="0"/>
                </a:lnTo>
                <a:cubicBezTo>
                  <a:pt x="413556" y="72554"/>
                  <a:pt x="383084" y="124792"/>
                  <a:pt x="339552" y="156716"/>
                </a:cubicBezTo>
                <a:lnTo>
                  <a:pt x="400497" y="156716"/>
                </a:lnTo>
                <a:lnTo>
                  <a:pt x="426616" y="117537"/>
                </a:lnTo>
                <a:lnTo>
                  <a:pt x="535447" y="152363"/>
                </a:lnTo>
                <a:lnTo>
                  <a:pt x="496268" y="204601"/>
                </a:lnTo>
                <a:lnTo>
                  <a:pt x="496268" y="975122"/>
                </a:lnTo>
                <a:cubicBezTo>
                  <a:pt x="499170" y="1024458"/>
                  <a:pt x="455638" y="1050578"/>
                  <a:pt x="365671" y="1053480"/>
                </a:cubicBezTo>
                <a:cubicBezTo>
                  <a:pt x="348258" y="1056382"/>
                  <a:pt x="341003" y="1047676"/>
                  <a:pt x="343905" y="1027361"/>
                </a:cubicBezTo>
                <a:cubicBezTo>
                  <a:pt x="343905" y="992535"/>
                  <a:pt x="322139" y="972220"/>
                  <a:pt x="278607" y="966415"/>
                </a:cubicBezTo>
                <a:lnTo>
                  <a:pt x="278607" y="953356"/>
                </a:lnTo>
                <a:cubicBezTo>
                  <a:pt x="371475" y="959160"/>
                  <a:pt x="413556" y="951905"/>
                  <a:pt x="404850" y="931590"/>
                </a:cubicBezTo>
                <a:lnTo>
                  <a:pt x="404850" y="766167"/>
                </a:lnTo>
                <a:cubicBezTo>
                  <a:pt x="341003" y="853232"/>
                  <a:pt x="272802" y="912726"/>
                  <a:pt x="200249" y="944649"/>
                </a:cubicBezTo>
                <a:lnTo>
                  <a:pt x="195895" y="935943"/>
                </a:lnTo>
                <a:cubicBezTo>
                  <a:pt x="245232" y="877900"/>
                  <a:pt x="294568" y="782129"/>
                  <a:pt x="343905" y="648630"/>
                </a:cubicBezTo>
                <a:lnTo>
                  <a:pt x="213308" y="648630"/>
                </a:lnTo>
                <a:lnTo>
                  <a:pt x="213308" y="583332"/>
                </a:lnTo>
                <a:lnTo>
                  <a:pt x="248134" y="583332"/>
                </a:lnTo>
                <a:lnTo>
                  <a:pt x="248134" y="130597"/>
                </a:lnTo>
                <a:lnTo>
                  <a:pt x="300373" y="130597"/>
                </a:lnTo>
                <a:cubicBezTo>
                  <a:pt x="311981" y="84162"/>
                  <a:pt x="316335" y="40630"/>
                  <a:pt x="313432" y="0"/>
                </a:cubicBezTo>
                <a:close/>
              </a:path>
            </a:pathLst>
          </a:custGeom>
          <a:gradFill flip="none" rotWithShape="1">
            <a:gsLst>
              <a:gs pos="100000">
                <a:schemeClr val="bg1">
                  <a:alpha val="0"/>
                </a:schemeClr>
              </a:gs>
              <a:gs pos="54000">
                <a:schemeClr val="bg1"/>
              </a:gs>
            </a:gsLst>
            <a:lin ang="0" scaled="0"/>
            <a:tileRect/>
          </a:gra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gn="ctr"/>
            <a:endParaRPr lang="zh-CN" altLang="en-US" sz="8800" spc="-300" dirty="0">
              <a:gradFill flip="none" rotWithShape="1">
                <a:gsLst>
                  <a:gs pos="100000">
                    <a:schemeClr val="bg1">
                      <a:alpha val="0"/>
                    </a:schemeClr>
                  </a:gs>
                  <a:gs pos="54000">
                    <a:schemeClr val="bg1"/>
                  </a:gs>
                </a:gsLst>
                <a:lin ang="0" scaled="0"/>
                <a:tileRect/>
              </a:gradFill>
              <a:latin typeface="方正美黑简体" panose="03000509000000000000" pitchFamily="65" charset="-122"/>
              <a:ea typeface="方正美黑简体" panose="03000509000000000000" pitchFamily="65" charset="-122"/>
            </a:endParaRPr>
          </a:p>
        </p:txBody>
      </p:sp>
      <p:sp>
        <p:nvSpPr>
          <p:cNvPr id="40" name="文本框 39"/>
          <p:cNvSpPr txBox="1"/>
          <p:nvPr/>
        </p:nvSpPr>
        <p:spPr>
          <a:xfrm>
            <a:off x="6148718" y="2830973"/>
            <a:ext cx="766167" cy="1054879"/>
          </a:xfrm>
          <a:custGeom>
            <a:avLst/>
            <a:gdLst/>
            <a:ahLst/>
            <a:cxnLst/>
            <a:rect l="l" t="t" r="r" b="b"/>
            <a:pathLst>
              <a:path w="766167" h="1054879">
                <a:moveTo>
                  <a:pt x="478854" y="261193"/>
                </a:moveTo>
                <a:lnTo>
                  <a:pt x="578978" y="261193"/>
                </a:lnTo>
                <a:lnTo>
                  <a:pt x="578978" y="470148"/>
                </a:lnTo>
                <a:cubicBezTo>
                  <a:pt x="578978" y="548506"/>
                  <a:pt x="570272" y="619608"/>
                  <a:pt x="552859" y="683456"/>
                </a:cubicBezTo>
                <a:lnTo>
                  <a:pt x="635570" y="683456"/>
                </a:lnTo>
                <a:lnTo>
                  <a:pt x="635570" y="914177"/>
                </a:lnTo>
                <a:cubicBezTo>
                  <a:pt x="635570" y="922883"/>
                  <a:pt x="638472" y="927236"/>
                  <a:pt x="644277" y="927236"/>
                </a:cubicBezTo>
                <a:cubicBezTo>
                  <a:pt x="650081" y="927236"/>
                  <a:pt x="655885" y="924334"/>
                  <a:pt x="661690" y="918530"/>
                </a:cubicBezTo>
                <a:cubicBezTo>
                  <a:pt x="687809" y="874998"/>
                  <a:pt x="712477" y="824210"/>
                  <a:pt x="735694" y="766167"/>
                </a:cubicBezTo>
                <a:lnTo>
                  <a:pt x="748754" y="770520"/>
                </a:lnTo>
                <a:cubicBezTo>
                  <a:pt x="716830" y="854682"/>
                  <a:pt x="718281" y="908372"/>
                  <a:pt x="753107" y="931589"/>
                </a:cubicBezTo>
                <a:cubicBezTo>
                  <a:pt x="761814" y="937394"/>
                  <a:pt x="764716" y="941747"/>
                  <a:pt x="761814" y="944649"/>
                </a:cubicBezTo>
                <a:cubicBezTo>
                  <a:pt x="735694" y="1020105"/>
                  <a:pt x="690711" y="1056382"/>
                  <a:pt x="626864" y="1053480"/>
                </a:cubicBezTo>
                <a:cubicBezTo>
                  <a:pt x="539799" y="1062186"/>
                  <a:pt x="499169" y="1030262"/>
                  <a:pt x="504973" y="957709"/>
                </a:cubicBezTo>
                <a:lnTo>
                  <a:pt x="504973" y="792286"/>
                </a:lnTo>
                <a:cubicBezTo>
                  <a:pt x="458539" y="885155"/>
                  <a:pt x="358415" y="972220"/>
                  <a:pt x="204601" y="1053480"/>
                </a:cubicBezTo>
                <a:lnTo>
                  <a:pt x="200248" y="1040420"/>
                </a:lnTo>
                <a:cubicBezTo>
                  <a:pt x="385985" y="895313"/>
                  <a:pt x="478854" y="705222"/>
                  <a:pt x="478854" y="470148"/>
                </a:cubicBezTo>
                <a:close/>
                <a:moveTo>
                  <a:pt x="644277" y="0"/>
                </a:moveTo>
                <a:lnTo>
                  <a:pt x="766167" y="47885"/>
                </a:lnTo>
                <a:lnTo>
                  <a:pt x="726988" y="100124"/>
                </a:lnTo>
                <a:lnTo>
                  <a:pt x="726988" y="626864"/>
                </a:lnTo>
                <a:lnTo>
                  <a:pt x="605098" y="626864"/>
                </a:lnTo>
                <a:lnTo>
                  <a:pt x="605098" y="134950"/>
                </a:lnTo>
                <a:lnTo>
                  <a:pt x="452735" y="134950"/>
                </a:lnTo>
                <a:lnTo>
                  <a:pt x="452735" y="622511"/>
                </a:lnTo>
                <a:lnTo>
                  <a:pt x="335198" y="622511"/>
                </a:lnTo>
                <a:lnTo>
                  <a:pt x="330845" y="626864"/>
                </a:lnTo>
                <a:lnTo>
                  <a:pt x="330845" y="69651"/>
                </a:lnTo>
                <a:lnTo>
                  <a:pt x="300372" y="117537"/>
                </a:lnTo>
                <a:cubicBezTo>
                  <a:pt x="300372" y="280057"/>
                  <a:pt x="284410" y="415007"/>
                  <a:pt x="252487" y="522386"/>
                </a:cubicBezTo>
                <a:cubicBezTo>
                  <a:pt x="301823" y="618157"/>
                  <a:pt x="327942" y="703771"/>
                  <a:pt x="330845" y="779227"/>
                </a:cubicBezTo>
                <a:cubicBezTo>
                  <a:pt x="330845" y="837270"/>
                  <a:pt x="314883" y="872095"/>
                  <a:pt x="282959" y="883704"/>
                </a:cubicBezTo>
                <a:cubicBezTo>
                  <a:pt x="242329" y="889508"/>
                  <a:pt x="217661" y="866291"/>
                  <a:pt x="208954" y="814052"/>
                </a:cubicBezTo>
                <a:cubicBezTo>
                  <a:pt x="203150" y="767618"/>
                  <a:pt x="197346" y="726988"/>
                  <a:pt x="191541" y="692162"/>
                </a:cubicBezTo>
                <a:cubicBezTo>
                  <a:pt x="142205" y="790835"/>
                  <a:pt x="81260" y="869193"/>
                  <a:pt x="8706" y="927236"/>
                </a:cubicBezTo>
                <a:lnTo>
                  <a:pt x="0" y="922883"/>
                </a:lnTo>
                <a:cubicBezTo>
                  <a:pt x="63847" y="812601"/>
                  <a:pt x="111732" y="679102"/>
                  <a:pt x="143656" y="522386"/>
                </a:cubicBezTo>
                <a:cubicBezTo>
                  <a:pt x="120439" y="444028"/>
                  <a:pt x="87064" y="351160"/>
                  <a:pt x="43532" y="243780"/>
                </a:cubicBezTo>
                <a:cubicBezTo>
                  <a:pt x="40630" y="235074"/>
                  <a:pt x="37728" y="229269"/>
                  <a:pt x="34826" y="226367"/>
                </a:cubicBezTo>
                <a:lnTo>
                  <a:pt x="43532" y="217661"/>
                </a:lnTo>
                <a:cubicBezTo>
                  <a:pt x="84162" y="261193"/>
                  <a:pt x="126243" y="316334"/>
                  <a:pt x="169775" y="383083"/>
                </a:cubicBezTo>
                <a:cubicBezTo>
                  <a:pt x="181384" y="296019"/>
                  <a:pt x="187188" y="216210"/>
                  <a:pt x="187188" y="143656"/>
                </a:cubicBezTo>
                <a:lnTo>
                  <a:pt x="17413" y="143656"/>
                </a:lnTo>
                <a:lnTo>
                  <a:pt x="17413" y="65298"/>
                </a:lnTo>
                <a:lnTo>
                  <a:pt x="187188" y="65298"/>
                </a:lnTo>
                <a:lnTo>
                  <a:pt x="226367" y="13059"/>
                </a:lnTo>
                <a:lnTo>
                  <a:pt x="330845" y="56592"/>
                </a:lnTo>
                <a:lnTo>
                  <a:pt x="330845" y="8706"/>
                </a:lnTo>
                <a:lnTo>
                  <a:pt x="452735" y="8706"/>
                </a:lnTo>
                <a:lnTo>
                  <a:pt x="452735" y="56592"/>
                </a:lnTo>
                <a:lnTo>
                  <a:pt x="600744" y="56592"/>
                </a:lnTo>
                <a:close/>
              </a:path>
            </a:pathLst>
          </a:custGeom>
          <a:gradFill flip="none" rotWithShape="1">
            <a:gsLst>
              <a:gs pos="100000">
                <a:schemeClr val="bg1">
                  <a:alpha val="0"/>
                </a:schemeClr>
              </a:gs>
              <a:gs pos="54000">
                <a:schemeClr val="bg1"/>
              </a:gs>
            </a:gsLst>
            <a:lin ang="0" scaled="0"/>
            <a:tileRect/>
          </a:gra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gn="ctr"/>
            <a:endParaRPr lang="zh-CN" altLang="en-US" sz="8800" spc="-300" dirty="0">
              <a:gradFill flip="none" rotWithShape="1">
                <a:gsLst>
                  <a:gs pos="100000">
                    <a:schemeClr val="bg1">
                      <a:alpha val="0"/>
                    </a:schemeClr>
                  </a:gs>
                  <a:gs pos="54000">
                    <a:schemeClr val="bg1"/>
                  </a:gs>
                </a:gsLst>
                <a:lin ang="0" scaled="0"/>
                <a:tileRect/>
              </a:gradFill>
              <a:latin typeface="方正美黑简体" panose="03000509000000000000" pitchFamily="65" charset="-122"/>
              <a:ea typeface="方正美黑简体" panose="03000509000000000000" pitchFamily="65" charset="-122"/>
            </a:endParaRPr>
          </a:p>
        </p:txBody>
      </p:sp>
      <p:sp>
        <p:nvSpPr>
          <p:cNvPr id="42" name="文本框 41"/>
          <p:cNvSpPr txBox="1"/>
          <p:nvPr/>
        </p:nvSpPr>
        <p:spPr>
          <a:xfrm>
            <a:off x="7011511" y="2830973"/>
            <a:ext cx="757461" cy="1057833"/>
          </a:xfrm>
          <a:custGeom>
            <a:avLst/>
            <a:gdLst/>
            <a:ahLst/>
            <a:cxnLst/>
            <a:rect l="l" t="t" r="r" b="b"/>
            <a:pathLst>
              <a:path w="757461" h="1057833">
                <a:moveTo>
                  <a:pt x="252487" y="892410"/>
                </a:moveTo>
                <a:lnTo>
                  <a:pt x="252487" y="940296"/>
                </a:lnTo>
                <a:lnTo>
                  <a:pt x="531093" y="940296"/>
                </a:lnTo>
                <a:lnTo>
                  <a:pt x="531093" y="892410"/>
                </a:lnTo>
                <a:close/>
                <a:moveTo>
                  <a:pt x="252487" y="761814"/>
                </a:moveTo>
                <a:lnTo>
                  <a:pt x="252487" y="818406"/>
                </a:lnTo>
                <a:lnTo>
                  <a:pt x="531093" y="818406"/>
                </a:lnTo>
                <a:lnTo>
                  <a:pt x="531093" y="761814"/>
                </a:lnTo>
                <a:close/>
                <a:moveTo>
                  <a:pt x="252487" y="635570"/>
                </a:moveTo>
                <a:lnTo>
                  <a:pt x="252487" y="692162"/>
                </a:lnTo>
                <a:lnTo>
                  <a:pt x="531093" y="692162"/>
                </a:lnTo>
                <a:lnTo>
                  <a:pt x="531093" y="635570"/>
                </a:lnTo>
                <a:close/>
                <a:moveTo>
                  <a:pt x="565919" y="0"/>
                </a:moveTo>
                <a:lnTo>
                  <a:pt x="687809" y="100124"/>
                </a:lnTo>
                <a:cubicBezTo>
                  <a:pt x="609451" y="123341"/>
                  <a:pt x="525289" y="136401"/>
                  <a:pt x="435322" y="139303"/>
                </a:cubicBezTo>
                <a:cubicBezTo>
                  <a:pt x="435322" y="145107"/>
                  <a:pt x="433871" y="155265"/>
                  <a:pt x="430969" y="169775"/>
                </a:cubicBezTo>
                <a:cubicBezTo>
                  <a:pt x="428067" y="187188"/>
                  <a:pt x="425165" y="198797"/>
                  <a:pt x="422263" y="204601"/>
                </a:cubicBezTo>
                <a:lnTo>
                  <a:pt x="692163" y="204601"/>
                </a:lnTo>
                <a:lnTo>
                  <a:pt x="692163" y="282959"/>
                </a:lnTo>
                <a:lnTo>
                  <a:pt x="400497" y="282959"/>
                </a:lnTo>
                <a:cubicBezTo>
                  <a:pt x="397594" y="291666"/>
                  <a:pt x="391790" y="306176"/>
                  <a:pt x="383084" y="326491"/>
                </a:cubicBezTo>
                <a:cubicBezTo>
                  <a:pt x="374377" y="349709"/>
                  <a:pt x="368573" y="365670"/>
                  <a:pt x="365671" y="374377"/>
                </a:cubicBezTo>
                <a:lnTo>
                  <a:pt x="757461" y="374377"/>
                </a:lnTo>
                <a:lnTo>
                  <a:pt x="757461" y="448382"/>
                </a:lnTo>
                <a:lnTo>
                  <a:pt x="326492" y="448382"/>
                </a:lnTo>
                <a:cubicBezTo>
                  <a:pt x="300372" y="489012"/>
                  <a:pt x="271351" y="526740"/>
                  <a:pt x="239427" y="561565"/>
                </a:cubicBezTo>
                <a:lnTo>
                  <a:pt x="522387" y="561565"/>
                </a:lnTo>
                <a:lnTo>
                  <a:pt x="557213" y="509327"/>
                </a:lnTo>
                <a:lnTo>
                  <a:pt x="692163" y="548506"/>
                </a:lnTo>
                <a:lnTo>
                  <a:pt x="657337" y="600744"/>
                </a:lnTo>
                <a:lnTo>
                  <a:pt x="657337" y="1057833"/>
                </a:lnTo>
                <a:lnTo>
                  <a:pt x="531093" y="1057833"/>
                </a:lnTo>
                <a:lnTo>
                  <a:pt x="531093" y="1009947"/>
                </a:lnTo>
                <a:lnTo>
                  <a:pt x="252487" y="1009947"/>
                </a:lnTo>
                <a:lnTo>
                  <a:pt x="252487" y="1057833"/>
                </a:lnTo>
                <a:lnTo>
                  <a:pt x="126244" y="1057833"/>
                </a:lnTo>
                <a:lnTo>
                  <a:pt x="126244" y="661690"/>
                </a:lnTo>
                <a:cubicBezTo>
                  <a:pt x="120439" y="664592"/>
                  <a:pt x="110282" y="670396"/>
                  <a:pt x="95771" y="679102"/>
                </a:cubicBezTo>
                <a:cubicBezTo>
                  <a:pt x="63847" y="699418"/>
                  <a:pt x="33375" y="716830"/>
                  <a:pt x="4353" y="731341"/>
                </a:cubicBezTo>
                <a:lnTo>
                  <a:pt x="0" y="722635"/>
                </a:lnTo>
                <a:cubicBezTo>
                  <a:pt x="84162" y="635570"/>
                  <a:pt x="149461" y="544153"/>
                  <a:pt x="195895" y="448382"/>
                </a:cubicBezTo>
                <a:lnTo>
                  <a:pt x="8707" y="448382"/>
                </a:lnTo>
                <a:lnTo>
                  <a:pt x="8707" y="374377"/>
                </a:lnTo>
                <a:lnTo>
                  <a:pt x="230721" y="374377"/>
                </a:lnTo>
                <a:cubicBezTo>
                  <a:pt x="242330" y="342453"/>
                  <a:pt x="253938" y="311981"/>
                  <a:pt x="265547" y="282959"/>
                </a:cubicBezTo>
                <a:lnTo>
                  <a:pt x="74005" y="282959"/>
                </a:lnTo>
                <a:lnTo>
                  <a:pt x="74005" y="204601"/>
                </a:lnTo>
                <a:lnTo>
                  <a:pt x="287313" y="204601"/>
                </a:lnTo>
                <a:cubicBezTo>
                  <a:pt x="287313" y="198797"/>
                  <a:pt x="290215" y="184286"/>
                  <a:pt x="296019" y="161069"/>
                </a:cubicBezTo>
                <a:cubicBezTo>
                  <a:pt x="298921" y="152363"/>
                  <a:pt x="300372" y="145107"/>
                  <a:pt x="300372" y="139303"/>
                </a:cubicBezTo>
                <a:cubicBezTo>
                  <a:pt x="236525" y="136401"/>
                  <a:pt x="153814" y="124792"/>
                  <a:pt x="52239" y="104477"/>
                </a:cubicBezTo>
                <a:lnTo>
                  <a:pt x="52239" y="91417"/>
                </a:lnTo>
                <a:cubicBezTo>
                  <a:pt x="240878" y="82711"/>
                  <a:pt x="412105" y="52238"/>
                  <a:pt x="565919" y="0"/>
                </a:cubicBezTo>
                <a:close/>
              </a:path>
            </a:pathLst>
          </a:custGeom>
          <a:gradFill flip="none" rotWithShape="1">
            <a:gsLst>
              <a:gs pos="100000">
                <a:schemeClr val="bg1">
                  <a:alpha val="0"/>
                </a:schemeClr>
              </a:gs>
              <a:gs pos="54000">
                <a:schemeClr val="bg1"/>
              </a:gs>
            </a:gsLst>
            <a:lin ang="0" scaled="0"/>
            <a:tileRect/>
          </a:gra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gn="ctr"/>
            <a:endParaRPr lang="zh-CN" altLang="en-US" sz="8800" spc="-300" dirty="0">
              <a:gradFill flip="none" rotWithShape="1">
                <a:gsLst>
                  <a:gs pos="100000">
                    <a:schemeClr val="bg1">
                      <a:alpha val="0"/>
                    </a:schemeClr>
                  </a:gs>
                  <a:gs pos="54000">
                    <a:schemeClr val="bg1"/>
                  </a:gs>
                </a:gsLst>
                <a:lin ang="0" scaled="0"/>
                <a:tileRect/>
              </a:gradFill>
              <a:latin typeface="方正美黑简体" panose="03000509000000000000" pitchFamily="65" charset="-122"/>
              <a:ea typeface="方正美黑简体" panose="03000509000000000000" pitchFamily="65"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500"/>
                                  </p:stCondLst>
                                  <p:childTnLst>
                                    <p:set>
                                      <p:cBhvr>
                                        <p:cTn id="6" dur="1" fill="hold">
                                          <p:stCondLst>
                                            <p:cond delay="0"/>
                                          </p:stCondLst>
                                        </p:cTn>
                                        <p:tgtEl>
                                          <p:spTgt spid="23"/>
                                        </p:tgtEl>
                                        <p:attrNameLst>
                                          <p:attrName>style.visibility</p:attrName>
                                        </p:attrNameLst>
                                      </p:cBhvr>
                                      <p:to>
                                        <p:strVal val="visible"/>
                                      </p:to>
                                    </p:set>
                                    <p:animEffect transition="in" filter="barn(outVertical)">
                                      <p:cBhvr>
                                        <p:cTn id="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2800" dirty="0"/>
              <a:t>4.3  </a:t>
            </a:r>
            <a:r>
              <a:rPr lang="zh-CN" altLang="en-US" sz="2800" dirty="0"/>
              <a:t>字符串的存储实现</a:t>
            </a:r>
            <a:endParaRPr lang="zh-CN" altLang="en-US" dirty="0"/>
          </a:p>
        </p:txBody>
      </p:sp>
      <p:sp>
        <p:nvSpPr>
          <p:cNvPr id="3" name="副标题 2"/>
          <p:cNvSpPr>
            <a:spLocks noGrp="1"/>
          </p:cNvSpPr>
          <p:nvPr>
            <p:ph type="subTitle" idx="1"/>
          </p:nvPr>
        </p:nvSpPr>
        <p:spPr/>
        <p:txBody>
          <a:bodyPr/>
          <a:lstStyle/>
          <a:p>
            <a:r>
              <a:rPr lang="en-US" altLang="zh-CN" dirty="0"/>
              <a:t>4.3   </a:t>
            </a:r>
            <a:r>
              <a:rPr lang="zh-CN" altLang="en-US" dirty="0"/>
              <a:t>字符串的存储实现</a:t>
            </a:r>
            <a:endParaRPr lang="zh-CN" altLang="en-US" dirty="0"/>
          </a:p>
          <a:p>
            <a:endParaRPr lang="zh-CN" altLang="en-US" dirty="0"/>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endParaRPr lang="zh-CN" altLang="en-US" dirty="0"/>
          </a:p>
        </p:txBody>
      </p:sp>
      <p:sp>
        <p:nvSpPr>
          <p:cNvPr id="5" name="内容占位符 4"/>
          <p:cNvSpPr>
            <a:spLocks noGrp="1"/>
          </p:cNvSpPr>
          <p:nvPr>
            <p:ph idx="11"/>
          </p:nvPr>
        </p:nvSpPr>
        <p:spPr>
          <a:xfrm>
            <a:off x="584225" y="1276350"/>
            <a:ext cx="11055325" cy="5090583"/>
          </a:xfrm>
        </p:spPr>
        <p:txBody>
          <a:bodyPr>
            <a:normAutofit/>
          </a:bodyPr>
          <a:lstStyle/>
          <a:p>
            <a:pPr>
              <a:lnSpc>
                <a:spcPct val="110000"/>
              </a:lnSpc>
            </a:pPr>
            <a:endParaRPr lang="zh-CN" altLang="zh-CN" sz="2400" dirty="0"/>
          </a:p>
        </p:txBody>
      </p:sp>
      <p:grpSp>
        <p:nvGrpSpPr>
          <p:cNvPr id="22" name="组合 21"/>
          <p:cNvGrpSpPr/>
          <p:nvPr/>
        </p:nvGrpSpPr>
        <p:grpSpPr>
          <a:xfrm>
            <a:off x="682669" y="2353547"/>
            <a:ext cx="11145265" cy="2936187"/>
            <a:chOff x="733469" y="2747018"/>
            <a:chExt cx="11145265" cy="2936187"/>
          </a:xfrm>
        </p:grpSpPr>
        <p:grpSp>
          <p:nvGrpSpPr>
            <p:cNvPr id="7" name="组合 6"/>
            <p:cNvGrpSpPr/>
            <p:nvPr/>
          </p:nvGrpSpPr>
          <p:grpSpPr>
            <a:xfrm>
              <a:off x="3462866" y="2747018"/>
              <a:ext cx="2191515" cy="2936187"/>
              <a:chOff x="5930736" y="1136719"/>
              <a:chExt cx="2599594" cy="2936187"/>
            </a:xfrm>
            <a:solidFill>
              <a:srgbClr val="009999"/>
            </a:solidFill>
          </p:grpSpPr>
          <p:sp>
            <p:nvSpPr>
              <p:cNvPr id="9" name="任意多边形: 形状 8"/>
              <p:cNvSpPr/>
              <p:nvPr/>
            </p:nvSpPr>
            <p:spPr>
              <a:xfrm>
                <a:off x="5930737" y="1136719"/>
                <a:ext cx="2599593" cy="808896"/>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marL="0" lvl="0" indent="0" algn="ctr" defTabSz="1155700">
                  <a:lnSpc>
                    <a:spcPct val="90000"/>
                  </a:lnSpc>
                  <a:spcBef>
                    <a:spcPct val="0"/>
                  </a:spcBef>
                  <a:spcAft>
                    <a:spcPct val="35000"/>
                  </a:spcAft>
                  <a:buNone/>
                </a:pPr>
                <a:r>
                  <a:rPr lang="zh-CN" altLang="en-US" sz="2400" kern="1200" dirty="0">
                    <a:latin typeface="微软雅黑" panose="020B0503020204020204" pitchFamily="34" charset="-122"/>
                    <a:ea typeface="微软雅黑" panose="020B0503020204020204" pitchFamily="34" charset="-122"/>
                  </a:rPr>
                  <a:t>顺序存储结构</a:t>
                </a:r>
                <a:endParaRPr lang="zh-CN" altLang="en-US" sz="2400" kern="1200" dirty="0">
                  <a:latin typeface="微软雅黑" panose="020B0503020204020204" pitchFamily="34" charset="-122"/>
                  <a:ea typeface="微软雅黑" panose="020B0503020204020204" pitchFamily="34" charset="-122"/>
                </a:endParaRPr>
              </a:p>
            </p:txBody>
          </p:sp>
          <p:sp>
            <p:nvSpPr>
              <p:cNvPr id="10" name="任意多边形: 形状 9"/>
              <p:cNvSpPr/>
              <p:nvPr/>
            </p:nvSpPr>
            <p:spPr>
              <a:xfrm>
                <a:off x="5930736" y="3264010"/>
                <a:ext cx="2599593" cy="808896"/>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marL="0" lvl="0" indent="0" algn="ctr" defTabSz="1155700">
                  <a:lnSpc>
                    <a:spcPct val="90000"/>
                  </a:lnSpc>
                  <a:spcBef>
                    <a:spcPct val="0"/>
                  </a:spcBef>
                  <a:spcAft>
                    <a:spcPct val="35000"/>
                  </a:spcAft>
                  <a:buNone/>
                </a:pPr>
                <a:r>
                  <a:rPr lang="zh-CN" altLang="en-US" sz="2400" kern="1200" dirty="0">
                    <a:latin typeface="微软雅黑" panose="020B0503020204020204" pitchFamily="34" charset="-122"/>
                    <a:ea typeface="微软雅黑" panose="020B0503020204020204" pitchFamily="34" charset="-122"/>
                  </a:rPr>
                  <a:t>链接存储结构</a:t>
                </a:r>
                <a:endParaRPr lang="zh-CN" altLang="en-US" sz="2400" kern="1200" dirty="0">
                  <a:latin typeface="微软雅黑" panose="020B0503020204020204" pitchFamily="34" charset="-122"/>
                  <a:ea typeface="微软雅黑" panose="020B0503020204020204" pitchFamily="34" charset="-122"/>
                </a:endParaRPr>
              </a:p>
            </p:txBody>
          </p:sp>
        </p:grpSp>
        <p:sp>
          <p:nvSpPr>
            <p:cNvPr id="15" name="文本框 14"/>
            <p:cNvSpPr txBox="1"/>
            <p:nvPr/>
          </p:nvSpPr>
          <p:spPr>
            <a:xfrm>
              <a:off x="733469" y="3979203"/>
              <a:ext cx="2362199" cy="461665"/>
            </a:xfrm>
            <a:prstGeom prst="rect">
              <a:avLst/>
            </a:prstGeom>
            <a:noFill/>
          </p:spPr>
          <p:txBody>
            <a:bodyPr wrap="square">
              <a:spAutoFit/>
            </a:bodyPr>
            <a:lstStyle/>
            <a:p>
              <a:r>
                <a:rPr lang="zh-CN" altLang="en-US" sz="2400" dirty="0">
                  <a:latin typeface="微软雅黑" panose="020B0503020204020204" pitchFamily="34" charset="-122"/>
                  <a:ea typeface="微软雅黑" panose="020B0503020204020204" pitchFamily="34" charset="-122"/>
                </a:rPr>
                <a:t>字符串存储表示</a:t>
              </a:r>
              <a:endParaRPr lang="zh-CN" altLang="en-US" sz="2400" dirty="0">
                <a:latin typeface="微软雅黑" panose="020B0503020204020204" pitchFamily="34" charset="-122"/>
                <a:ea typeface="微软雅黑" panose="020B0503020204020204" pitchFamily="34" charset="-122"/>
              </a:endParaRPr>
            </a:p>
          </p:txBody>
        </p:sp>
        <p:sp>
          <p:nvSpPr>
            <p:cNvPr id="18" name="文本框 17"/>
            <p:cNvSpPr txBox="1"/>
            <p:nvPr/>
          </p:nvSpPr>
          <p:spPr>
            <a:xfrm>
              <a:off x="5782734" y="2747018"/>
              <a:ext cx="5681133" cy="745845"/>
            </a:xfrm>
            <a:prstGeom prst="rect">
              <a:avLst/>
            </a:prstGeom>
            <a:noFill/>
          </p:spPr>
          <p:txBody>
            <a:bodyPr wrap="square">
              <a:spAutoFit/>
            </a:bodyPr>
            <a:lstStyle/>
            <a:p>
              <a:pPr algn="just">
                <a:lnSpc>
                  <a:spcPct val="110000"/>
                </a:lnSpc>
              </a:pPr>
              <a:r>
                <a:rPr lang="zh-CN" altLang="zh-CN" sz="2000" dirty="0">
                  <a:latin typeface="微软雅黑" panose="020B0503020204020204" pitchFamily="34" charset="-122"/>
                  <a:ea typeface="微软雅黑" panose="020B0503020204020204" pitchFamily="34" charset="-122"/>
                </a:rPr>
                <a:t>将所有的数据元素存放在一段连续的存储空间中，数据元素的存储位置反应了它们之间的逻辑关系</a:t>
              </a:r>
              <a:endParaRPr lang="en-US" altLang="zh-CN" sz="2000" dirty="0">
                <a:latin typeface="微软雅黑" panose="020B0503020204020204" pitchFamily="34" charset="-122"/>
                <a:ea typeface="微软雅黑" panose="020B0503020204020204" pitchFamily="34" charset="-122"/>
              </a:endParaRPr>
            </a:p>
          </p:txBody>
        </p:sp>
        <p:sp>
          <p:nvSpPr>
            <p:cNvPr id="20" name="文本框 19"/>
            <p:cNvSpPr txBox="1"/>
            <p:nvPr/>
          </p:nvSpPr>
          <p:spPr>
            <a:xfrm>
              <a:off x="5782734" y="4863849"/>
              <a:ext cx="6096000" cy="745845"/>
            </a:xfrm>
            <a:prstGeom prst="rect">
              <a:avLst/>
            </a:prstGeom>
            <a:noFill/>
          </p:spPr>
          <p:txBody>
            <a:bodyPr wrap="square">
              <a:spAutoFit/>
            </a:bodyPr>
            <a:lstStyle/>
            <a:p>
              <a:pPr algn="just">
                <a:lnSpc>
                  <a:spcPct val="110000"/>
                </a:lnSpc>
              </a:pPr>
              <a:r>
                <a:rPr lang="zh-CN" altLang="zh-CN" sz="2000" dirty="0">
                  <a:latin typeface="微软雅黑" panose="020B0503020204020204" pitchFamily="34" charset="-122"/>
                  <a:ea typeface="微软雅黑" panose="020B0503020204020204" pitchFamily="34" charset="-122"/>
                </a:rPr>
                <a:t>逻辑上相邻的数据元素不需要在物理位置上也相邻，数据元素的存储位置可以是任意的</a:t>
              </a:r>
              <a:endParaRPr lang="en-US" altLang="zh-CN" sz="2000" dirty="0">
                <a:latin typeface="微软雅黑" panose="020B0503020204020204" pitchFamily="34" charset="-122"/>
                <a:ea typeface="微软雅黑" panose="020B0503020204020204" pitchFamily="34" charset="-122"/>
              </a:endParaRPr>
            </a:p>
          </p:txBody>
        </p:sp>
        <p:sp>
          <p:nvSpPr>
            <p:cNvPr id="21" name="左大括号 20"/>
            <p:cNvSpPr/>
            <p:nvPr/>
          </p:nvSpPr>
          <p:spPr>
            <a:xfrm>
              <a:off x="3119289" y="3119940"/>
              <a:ext cx="186267" cy="2180193"/>
            </a:xfrm>
            <a:prstGeom prst="leftBrace">
              <a:avLst/>
            </a:prstGeom>
            <a:ln w="28575">
              <a:solidFill>
                <a:srgbClr val="009999"/>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2400" dirty="0"/>
              <a:t>字符串的顺序存储实现</a:t>
            </a:r>
            <a:endParaRPr lang="zh-CN" altLang="en-US" sz="2400" dirty="0"/>
          </a:p>
        </p:txBody>
      </p:sp>
      <p:sp>
        <p:nvSpPr>
          <p:cNvPr id="3" name="副标题 2"/>
          <p:cNvSpPr>
            <a:spLocks noGrp="1"/>
          </p:cNvSpPr>
          <p:nvPr>
            <p:ph type="subTitle" idx="1"/>
          </p:nvPr>
        </p:nvSpPr>
        <p:spPr/>
        <p:txBody>
          <a:bodyPr/>
          <a:lstStyle/>
          <a:p>
            <a:r>
              <a:rPr lang="en-US" altLang="zh-CN" dirty="0"/>
              <a:t>4.3   </a:t>
            </a:r>
            <a:r>
              <a:rPr lang="zh-CN" altLang="en-US" dirty="0"/>
              <a:t>字符串的存储实现</a:t>
            </a:r>
            <a:endParaRPr lang="zh-CN" altLang="en-US" dirty="0"/>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endParaRPr lang="zh-CN" altLang="en-US" dirty="0"/>
          </a:p>
        </p:txBody>
      </p:sp>
      <p:sp>
        <p:nvSpPr>
          <p:cNvPr id="5" name="内容占位符 4"/>
          <p:cNvSpPr>
            <a:spLocks noGrp="1"/>
          </p:cNvSpPr>
          <p:nvPr>
            <p:ph idx="11"/>
          </p:nvPr>
        </p:nvSpPr>
        <p:spPr>
          <a:xfrm>
            <a:off x="584225" y="1276350"/>
            <a:ext cx="11055325" cy="5090583"/>
          </a:xfrm>
        </p:spPr>
        <p:txBody>
          <a:bodyPr>
            <a:normAutofit/>
          </a:bodyPr>
          <a:lstStyle/>
          <a:p>
            <a:pPr>
              <a:lnSpc>
                <a:spcPct val="110000"/>
              </a:lnSpc>
            </a:pPr>
            <a:r>
              <a:rPr lang="zh-CN" altLang="en-US" dirty="0"/>
              <a:t>字符串的顺序存储结构是用一组地址连续的存储单元来存储串中的字符序列，也是最为常见的字符串存储结构。</a:t>
            </a:r>
            <a:endParaRPr lang="en-US" altLang="zh-CN" dirty="0"/>
          </a:p>
          <a:p>
            <a:pPr>
              <a:lnSpc>
                <a:spcPct val="110000"/>
              </a:lnSpc>
            </a:pPr>
            <a:r>
              <a:rPr lang="zh-CN" altLang="en-US" dirty="0"/>
              <a:t>例：字符串</a:t>
            </a:r>
            <a:r>
              <a:rPr lang="en-US" altLang="zh-CN" dirty="0"/>
              <a:t>"</a:t>
            </a:r>
            <a:r>
              <a:rPr lang="en-US" altLang="zh-CN" dirty="0" err="1"/>
              <a:t>abcdef</a:t>
            </a:r>
            <a:r>
              <a:rPr lang="en-US" altLang="zh-CN" dirty="0"/>
              <a:t>"</a:t>
            </a:r>
            <a:r>
              <a:rPr lang="zh-CN" altLang="en-US" dirty="0"/>
              <a:t>的顺序存储形式</a:t>
            </a:r>
            <a:endParaRPr lang="en-US" altLang="zh-CN" dirty="0"/>
          </a:p>
          <a:p>
            <a:pPr>
              <a:lnSpc>
                <a:spcPct val="110000"/>
              </a:lnSpc>
            </a:pPr>
            <a:endParaRPr lang="en-US" altLang="zh-CN" dirty="0"/>
          </a:p>
          <a:p>
            <a:pPr>
              <a:lnSpc>
                <a:spcPct val="110000"/>
              </a:lnSpc>
            </a:pPr>
            <a:endParaRPr lang="en-US" altLang="zh-CN" dirty="0"/>
          </a:p>
          <a:p>
            <a:pPr>
              <a:lnSpc>
                <a:spcPct val="110000"/>
              </a:lnSpc>
            </a:pPr>
            <a:endParaRPr lang="en-US" altLang="zh-CN" dirty="0"/>
          </a:p>
          <a:p>
            <a:pPr>
              <a:lnSpc>
                <a:spcPct val="110000"/>
              </a:lnSpc>
            </a:pPr>
            <a:r>
              <a:rPr lang="zh-CN" altLang="en-US" dirty="0"/>
              <a:t>注意：一般在程序设计语言中，字符串会有结束符，如</a:t>
            </a:r>
            <a:r>
              <a:rPr lang="en-US" altLang="zh-CN" dirty="0"/>
              <a:t>C</a:t>
            </a:r>
            <a:r>
              <a:rPr lang="zh-CN" altLang="en-US" dirty="0"/>
              <a:t>语言和</a:t>
            </a:r>
            <a:r>
              <a:rPr lang="en-US" altLang="zh-CN" dirty="0"/>
              <a:t>C++</a:t>
            </a:r>
            <a:r>
              <a:rPr lang="zh-CN" altLang="en-US" dirty="0"/>
              <a:t>语言中字符串的结束符为</a:t>
            </a:r>
            <a:r>
              <a:rPr lang="en-US" altLang="zh-CN" dirty="0"/>
              <a:t>'\0'</a:t>
            </a:r>
            <a:r>
              <a:rPr lang="zh-CN" altLang="en-US" dirty="0"/>
              <a:t>，结束符不计入字符串长度，但要占存储空间。</a:t>
            </a:r>
            <a:endParaRPr lang="en-US" altLang="zh-CN" dirty="0"/>
          </a:p>
          <a:p>
            <a:pPr>
              <a:lnSpc>
                <a:spcPct val="110000"/>
              </a:lnSpc>
            </a:pPr>
            <a:endParaRPr lang="en-US" altLang="zh-CN" dirty="0"/>
          </a:p>
          <a:p>
            <a:pPr>
              <a:lnSpc>
                <a:spcPct val="110000"/>
              </a:lnSpc>
            </a:pPr>
            <a:r>
              <a:rPr lang="zh-CN" altLang="en-US" dirty="0"/>
              <a:t>根据是否预先确定串的存储空间大小，可将字符串的顺序存储结构分为</a:t>
            </a:r>
            <a:r>
              <a:rPr lang="zh-CN" altLang="en-US" b="1" dirty="0"/>
              <a:t>定长顺序存储</a:t>
            </a:r>
            <a:r>
              <a:rPr lang="zh-CN" altLang="en-US" dirty="0"/>
              <a:t>和</a:t>
            </a:r>
            <a:r>
              <a:rPr lang="zh-CN" altLang="en-US" b="1" dirty="0"/>
              <a:t>动态顺序存储</a:t>
            </a:r>
            <a:r>
              <a:rPr lang="zh-CN" altLang="en-US" dirty="0"/>
              <a:t>两种类型</a:t>
            </a:r>
            <a:endParaRPr lang="en-US" altLang="zh-CN" dirty="0"/>
          </a:p>
        </p:txBody>
      </p:sp>
      <p:grpSp>
        <p:nvGrpSpPr>
          <p:cNvPr id="43" name="组合 42"/>
          <p:cNvGrpSpPr/>
          <p:nvPr/>
        </p:nvGrpSpPr>
        <p:grpSpPr>
          <a:xfrm>
            <a:off x="4732884" y="2658534"/>
            <a:ext cx="2758005" cy="840833"/>
            <a:chOff x="4531795" y="3578768"/>
            <a:chExt cx="2728264" cy="891160"/>
          </a:xfrm>
        </p:grpSpPr>
        <p:grpSp>
          <p:nvGrpSpPr>
            <p:cNvPr id="40" name="组合 39"/>
            <p:cNvGrpSpPr/>
            <p:nvPr/>
          </p:nvGrpSpPr>
          <p:grpSpPr>
            <a:xfrm>
              <a:off x="4531795" y="4044322"/>
              <a:ext cx="2728264" cy="425606"/>
              <a:chOff x="2821528" y="4086655"/>
              <a:chExt cx="2728264" cy="425606"/>
            </a:xfrm>
          </p:grpSpPr>
          <p:sp>
            <p:nvSpPr>
              <p:cNvPr id="33" name="矩形 32"/>
              <p:cNvSpPr/>
              <p:nvPr/>
            </p:nvSpPr>
            <p:spPr>
              <a:xfrm>
                <a:off x="2821528" y="4086655"/>
                <a:ext cx="389752" cy="425606"/>
              </a:xfrm>
              <a:prstGeom prst="rect">
                <a:avLst/>
              </a:prstGeom>
              <a:solidFill>
                <a:srgbClr val="51ADB7"/>
              </a:solidFill>
              <a:ln>
                <a:solidFill>
                  <a:srgbClr val="51ADB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a</a:t>
                </a:r>
                <a:endParaRPr lang="zh-CN" altLang="en-US" dirty="0"/>
              </a:p>
            </p:txBody>
          </p:sp>
          <p:sp>
            <p:nvSpPr>
              <p:cNvPr id="34" name="矩形 33"/>
              <p:cNvSpPr/>
              <p:nvPr/>
            </p:nvSpPr>
            <p:spPr>
              <a:xfrm>
                <a:off x="3211280" y="4086655"/>
                <a:ext cx="389752" cy="425606"/>
              </a:xfrm>
              <a:prstGeom prst="rect">
                <a:avLst/>
              </a:prstGeom>
              <a:solidFill>
                <a:srgbClr val="51ADB7"/>
              </a:solidFill>
              <a:ln>
                <a:solidFill>
                  <a:srgbClr val="51ADB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b</a:t>
                </a:r>
                <a:endParaRPr lang="zh-CN" altLang="en-US" dirty="0"/>
              </a:p>
            </p:txBody>
          </p:sp>
          <p:sp>
            <p:nvSpPr>
              <p:cNvPr id="35" name="矩形 34"/>
              <p:cNvSpPr/>
              <p:nvPr/>
            </p:nvSpPr>
            <p:spPr>
              <a:xfrm>
                <a:off x="3601032" y="4086655"/>
                <a:ext cx="389752" cy="425606"/>
              </a:xfrm>
              <a:prstGeom prst="rect">
                <a:avLst/>
              </a:prstGeom>
              <a:solidFill>
                <a:srgbClr val="51ADB7"/>
              </a:solidFill>
              <a:ln>
                <a:solidFill>
                  <a:srgbClr val="51ADB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c</a:t>
                </a:r>
                <a:endParaRPr lang="zh-CN" altLang="en-US" dirty="0"/>
              </a:p>
            </p:txBody>
          </p:sp>
          <p:sp>
            <p:nvSpPr>
              <p:cNvPr id="36" name="矩形 35"/>
              <p:cNvSpPr/>
              <p:nvPr/>
            </p:nvSpPr>
            <p:spPr>
              <a:xfrm>
                <a:off x="3990784" y="4086655"/>
                <a:ext cx="389752" cy="425606"/>
              </a:xfrm>
              <a:prstGeom prst="rect">
                <a:avLst/>
              </a:prstGeom>
              <a:solidFill>
                <a:srgbClr val="51ADB7"/>
              </a:solidFill>
              <a:ln>
                <a:solidFill>
                  <a:srgbClr val="51ADB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d</a:t>
                </a:r>
                <a:endParaRPr lang="zh-CN" altLang="en-US" dirty="0"/>
              </a:p>
            </p:txBody>
          </p:sp>
          <p:sp>
            <p:nvSpPr>
              <p:cNvPr id="37" name="矩形 36"/>
              <p:cNvSpPr/>
              <p:nvPr/>
            </p:nvSpPr>
            <p:spPr>
              <a:xfrm>
                <a:off x="4380536" y="4086655"/>
                <a:ext cx="389752" cy="425606"/>
              </a:xfrm>
              <a:prstGeom prst="rect">
                <a:avLst/>
              </a:prstGeom>
              <a:solidFill>
                <a:srgbClr val="51ADB7"/>
              </a:solidFill>
              <a:ln>
                <a:solidFill>
                  <a:srgbClr val="51ADB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e</a:t>
                </a:r>
                <a:endParaRPr lang="zh-CN" altLang="en-US" dirty="0"/>
              </a:p>
            </p:txBody>
          </p:sp>
          <p:sp>
            <p:nvSpPr>
              <p:cNvPr id="38" name="矩形 37"/>
              <p:cNvSpPr/>
              <p:nvPr/>
            </p:nvSpPr>
            <p:spPr>
              <a:xfrm>
                <a:off x="4770288" y="4086655"/>
                <a:ext cx="389752" cy="425606"/>
              </a:xfrm>
              <a:prstGeom prst="rect">
                <a:avLst/>
              </a:prstGeom>
              <a:solidFill>
                <a:srgbClr val="51ADB7"/>
              </a:solidFill>
              <a:ln>
                <a:solidFill>
                  <a:srgbClr val="51ADB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f</a:t>
                </a:r>
                <a:endParaRPr lang="zh-CN" altLang="en-US" dirty="0"/>
              </a:p>
            </p:txBody>
          </p:sp>
          <p:sp>
            <p:nvSpPr>
              <p:cNvPr id="39" name="矩形 38"/>
              <p:cNvSpPr/>
              <p:nvPr/>
            </p:nvSpPr>
            <p:spPr>
              <a:xfrm>
                <a:off x="5160040" y="4086655"/>
                <a:ext cx="389752" cy="425606"/>
              </a:xfrm>
              <a:prstGeom prst="rect">
                <a:avLst/>
              </a:prstGeom>
              <a:solidFill>
                <a:srgbClr val="51ADB7"/>
              </a:solidFill>
              <a:ln>
                <a:solidFill>
                  <a:srgbClr val="51ADB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\0</a:t>
                </a:r>
                <a:endParaRPr lang="zh-CN" altLang="en-US" dirty="0"/>
              </a:p>
            </p:txBody>
          </p:sp>
        </p:grpSp>
        <p:sp>
          <p:nvSpPr>
            <p:cNvPr id="42" name="文本框 41"/>
            <p:cNvSpPr txBox="1"/>
            <p:nvPr/>
          </p:nvSpPr>
          <p:spPr>
            <a:xfrm>
              <a:off x="4531795" y="3578768"/>
              <a:ext cx="2728264" cy="369332"/>
            </a:xfrm>
            <a:prstGeom prst="rect">
              <a:avLst/>
            </a:prstGeom>
            <a:noFill/>
          </p:spPr>
          <p:txBody>
            <a:bodyPr wrap="square">
              <a:spAutoFit/>
            </a:bodyPr>
            <a:lstStyle/>
            <a:p>
              <a:r>
                <a:rPr lang="en-US" altLang="zh-CN" sz="1800" dirty="0"/>
                <a:t> 0     1     2     3      4     5     6</a:t>
              </a:r>
              <a:endParaRPr lang="zh-CN" altLang="en-US" dirty="0"/>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2400" dirty="0"/>
              <a:t>字符串的顺序存储实现</a:t>
            </a:r>
            <a:endParaRPr lang="zh-CN" altLang="en-US" sz="2400" dirty="0"/>
          </a:p>
        </p:txBody>
      </p:sp>
      <p:sp>
        <p:nvSpPr>
          <p:cNvPr id="3" name="副标题 2"/>
          <p:cNvSpPr>
            <a:spLocks noGrp="1"/>
          </p:cNvSpPr>
          <p:nvPr>
            <p:ph type="subTitle" idx="1"/>
          </p:nvPr>
        </p:nvSpPr>
        <p:spPr/>
        <p:txBody>
          <a:bodyPr/>
          <a:lstStyle/>
          <a:p>
            <a:r>
              <a:rPr lang="en-US" altLang="zh-CN" dirty="0"/>
              <a:t>4.3   </a:t>
            </a:r>
            <a:r>
              <a:rPr lang="zh-CN" altLang="en-US" dirty="0"/>
              <a:t>字符串的存储实现</a:t>
            </a:r>
            <a:endParaRPr lang="zh-CN" altLang="en-US" dirty="0"/>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endParaRPr lang="zh-CN" altLang="en-US" dirty="0"/>
          </a:p>
        </p:txBody>
      </p:sp>
      <p:sp>
        <p:nvSpPr>
          <p:cNvPr id="5" name="内容占位符 4"/>
          <p:cNvSpPr>
            <a:spLocks noGrp="1"/>
          </p:cNvSpPr>
          <p:nvPr>
            <p:ph idx="11"/>
          </p:nvPr>
        </p:nvSpPr>
        <p:spPr>
          <a:xfrm>
            <a:off x="584225" y="1276350"/>
            <a:ext cx="5227491" cy="4743450"/>
          </a:xfrm>
        </p:spPr>
        <p:txBody>
          <a:bodyPr>
            <a:normAutofit/>
          </a:bodyPr>
          <a:lstStyle/>
          <a:p>
            <a:pPr algn="just">
              <a:lnSpc>
                <a:spcPct val="110000"/>
              </a:lnSpc>
            </a:pPr>
            <a:r>
              <a:rPr lang="en-US" altLang="zh-CN" sz="2200" b="1" dirty="0"/>
              <a:t>1.</a:t>
            </a:r>
            <a:r>
              <a:rPr lang="zh-CN" altLang="en-US" sz="2200" b="1" dirty="0"/>
              <a:t>字符串插入</a:t>
            </a:r>
            <a:endParaRPr lang="en-US" altLang="zh-CN" sz="2200" dirty="0"/>
          </a:p>
          <a:p>
            <a:pPr algn="just">
              <a:lnSpc>
                <a:spcPct val="110000"/>
              </a:lnSpc>
            </a:pPr>
            <a:r>
              <a:rPr lang="zh-CN" altLang="en-US" sz="2200" dirty="0"/>
              <a:t>在字符串</a:t>
            </a:r>
            <a:r>
              <a:rPr lang="en-US" altLang="zh-CN" sz="2200" dirty="0"/>
              <a:t>s</a:t>
            </a:r>
            <a:r>
              <a:rPr lang="zh-CN" altLang="en-US" sz="2200" dirty="0"/>
              <a:t>的</a:t>
            </a:r>
            <a:r>
              <a:rPr lang="en-US" altLang="zh-CN" sz="2200" dirty="0"/>
              <a:t>pos</a:t>
            </a:r>
            <a:r>
              <a:rPr lang="zh-CN" altLang="en-US" sz="2200" dirty="0"/>
              <a:t>位置插入字符串</a:t>
            </a:r>
            <a:r>
              <a:rPr lang="en-US" altLang="zh-CN" sz="2200" dirty="0"/>
              <a:t>t</a:t>
            </a:r>
            <a:r>
              <a:rPr lang="zh-CN" altLang="en-US" sz="2200" dirty="0"/>
              <a:t>。首先将字符串</a:t>
            </a:r>
            <a:r>
              <a:rPr lang="en-US" altLang="zh-CN" sz="2200" dirty="0"/>
              <a:t>s</a:t>
            </a:r>
            <a:r>
              <a:rPr lang="zh-CN" altLang="en-US" sz="2200" dirty="0"/>
              <a:t>从</a:t>
            </a:r>
            <a:r>
              <a:rPr lang="en-US" altLang="zh-CN" sz="2200" dirty="0"/>
              <a:t>pos</a:t>
            </a:r>
            <a:r>
              <a:rPr lang="zh-CN" altLang="en-US" sz="2200" dirty="0"/>
              <a:t>位置开始整体后移，为字符串</a:t>
            </a:r>
            <a:r>
              <a:rPr lang="en-US" altLang="zh-CN" sz="2200" dirty="0"/>
              <a:t>t</a:t>
            </a:r>
            <a:r>
              <a:rPr lang="zh-CN" altLang="en-US" sz="2200" dirty="0"/>
              <a:t>的插入提供空间，然后将字符串</a:t>
            </a:r>
            <a:r>
              <a:rPr lang="en-US" altLang="zh-CN" sz="2200" dirty="0"/>
              <a:t>t</a:t>
            </a:r>
            <a:r>
              <a:rPr lang="zh-CN" altLang="en-US" sz="2200" dirty="0"/>
              <a:t>中的字符逐一插入到字符串</a:t>
            </a:r>
            <a:r>
              <a:rPr lang="en-US" altLang="zh-CN" sz="2200" dirty="0"/>
              <a:t>s</a:t>
            </a:r>
            <a:r>
              <a:rPr lang="zh-CN" altLang="en-US" sz="2200" dirty="0"/>
              <a:t>从</a:t>
            </a:r>
            <a:r>
              <a:rPr lang="en-US" altLang="zh-CN" sz="2200" dirty="0"/>
              <a:t>pos</a:t>
            </a:r>
            <a:r>
              <a:rPr lang="zh-CN" altLang="en-US" sz="2200" dirty="0"/>
              <a:t>开始的空间中，得到插入后的字符串</a:t>
            </a:r>
            <a:r>
              <a:rPr lang="en-US" altLang="zh-CN" sz="2200" dirty="0"/>
              <a:t>s</a:t>
            </a:r>
            <a:r>
              <a:rPr lang="zh-CN" altLang="en-US" sz="2200" dirty="0"/>
              <a:t>，最后更新字符串</a:t>
            </a:r>
            <a:r>
              <a:rPr lang="en-US" altLang="zh-CN" sz="2200" dirty="0"/>
              <a:t>s</a:t>
            </a:r>
            <a:r>
              <a:rPr lang="zh-CN" altLang="en-US" sz="2200" dirty="0"/>
              <a:t>的</a:t>
            </a:r>
            <a:r>
              <a:rPr lang="en-US" altLang="zh-CN" sz="2200" dirty="0"/>
              <a:t>length</a:t>
            </a:r>
            <a:r>
              <a:rPr lang="zh-CN" altLang="en-US" sz="2200" dirty="0"/>
              <a:t>属性。</a:t>
            </a:r>
            <a:endParaRPr lang="en-US" altLang="zh-CN" sz="2200" dirty="0"/>
          </a:p>
          <a:p>
            <a:pPr algn="just">
              <a:lnSpc>
                <a:spcPct val="110000"/>
              </a:lnSpc>
            </a:pPr>
            <a:endParaRPr lang="en-US" altLang="zh-CN" sz="2200" dirty="0"/>
          </a:p>
          <a:p>
            <a:pPr algn="just">
              <a:lnSpc>
                <a:spcPct val="110000"/>
              </a:lnSpc>
            </a:pPr>
            <a:r>
              <a:rPr lang="zh-CN" altLang="en-US" sz="2200" b="1" dirty="0"/>
              <a:t>时间复杂度</a:t>
            </a:r>
            <a:r>
              <a:rPr lang="zh-CN" altLang="en-US" sz="2200" dirty="0"/>
              <a:t>：最坏情况是将</a:t>
            </a:r>
            <a:r>
              <a:rPr lang="en-US" altLang="zh-CN" sz="2200" dirty="0"/>
              <a:t>t</a:t>
            </a:r>
            <a:r>
              <a:rPr lang="zh-CN" altLang="en-US" sz="2200" dirty="0"/>
              <a:t>插在</a:t>
            </a:r>
            <a:r>
              <a:rPr lang="en-US" altLang="zh-CN" sz="2200" dirty="0"/>
              <a:t>s</a:t>
            </a:r>
            <a:r>
              <a:rPr lang="zh-CN" altLang="en-US" sz="2200" dirty="0"/>
              <a:t>的头，时间复杂度是</a:t>
            </a:r>
            <a:r>
              <a:rPr lang="en-US" altLang="zh-CN" sz="2200" b="1" dirty="0"/>
              <a:t>O(</a:t>
            </a:r>
            <a:r>
              <a:rPr lang="en-US" altLang="zh-CN" sz="2200" b="1" dirty="0" err="1"/>
              <a:t>n+m</a:t>
            </a:r>
            <a:r>
              <a:rPr lang="en-US" altLang="zh-CN" sz="2200" b="1" dirty="0"/>
              <a:t>)</a:t>
            </a:r>
            <a:r>
              <a:rPr lang="zh-CN" altLang="en-US" sz="2200" dirty="0"/>
              <a:t>，其中</a:t>
            </a:r>
            <a:r>
              <a:rPr lang="en-US" altLang="zh-CN" sz="2200" dirty="0"/>
              <a:t>n</a:t>
            </a:r>
            <a:r>
              <a:rPr lang="zh-CN" altLang="en-US" sz="2200" dirty="0"/>
              <a:t>和</a:t>
            </a:r>
            <a:r>
              <a:rPr lang="en-US" altLang="zh-CN" sz="2200" dirty="0"/>
              <a:t>m</a:t>
            </a:r>
            <a:r>
              <a:rPr lang="zh-CN" altLang="en-US" sz="2200" dirty="0"/>
              <a:t>分别是两个字符串的长度。</a:t>
            </a:r>
            <a:endParaRPr lang="en-US" altLang="zh-CN" sz="2200" dirty="0"/>
          </a:p>
        </p:txBody>
      </p:sp>
      <p:sp>
        <p:nvSpPr>
          <p:cNvPr id="6" name="内容占位符 4"/>
          <p:cNvSpPr txBox="1"/>
          <p:nvPr/>
        </p:nvSpPr>
        <p:spPr>
          <a:xfrm>
            <a:off x="584226" y="3604847"/>
            <a:ext cx="5227490" cy="2744558"/>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000" kern="1200">
                <a:solidFill>
                  <a:schemeClr val="tx1"/>
                </a:solidFill>
                <a:latin typeface="微软雅黑" panose="020B0503020204020204" pitchFamily="34" charset="-122"/>
                <a:ea typeface="微软雅黑" panose="020B0503020204020204" pitchFamily="34" charset="-122"/>
                <a:cs typeface="+mn-cs"/>
              </a:defRPr>
            </a:lvl1pPr>
            <a:lvl2pPr marL="457200" indent="0" algn="l" defTabSz="914400" rtl="0" eaLnBrk="1" latinLnBrk="0" hangingPunct="1">
              <a:lnSpc>
                <a:spcPct val="90000"/>
              </a:lnSpc>
              <a:spcBef>
                <a:spcPts val="500"/>
              </a:spcBef>
              <a:buFontTx/>
              <a:buNone/>
              <a:defRPr sz="2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2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endParaRPr lang="en-US" altLang="zh-CN" sz="2200" dirty="0"/>
          </a:p>
        </p:txBody>
      </p:sp>
      <p:sp>
        <p:nvSpPr>
          <p:cNvPr id="8" name="任意多边形: 形状 7"/>
          <p:cNvSpPr/>
          <p:nvPr/>
        </p:nvSpPr>
        <p:spPr>
          <a:xfrm>
            <a:off x="5983269" y="1140491"/>
            <a:ext cx="5881071" cy="5242860"/>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lvl="0" eaLnBrk="0" fontAlgn="base" hangingPunct="0">
              <a:spcBef>
                <a:spcPct val="0"/>
              </a:spcBef>
              <a:spcAft>
                <a:spcPct val="0"/>
              </a:spcAft>
            </a:pPr>
            <a:r>
              <a:rPr lang="zh-CN" altLang="zh-CN" sz="1600" dirty="0">
                <a:latin typeface="微软雅黑" panose="020B0503020204020204" pitchFamily="34" charset="-122"/>
                <a:ea typeface="微软雅黑" panose="020B0503020204020204" pitchFamily="34" charset="-122"/>
              </a:rPr>
              <a:t>——————————————————————</a:t>
            </a:r>
            <a:endParaRPr lang="zh-CN" altLang="zh-CN" sz="1600"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zh-CN" altLang="en-US" sz="1600" dirty="0">
                <a:latin typeface="微软雅黑" panose="020B0503020204020204" pitchFamily="34" charset="-122"/>
                <a:ea typeface="微软雅黑" panose="020B0503020204020204" pitchFamily="34" charset="-122"/>
              </a:rPr>
              <a:t>算法</a:t>
            </a:r>
            <a:r>
              <a:rPr lang="en-US" altLang="zh-CN" sz="1600" dirty="0">
                <a:latin typeface="微软雅黑" panose="020B0503020204020204" pitchFamily="34" charset="-122"/>
                <a:ea typeface="微软雅黑" panose="020B0503020204020204" pitchFamily="34" charset="-122"/>
              </a:rPr>
              <a:t>4-1  </a:t>
            </a:r>
            <a:r>
              <a:rPr lang="zh-CN" altLang="en-US" sz="1600" dirty="0">
                <a:latin typeface="微软雅黑" panose="020B0503020204020204" pitchFamily="34" charset="-122"/>
                <a:ea typeface="微软雅黑" panose="020B0503020204020204" pitchFamily="34" charset="-122"/>
              </a:rPr>
              <a:t>字符串插入操作</a:t>
            </a:r>
            <a:r>
              <a:rPr lang="en-US" altLang="zh-CN" sz="1600" dirty="0" err="1">
                <a:latin typeface="微软雅黑" panose="020B0503020204020204" pitchFamily="34" charset="-122"/>
                <a:ea typeface="微软雅黑" panose="020B0503020204020204" pitchFamily="34" charset="-122"/>
              </a:rPr>
              <a:t>StrInsert</a:t>
            </a:r>
            <a:r>
              <a:rPr lang="en-US" altLang="zh-CN" sz="1600" dirty="0">
                <a:latin typeface="微软雅黑" panose="020B0503020204020204" pitchFamily="34" charset="-122"/>
                <a:ea typeface="微软雅黑" panose="020B0503020204020204" pitchFamily="34" charset="-122"/>
              </a:rPr>
              <a:t>(s, pos, t)</a:t>
            </a:r>
            <a:endParaRPr lang="en-US" altLang="zh-CN" sz="1600"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zh-CN" altLang="zh-CN" sz="1600" dirty="0">
                <a:latin typeface="微软雅黑" panose="020B0503020204020204" pitchFamily="34" charset="-122"/>
                <a:ea typeface="微软雅黑" panose="020B0503020204020204" pitchFamily="34" charset="-122"/>
              </a:rPr>
              <a:t>——————————————————————</a:t>
            </a:r>
            <a:endParaRPr lang="zh-CN" altLang="zh-CN" sz="1600"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zh-CN" altLang="en-US" sz="1600" dirty="0">
                <a:latin typeface="微软雅黑" panose="020B0503020204020204" pitchFamily="34" charset="-122"/>
                <a:ea typeface="微软雅黑" panose="020B0503020204020204" pitchFamily="34" charset="-122"/>
              </a:rPr>
              <a:t>输入：字符串</a:t>
            </a:r>
            <a:r>
              <a:rPr lang="en-US" altLang="zh-CN" sz="1600" dirty="0">
                <a:latin typeface="微软雅黑" panose="020B0503020204020204" pitchFamily="34" charset="-122"/>
                <a:ea typeface="微软雅黑" panose="020B0503020204020204" pitchFamily="34" charset="-122"/>
              </a:rPr>
              <a:t>s </a:t>
            </a:r>
            <a:r>
              <a:rPr lang="zh-CN" altLang="en-US" sz="1600" dirty="0">
                <a:latin typeface="微软雅黑" panose="020B0503020204020204" pitchFamily="34" charset="-122"/>
                <a:ea typeface="微软雅黑" panose="020B0503020204020204" pitchFamily="34" charset="-122"/>
              </a:rPr>
              <a:t>，要插入的位置</a:t>
            </a:r>
            <a:r>
              <a:rPr lang="en-US" altLang="zh-CN" sz="1600" dirty="0">
                <a:latin typeface="微软雅黑" panose="020B0503020204020204" pitchFamily="34" charset="-122"/>
                <a:ea typeface="微软雅黑" panose="020B0503020204020204" pitchFamily="34" charset="-122"/>
              </a:rPr>
              <a:t>pos≥1</a:t>
            </a:r>
            <a:r>
              <a:rPr lang="zh-CN" altLang="en-US" sz="1600" dirty="0">
                <a:latin typeface="微软雅黑" panose="020B0503020204020204" pitchFamily="34" charset="-122"/>
                <a:ea typeface="微软雅黑" panose="020B0503020204020204" pitchFamily="34" charset="-122"/>
              </a:rPr>
              <a:t>，需要插入的字符串</a:t>
            </a:r>
            <a:r>
              <a:rPr lang="en-US" altLang="zh-CN" sz="1600" dirty="0">
                <a:latin typeface="微软雅黑" panose="020B0503020204020204" pitchFamily="34" charset="-122"/>
                <a:ea typeface="微软雅黑" panose="020B0503020204020204" pitchFamily="34" charset="-122"/>
              </a:rPr>
              <a:t>t</a:t>
            </a:r>
            <a:endParaRPr lang="en-US" altLang="zh-CN" sz="1600"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zh-CN" altLang="en-US" sz="1600" dirty="0">
                <a:latin typeface="微软雅黑" panose="020B0503020204020204" pitchFamily="34" charset="-122"/>
                <a:ea typeface="微软雅黑" panose="020B0503020204020204" pitchFamily="34" charset="-122"/>
              </a:rPr>
              <a:t>输出：完成插入后的字符串</a:t>
            </a:r>
            <a:r>
              <a:rPr lang="en-US" altLang="zh-CN" sz="1600" dirty="0">
                <a:latin typeface="微软雅黑" panose="020B0503020204020204" pitchFamily="34" charset="-122"/>
                <a:ea typeface="微软雅黑" panose="020B0503020204020204" pitchFamily="34" charset="-122"/>
              </a:rPr>
              <a:t>s</a:t>
            </a:r>
            <a:r>
              <a:rPr lang="zh-CN" altLang="en-US" sz="1600" dirty="0">
                <a:latin typeface="微软雅黑" panose="020B0503020204020204" pitchFamily="34" charset="-122"/>
                <a:ea typeface="微软雅黑" panose="020B0503020204020204" pitchFamily="34" charset="-122"/>
              </a:rPr>
              <a:t>。若插入后的字符串长度大于</a:t>
            </a:r>
            <a:r>
              <a:rPr lang="en-US" altLang="zh-CN" sz="1600" dirty="0" err="1">
                <a:latin typeface="微软雅黑" panose="020B0503020204020204" pitchFamily="34" charset="-122"/>
                <a:ea typeface="微软雅黑" panose="020B0503020204020204" pitchFamily="34" charset="-122"/>
              </a:rPr>
              <a:t>kMaxSize</a:t>
            </a:r>
            <a:r>
              <a:rPr lang="zh-CN" altLang="en-US" sz="1600" dirty="0">
                <a:latin typeface="微软雅黑" panose="020B0503020204020204" pitchFamily="34" charset="-122"/>
                <a:ea typeface="微软雅黑" panose="020B0503020204020204" pitchFamily="34" charset="-122"/>
              </a:rPr>
              <a:t>，则直接退出</a:t>
            </a:r>
            <a:endParaRPr lang="zh-CN" altLang="en-US" sz="1600"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en-US" altLang="zh-CN" sz="1600" dirty="0">
                <a:latin typeface="微软雅黑" panose="020B0503020204020204" pitchFamily="34" charset="-122"/>
                <a:ea typeface="微软雅黑" panose="020B0503020204020204" pitchFamily="34" charset="-122"/>
              </a:rPr>
              <a:t>n ← </a:t>
            </a:r>
            <a:r>
              <a:rPr lang="en-US" altLang="zh-CN" sz="1600" dirty="0" err="1">
                <a:latin typeface="微软雅黑" panose="020B0503020204020204" pitchFamily="34" charset="-122"/>
                <a:ea typeface="微软雅黑" panose="020B0503020204020204" pitchFamily="34" charset="-122"/>
              </a:rPr>
              <a:t>s.length</a:t>
            </a:r>
            <a:endParaRPr lang="en-US" altLang="zh-CN" sz="1600"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en-US" altLang="zh-CN" sz="1600" dirty="0">
                <a:latin typeface="微软雅黑" panose="020B0503020204020204" pitchFamily="34" charset="-122"/>
                <a:ea typeface="微软雅黑" panose="020B0503020204020204" pitchFamily="34" charset="-122"/>
              </a:rPr>
              <a:t>m ← </a:t>
            </a:r>
            <a:r>
              <a:rPr lang="en-US" altLang="zh-CN" sz="1600" dirty="0" err="1">
                <a:latin typeface="微软雅黑" panose="020B0503020204020204" pitchFamily="34" charset="-122"/>
                <a:ea typeface="微软雅黑" panose="020B0503020204020204" pitchFamily="34" charset="-122"/>
              </a:rPr>
              <a:t>t.length</a:t>
            </a:r>
            <a:endParaRPr lang="en-US" altLang="zh-CN" sz="1600"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en-US" altLang="zh-CN" sz="1600" dirty="0">
                <a:latin typeface="微软雅黑" panose="020B0503020204020204" pitchFamily="34" charset="-122"/>
                <a:ea typeface="微软雅黑" panose="020B0503020204020204" pitchFamily="34" charset="-122"/>
              </a:rPr>
              <a:t>if </a:t>
            </a:r>
            <a:r>
              <a:rPr lang="en-US" altLang="zh-CN" sz="1600" dirty="0" err="1">
                <a:latin typeface="微软雅黑" panose="020B0503020204020204" pitchFamily="34" charset="-122"/>
                <a:ea typeface="微软雅黑" panose="020B0503020204020204" pitchFamily="34" charset="-122"/>
              </a:rPr>
              <a:t>n+m≤kMaxSize</a:t>
            </a:r>
            <a:r>
              <a:rPr lang="en-US" altLang="zh-CN" sz="1600" dirty="0">
                <a:latin typeface="微软雅黑" panose="020B0503020204020204" pitchFamily="34" charset="-122"/>
                <a:ea typeface="微软雅黑" panose="020B0503020204020204" pitchFamily="34" charset="-122"/>
              </a:rPr>
              <a:t> then</a:t>
            </a:r>
            <a:endParaRPr lang="en-US" altLang="zh-CN" sz="1600"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en-US" altLang="zh-CN" sz="1600" dirty="0">
                <a:latin typeface="微软雅黑" panose="020B0503020204020204" pitchFamily="34" charset="-122"/>
                <a:ea typeface="微软雅黑" panose="020B0503020204020204" pitchFamily="34" charset="-122"/>
              </a:rPr>
              <a:t>|  for i←n-1 </a:t>
            </a:r>
            <a:r>
              <a:rPr lang="en-US" altLang="zh-CN" sz="1600" dirty="0" err="1">
                <a:latin typeface="微软雅黑" panose="020B0503020204020204" pitchFamily="34" charset="-122"/>
                <a:ea typeface="微软雅黑" panose="020B0503020204020204" pitchFamily="34" charset="-122"/>
              </a:rPr>
              <a:t>downto</a:t>
            </a:r>
            <a:r>
              <a:rPr lang="en-US" altLang="zh-CN" sz="1600" dirty="0">
                <a:latin typeface="微软雅黑" panose="020B0503020204020204" pitchFamily="34" charset="-122"/>
                <a:ea typeface="微软雅黑" panose="020B0503020204020204" pitchFamily="34" charset="-122"/>
              </a:rPr>
              <a:t> pos-1 do</a:t>
            </a:r>
            <a:endParaRPr lang="en-US" altLang="zh-CN" sz="1600"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en-US" altLang="zh-CN" sz="1600" dirty="0">
                <a:latin typeface="微软雅黑" panose="020B0503020204020204" pitchFamily="34" charset="-122"/>
                <a:ea typeface="微软雅黑" panose="020B0503020204020204" pitchFamily="34" charset="-122"/>
              </a:rPr>
              <a:t>|  |  </a:t>
            </a:r>
            <a:r>
              <a:rPr lang="en-US" altLang="zh-CN" sz="1600" dirty="0" err="1">
                <a:latin typeface="微软雅黑" panose="020B0503020204020204" pitchFamily="34" charset="-122"/>
                <a:ea typeface="微软雅黑" panose="020B0503020204020204" pitchFamily="34" charset="-122"/>
              </a:rPr>
              <a:t>s.data</a:t>
            </a:r>
            <a:r>
              <a:rPr lang="en-US" altLang="zh-CN" sz="1600" dirty="0">
                <a:latin typeface="微软雅黑" panose="020B0503020204020204" pitchFamily="34" charset="-122"/>
                <a:ea typeface="微软雅黑" panose="020B0503020204020204" pitchFamily="34" charset="-122"/>
              </a:rPr>
              <a:t>[</a:t>
            </a:r>
            <a:r>
              <a:rPr lang="en-US" altLang="zh-CN" sz="1600" dirty="0" err="1">
                <a:latin typeface="微软雅黑" panose="020B0503020204020204" pitchFamily="34" charset="-122"/>
                <a:ea typeface="微软雅黑" panose="020B0503020204020204" pitchFamily="34" charset="-122"/>
              </a:rPr>
              <a:t>i+m</a:t>
            </a:r>
            <a:r>
              <a:rPr lang="en-US" altLang="zh-CN" sz="1600" dirty="0">
                <a:latin typeface="微软雅黑" panose="020B0503020204020204" pitchFamily="34" charset="-122"/>
                <a:ea typeface="微软雅黑" panose="020B0503020204020204" pitchFamily="34" charset="-122"/>
              </a:rPr>
              <a:t>] ← </a:t>
            </a:r>
            <a:r>
              <a:rPr lang="en-US" altLang="zh-CN" sz="1600" dirty="0" err="1">
                <a:latin typeface="微软雅黑" panose="020B0503020204020204" pitchFamily="34" charset="-122"/>
                <a:ea typeface="微软雅黑" panose="020B0503020204020204" pitchFamily="34" charset="-122"/>
              </a:rPr>
              <a:t>s.data</a:t>
            </a:r>
            <a:r>
              <a:rPr lang="en-US" altLang="zh-CN" sz="1600" dirty="0">
                <a:latin typeface="微软雅黑" panose="020B0503020204020204" pitchFamily="34" charset="-122"/>
                <a:ea typeface="微软雅黑" panose="020B0503020204020204" pitchFamily="34" charset="-122"/>
              </a:rPr>
              <a:t>[</a:t>
            </a:r>
            <a:r>
              <a:rPr lang="en-US" altLang="zh-CN" sz="1600" dirty="0" err="1">
                <a:latin typeface="微软雅黑" panose="020B0503020204020204" pitchFamily="34" charset="-122"/>
                <a:ea typeface="微软雅黑" panose="020B0503020204020204" pitchFamily="34" charset="-122"/>
              </a:rPr>
              <a:t>i</a:t>
            </a:r>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将数组下标</a:t>
            </a:r>
            <a:r>
              <a:rPr lang="en-US" altLang="zh-CN" sz="1600" dirty="0">
                <a:latin typeface="微软雅黑" panose="020B0503020204020204" pitchFamily="34" charset="-122"/>
                <a:ea typeface="微软雅黑" panose="020B0503020204020204" pitchFamily="34" charset="-122"/>
              </a:rPr>
              <a:t>pos-1</a:t>
            </a:r>
            <a:r>
              <a:rPr lang="zh-CN" altLang="en-US" sz="1600" dirty="0">
                <a:latin typeface="微软雅黑" panose="020B0503020204020204" pitchFamily="34" charset="-122"/>
                <a:ea typeface="微软雅黑" panose="020B0503020204020204" pitchFamily="34" charset="-122"/>
              </a:rPr>
              <a:t>开始的子串后移，给</a:t>
            </a:r>
            <a:r>
              <a:rPr lang="en-US" altLang="zh-CN" sz="1600" dirty="0">
                <a:latin typeface="微软雅黑" panose="020B0503020204020204" pitchFamily="34" charset="-122"/>
                <a:ea typeface="微软雅黑" panose="020B0503020204020204" pitchFamily="34" charset="-122"/>
              </a:rPr>
              <a:t>t </a:t>
            </a:r>
            <a:r>
              <a:rPr lang="zh-CN" altLang="en-US" sz="1600" dirty="0">
                <a:latin typeface="微软雅黑" panose="020B0503020204020204" pitchFamily="34" charset="-122"/>
                <a:ea typeface="微软雅黑" panose="020B0503020204020204" pitchFamily="34" charset="-122"/>
              </a:rPr>
              <a:t>留出空位</a:t>
            </a:r>
            <a:endParaRPr lang="zh-CN" altLang="en-US" sz="1600"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en-US" altLang="zh-CN" sz="1600" dirty="0">
                <a:latin typeface="微软雅黑" panose="020B0503020204020204" pitchFamily="34" charset="-122"/>
                <a:ea typeface="微软雅黑" panose="020B0503020204020204" pitchFamily="34" charset="-122"/>
              </a:rPr>
              <a:t>|  end</a:t>
            </a:r>
            <a:endParaRPr lang="en-US" altLang="zh-CN" sz="1600"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en-US" altLang="zh-CN" sz="1600" dirty="0">
                <a:latin typeface="微软雅黑" panose="020B0503020204020204" pitchFamily="34" charset="-122"/>
                <a:ea typeface="微软雅黑" panose="020B0503020204020204" pitchFamily="34" charset="-122"/>
              </a:rPr>
              <a:t>|  for i←0 to m-1 do</a:t>
            </a:r>
            <a:endParaRPr lang="en-US" altLang="zh-CN" sz="1600"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en-US" altLang="zh-CN" sz="1600" dirty="0">
                <a:latin typeface="微软雅黑" panose="020B0503020204020204" pitchFamily="34" charset="-122"/>
                <a:ea typeface="微软雅黑" panose="020B0503020204020204" pitchFamily="34" charset="-122"/>
              </a:rPr>
              <a:t>|  |  </a:t>
            </a:r>
            <a:r>
              <a:rPr lang="en-US" altLang="zh-CN" sz="1600" dirty="0" err="1">
                <a:latin typeface="微软雅黑" panose="020B0503020204020204" pitchFamily="34" charset="-122"/>
                <a:ea typeface="微软雅黑" panose="020B0503020204020204" pitchFamily="34" charset="-122"/>
              </a:rPr>
              <a:t>s.data</a:t>
            </a:r>
            <a:r>
              <a:rPr lang="en-US" altLang="zh-CN" sz="1600" dirty="0">
                <a:latin typeface="微软雅黑" panose="020B0503020204020204" pitchFamily="34" charset="-122"/>
                <a:ea typeface="微软雅黑" panose="020B0503020204020204" pitchFamily="34" charset="-122"/>
              </a:rPr>
              <a:t>[pos-1+i] ← </a:t>
            </a:r>
            <a:r>
              <a:rPr lang="en-US" altLang="zh-CN" sz="1600" dirty="0" err="1">
                <a:latin typeface="微软雅黑" panose="020B0503020204020204" pitchFamily="34" charset="-122"/>
                <a:ea typeface="微软雅黑" panose="020B0503020204020204" pitchFamily="34" charset="-122"/>
              </a:rPr>
              <a:t>t.data</a:t>
            </a:r>
            <a:r>
              <a:rPr lang="en-US" altLang="zh-CN" sz="1600" dirty="0">
                <a:latin typeface="微软雅黑" panose="020B0503020204020204" pitchFamily="34" charset="-122"/>
                <a:ea typeface="微软雅黑" panose="020B0503020204020204" pitchFamily="34" charset="-122"/>
              </a:rPr>
              <a:t>[</a:t>
            </a:r>
            <a:r>
              <a:rPr lang="en-US" altLang="zh-CN" sz="1600" dirty="0" err="1">
                <a:latin typeface="微软雅黑" panose="020B0503020204020204" pitchFamily="34" charset="-122"/>
                <a:ea typeface="微软雅黑" panose="020B0503020204020204" pitchFamily="34" charset="-122"/>
              </a:rPr>
              <a:t>i</a:t>
            </a:r>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将</a:t>
            </a:r>
            <a:r>
              <a:rPr lang="en-US" altLang="zh-CN" sz="1600" dirty="0">
                <a:latin typeface="微软雅黑" panose="020B0503020204020204" pitchFamily="34" charset="-122"/>
                <a:ea typeface="微软雅黑" panose="020B0503020204020204" pitchFamily="34" charset="-122"/>
              </a:rPr>
              <a:t>t </a:t>
            </a:r>
            <a:r>
              <a:rPr lang="zh-CN" altLang="en-US" sz="1600" dirty="0">
                <a:latin typeface="微软雅黑" panose="020B0503020204020204" pitchFamily="34" charset="-122"/>
                <a:ea typeface="微软雅黑" panose="020B0503020204020204" pitchFamily="34" charset="-122"/>
              </a:rPr>
              <a:t>插入</a:t>
            </a:r>
            <a:r>
              <a:rPr lang="en-US" altLang="zh-CN" sz="1600" dirty="0">
                <a:latin typeface="微软雅黑" panose="020B0503020204020204" pitchFamily="34" charset="-122"/>
                <a:ea typeface="微软雅黑" panose="020B0503020204020204" pitchFamily="34" charset="-122"/>
              </a:rPr>
              <a:t>s</a:t>
            </a:r>
            <a:endParaRPr lang="en-US" altLang="zh-CN" sz="1600"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en-US" altLang="zh-CN" sz="1600" dirty="0">
                <a:latin typeface="微软雅黑" panose="020B0503020204020204" pitchFamily="34" charset="-122"/>
                <a:ea typeface="微软雅黑" panose="020B0503020204020204" pitchFamily="34" charset="-122"/>
              </a:rPr>
              <a:t>|  end</a:t>
            </a:r>
            <a:endParaRPr lang="en-US" altLang="zh-CN" sz="1600"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en-US" altLang="zh-CN" sz="1600" dirty="0">
                <a:latin typeface="微软雅黑" panose="020B0503020204020204" pitchFamily="34" charset="-122"/>
                <a:ea typeface="微软雅黑" panose="020B0503020204020204" pitchFamily="34" charset="-122"/>
              </a:rPr>
              <a:t>|  </a:t>
            </a:r>
            <a:r>
              <a:rPr lang="en-US" altLang="zh-CN" sz="1600" dirty="0" err="1">
                <a:latin typeface="微软雅黑" panose="020B0503020204020204" pitchFamily="34" charset="-122"/>
                <a:ea typeface="微软雅黑" panose="020B0503020204020204" pitchFamily="34" charset="-122"/>
              </a:rPr>
              <a:t>s.length</a:t>
            </a:r>
            <a:r>
              <a:rPr lang="en-US" altLang="zh-CN" sz="1600" dirty="0">
                <a:latin typeface="微软雅黑" panose="020B0503020204020204" pitchFamily="34" charset="-122"/>
                <a:ea typeface="微软雅黑" panose="020B0503020204020204" pitchFamily="34" charset="-122"/>
              </a:rPr>
              <a:t> ← n + m  //</a:t>
            </a:r>
            <a:r>
              <a:rPr lang="zh-CN" altLang="en-US" sz="1600" dirty="0">
                <a:latin typeface="微软雅黑" panose="020B0503020204020204" pitchFamily="34" charset="-122"/>
                <a:ea typeface="微软雅黑" panose="020B0503020204020204" pitchFamily="34" charset="-122"/>
              </a:rPr>
              <a:t>更新</a:t>
            </a:r>
            <a:r>
              <a:rPr lang="en-US" altLang="zh-CN" sz="1600" dirty="0">
                <a:latin typeface="微软雅黑" panose="020B0503020204020204" pitchFamily="34" charset="-122"/>
                <a:ea typeface="微软雅黑" panose="020B0503020204020204" pitchFamily="34" charset="-122"/>
              </a:rPr>
              <a:t>s</a:t>
            </a:r>
            <a:r>
              <a:rPr lang="zh-CN" altLang="en-US" sz="1600" dirty="0">
                <a:latin typeface="微软雅黑" panose="020B0503020204020204" pitchFamily="34" charset="-122"/>
                <a:ea typeface="微软雅黑" panose="020B0503020204020204" pitchFamily="34" charset="-122"/>
              </a:rPr>
              <a:t>的长度</a:t>
            </a:r>
            <a:endParaRPr lang="zh-CN" altLang="en-US" sz="1600"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en-US" altLang="zh-CN" sz="1600" dirty="0">
                <a:latin typeface="微软雅黑" panose="020B0503020204020204" pitchFamily="34" charset="-122"/>
                <a:ea typeface="微软雅黑" panose="020B0503020204020204" pitchFamily="34" charset="-122"/>
              </a:rPr>
              <a:t>else</a:t>
            </a:r>
            <a:endParaRPr lang="en-US" altLang="zh-CN" sz="1600"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长度超限，退出</a:t>
            </a:r>
            <a:endParaRPr lang="zh-CN" altLang="en-US" sz="1600"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en-US" altLang="zh-CN" sz="1600" dirty="0">
                <a:latin typeface="微软雅黑" panose="020B0503020204020204" pitchFamily="34" charset="-122"/>
                <a:ea typeface="微软雅黑" panose="020B0503020204020204" pitchFamily="34" charset="-122"/>
              </a:rPr>
              <a:t>end</a:t>
            </a:r>
            <a:endParaRPr lang="en-US" altLang="zh-CN" sz="1600"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zh-CN" altLang="zh-CN" sz="1600" dirty="0">
                <a:latin typeface="微软雅黑" panose="020B0503020204020204" pitchFamily="34" charset="-122"/>
                <a:ea typeface="微软雅黑" panose="020B0503020204020204" pitchFamily="34" charset="-122"/>
              </a:rPr>
              <a:t>——————————————————————</a:t>
            </a:r>
            <a:endParaRPr lang="zh-CN" altLang="zh-CN" sz="1600" dirty="0">
              <a:latin typeface="微软雅黑" panose="020B0503020204020204" pitchFamily="34" charset="-122"/>
              <a:ea typeface="微软雅黑" panose="020B0503020204020204" pitchFamily="34" charset="-122"/>
            </a:endParaRPr>
          </a:p>
        </p:txBody>
      </p:sp>
    </p:spTree>
  </p:cSld>
  <p:clrMapOvr>
    <a:masterClrMapping/>
  </p:clrMapOvr>
</p:sld>
</file>

<file path=ppt/tags/tag1.xml><?xml version="1.0" encoding="utf-8"?>
<p:tagLst xmlns:p="http://schemas.openxmlformats.org/presentationml/2006/main">
  <p:tag name="COMMONDATA" val="eyJoZGlkIjoiYzk4YTEwMjgwMDJiYzYwZTAwYjEwN2FhNTE1ZDVmMWYifQ=="/>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21015</Words>
  <Application>WPS 演示</Application>
  <PresentationFormat>宽屏</PresentationFormat>
  <Paragraphs>1920</Paragraphs>
  <Slides>61</Slides>
  <Notes>51</Notes>
  <HiddenSlides>0</HiddenSlides>
  <MMClips>0</MMClips>
  <ScaleCrop>false</ScaleCrop>
  <HeadingPairs>
    <vt:vector size="6" baseType="variant">
      <vt:variant>
        <vt:lpstr>已用的字体</vt:lpstr>
      </vt:variant>
      <vt:variant>
        <vt:i4>18</vt:i4>
      </vt:variant>
      <vt:variant>
        <vt:lpstr>主题</vt:lpstr>
      </vt:variant>
      <vt:variant>
        <vt:i4>1</vt:i4>
      </vt:variant>
      <vt:variant>
        <vt:lpstr>幻灯片标题</vt:lpstr>
      </vt:variant>
      <vt:variant>
        <vt:i4>61</vt:i4>
      </vt:variant>
    </vt:vector>
  </HeadingPairs>
  <TitlesOfParts>
    <vt:vector size="80" baseType="lpstr">
      <vt:lpstr>Arial</vt:lpstr>
      <vt:lpstr>宋体</vt:lpstr>
      <vt:lpstr>Wingdings</vt:lpstr>
      <vt:lpstr>华文中宋</vt:lpstr>
      <vt:lpstr>微软雅黑</vt:lpstr>
      <vt:lpstr>Bauhaus 93</vt:lpstr>
      <vt:lpstr>Segoe UI Black</vt:lpstr>
      <vt:lpstr>方正颜宋简体_中</vt:lpstr>
      <vt:lpstr>Times New Roman</vt:lpstr>
      <vt:lpstr>Symbol</vt:lpstr>
      <vt:lpstr>Calibri</vt:lpstr>
      <vt:lpstr>Arial Unicode MS</vt:lpstr>
      <vt:lpstr>Calibri Light</vt:lpstr>
      <vt:lpstr>Cambria Math</vt:lpstr>
      <vt:lpstr>等线</vt:lpstr>
      <vt:lpstr>方正美黑简体</vt:lpstr>
      <vt:lpstr>黑体</vt:lpstr>
      <vt:lpstr>Wingdings</vt:lpstr>
      <vt:lpstr>Office 主题</vt:lpstr>
      <vt:lpstr>PowerPoint 演示文稿</vt:lpstr>
      <vt:lpstr>PowerPoint 演示文稿</vt:lpstr>
      <vt:lpstr>PowerPoint 演示文稿</vt:lpstr>
      <vt:lpstr>4.1  问题引入：模式匹配</vt:lpstr>
      <vt:lpstr>4.2  字符串的定义与结构</vt:lpstr>
      <vt:lpstr>字符串的抽象数据类型定义</vt:lpstr>
      <vt:lpstr>4.3  字符串的存储实现</vt:lpstr>
      <vt:lpstr>字符串的顺序存储实现</vt:lpstr>
      <vt:lpstr>字符串的顺序存储实现</vt:lpstr>
      <vt:lpstr>字符串的顺序存储实现</vt:lpstr>
      <vt:lpstr>字符串的顺序存储实现</vt:lpstr>
      <vt:lpstr>字符串的顺序存储实现</vt:lpstr>
      <vt:lpstr>字符串的顺序存储实现</vt:lpstr>
      <vt:lpstr>字符串的链接存储实现</vt:lpstr>
      <vt:lpstr>字符串的链接存储实现</vt:lpstr>
      <vt:lpstr>字符串的链接存储实现</vt:lpstr>
      <vt:lpstr>字符串的链接存储实现</vt:lpstr>
      <vt:lpstr>字符串的链接存储实现</vt:lpstr>
      <vt:lpstr>字符串的链接存储实现</vt:lpstr>
      <vt:lpstr>4.4  字符串的模式匹配</vt:lpstr>
      <vt:lpstr>朴素模式匹配算法</vt:lpstr>
      <vt:lpstr>朴素模式匹配算法</vt:lpstr>
      <vt:lpstr>朴素模式匹配算法</vt:lpstr>
      <vt:lpstr>朴素模式匹配算法</vt:lpstr>
      <vt:lpstr>KMP算法</vt:lpstr>
      <vt:lpstr>KMP算法</vt:lpstr>
      <vt:lpstr>KMP算法</vt:lpstr>
      <vt:lpstr>KMP算法</vt:lpstr>
      <vt:lpstr>KMP算法</vt:lpstr>
      <vt:lpstr>KMP算法</vt:lpstr>
      <vt:lpstr>KMP算法</vt:lpstr>
      <vt:lpstr>KMP算法</vt:lpstr>
      <vt:lpstr>KMP算法</vt:lpstr>
      <vt:lpstr>KMP算法</vt:lpstr>
      <vt:lpstr>KMP算法</vt:lpstr>
      <vt:lpstr>KMP算法</vt:lpstr>
      <vt:lpstr>KMP算法</vt:lpstr>
      <vt:lpstr>BM算法*</vt:lpstr>
      <vt:lpstr>BM算法*</vt:lpstr>
      <vt:lpstr>BM算法*</vt:lpstr>
      <vt:lpstr>BM算法*</vt:lpstr>
      <vt:lpstr>BM算法*</vt:lpstr>
      <vt:lpstr>BM算法*</vt:lpstr>
      <vt:lpstr>BM算法*</vt:lpstr>
      <vt:lpstr>BM算法*</vt:lpstr>
      <vt:lpstr>BM算法*</vt:lpstr>
      <vt:lpstr>BM算法*</vt:lpstr>
      <vt:lpstr>BM算法*</vt:lpstr>
      <vt:lpstr>BM算法*</vt:lpstr>
      <vt:lpstr>BM算法*</vt:lpstr>
      <vt:lpstr>KR算法*</vt:lpstr>
      <vt:lpstr>Sunday算法*</vt:lpstr>
      <vt:lpstr>Sunday算法*</vt:lpstr>
      <vt:lpstr>Sunday算法*</vt:lpstr>
      <vt:lpstr>4.5  拓展延伸*</vt:lpstr>
      <vt:lpstr>带有通配符的字符串匹配</vt:lpstr>
      <vt:lpstr>带有通配符的字符串匹配</vt:lpstr>
      <vt:lpstr>4.6  应用场景：基因测序</vt:lpstr>
      <vt:lpstr>4.7  小结</vt:lpstr>
      <vt:lpstr>4.7  小结</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Microsoft 帐户</dc:creator>
  <cp:lastModifiedBy>赵满坤</cp:lastModifiedBy>
  <cp:revision>214</cp:revision>
  <dcterms:created xsi:type="dcterms:W3CDTF">2023-07-28T08:56:00Z</dcterms:created>
  <dcterms:modified xsi:type="dcterms:W3CDTF">2023-08-13T23:47:46Z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DB3A2CC6FC3F4B178F8F59D210EF022C_12</vt:lpwstr>
  </property>
  <property fmtid="{D5CDD505-2E9C-101B-9397-08002B2CF9AE}" pid="3" name="KSOProductBuildVer">
    <vt:lpwstr>2052-12.1.0.15120</vt:lpwstr>
  </property>
</Properties>
</file>